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handoutMasterIdLst>
    <p:handoutMasterId r:id="rId5"/>
  </p:handoutMasterIdLst>
  <p:sldIdLst>
    <p:sldId id="256" r:id="rId2"/>
    <p:sldId id="301" r:id="rId3"/>
  </p:sldIdLst>
  <p:sldSz cx="9144000" cy="6858000" type="screen4x3"/>
  <p:notesSz cx="6858000" cy="9296400"/>
  <p:defaultTex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7E8E83"/>
    <a:srgbClr val="A0ACA4"/>
    <a:srgbClr val="0000FF"/>
    <a:srgbClr val="FFFF00"/>
    <a:srgbClr val="495BA3"/>
    <a:srgbClr val="DCCFA5"/>
    <a:srgbClr val="2A6D3A"/>
    <a:srgbClr val="99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210" autoAdjust="0"/>
    <p:restoredTop sz="93605" autoAdjust="0"/>
  </p:normalViewPr>
  <p:slideViewPr>
    <p:cSldViewPr>
      <p:cViewPr varScale="1">
        <p:scale>
          <a:sx n="115" d="100"/>
          <a:sy n="115" d="100"/>
        </p:scale>
        <p:origin x="2544"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66" d="100"/>
          <a:sy n="66" d="100"/>
        </p:scale>
        <p:origin x="3062" y="288"/>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1" y="0"/>
            <a:ext cx="2972421"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vl1pPr>
          </a:lstStyle>
          <a:p>
            <a:pPr>
              <a:defRPr/>
            </a:pPr>
            <a:endParaRPr lang="en-US" dirty="0"/>
          </a:p>
        </p:txBody>
      </p:sp>
      <p:sp>
        <p:nvSpPr>
          <p:cNvPr id="99331" name="Rectangle 3"/>
          <p:cNvSpPr>
            <a:spLocks noGrp="1" noChangeArrowheads="1"/>
          </p:cNvSpPr>
          <p:nvPr>
            <p:ph type="dt" sz="quarter" idx="1"/>
          </p:nvPr>
        </p:nvSpPr>
        <p:spPr bwMode="auto">
          <a:xfrm>
            <a:off x="3885579" y="0"/>
            <a:ext cx="2972421"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vl1pPr>
          </a:lstStyle>
          <a:p>
            <a:pPr>
              <a:defRPr/>
            </a:pPr>
            <a:endParaRPr lang="en-US" dirty="0"/>
          </a:p>
        </p:txBody>
      </p:sp>
      <p:sp>
        <p:nvSpPr>
          <p:cNvPr id="99332" name="Rectangle 4"/>
          <p:cNvSpPr>
            <a:spLocks noGrp="1" noChangeArrowheads="1"/>
          </p:cNvSpPr>
          <p:nvPr>
            <p:ph type="ftr" sz="quarter" idx="2"/>
          </p:nvPr>
        </p:nvSpPr>
        <p:spPr bwMode="auto">
          <a:xfrm>
            <a:off x="1" y="8831264"/>
            <a:ext cx="2972421"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a:lvl1pPr>
          </a:lstStyle>
          <a:p>
            <a:pPr>
              <a:defRPr/>
            </a:pPr>
            <a:endParaRPr lang="en-US" dirty="0"/>
          </a:p>
        </p:txBody>
      </p:sp>
      <p:sp>
        <p:nvSpPr>
          <p:cNvPr id="99333" name="Rectangle 5"/>
          <p:cNvSpPr>
            <a:spLocks noGrp="1" noChangeArrowheads="1"/>
          </p:cNvSpPr>
          <p:nvPr>
            <p:ph type="sldNum" sz="quarter" idx="3"/>
          </p:nvPr>
        </p:nvSpPr>
        <p:spPr bwMode="auto">
          <a:xfrm>
            <a:off x="3885579" y="8831264"/>
            <a:ext cx="2972421"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pPr>
              <a:defRPr/>
            </a:pPr>
            <a:fld id="{4A5AA285-BD12-4282-A788-6D2544229981}" type="slidenum">
              <a:rPr lang="en-US"/>
              <a:pPr>
                <a:defRPr/>
              </a:pPr>
              <a:t>‹#›</a:t>
            </a:fld>
            <a:endParaRPr lang="en-US" dirty="0"/>
          </a:p>
        </p:txBody>
      </p:sp>
    </p:spTree>
    <p:extLst>
      <p:ext uri="{BB962C8B-B14F-4D97-AF65-F5344CB8AC3E}">
        <p14:creationId xmlns:p14="http://schemas.microsoft.com/office/powerpoint/2010/main" val="27126635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1" y="0"/>
            <a:ext cx="2972421"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atin typeface="Times New Roman" pitchFamily="18" charset="0"/>
              </a:defRPr>
            </a:lvl1pPr>
          </a:lstStyle>
          <a:p>
            <a:pPr>
              <a:defRPr/>
            </a:pPr>
            <a:endParaRPr lang="en-US" dirty="0"/>
          </a:p>
        </p:txBody>
      </p:sp>
      <p:sp>
        <p:nvSpPr>
          <p:cNvPr id="12291" name="Rectangle 3"/>
          <p:cNvSpPr>
            <a:spLocks noGrp="1" noChangeArrowheads="1"/>
          </p:cNvSpPr>
          <p:nvPr>
            <p:ph type="dt" idx="1"/>
          </p:nvPr>
        </p:nvSpPr>
        <p:spPr bwMode="auto">
          <a:xfrm>
            <a:off x="3885579" y="0"/>
            <a:ext cx="2972421"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atin typeface="Times New Roman" pitchFamily="18" charset="0"/>
              </a:defRPr>
            </a:lvl1pPr>
          </a:lstStyle>
          <a:p>
            <a:pPr>
              <a:defRPr/>
            </a:pPr>
            <a:endParaRPr lang="en-US" dirty="0"/>
          </a:p>
        </p:txBody>
      </p:sp>
      <p:sp>
        <p:nvSpPr>
          <p:cNvPr id="13316"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p:spPr>
      </p:sp>
      <p:sp>
        <p:nvSpPr>
          <p:cNvPr id="12293" name="Rectangle 5"/>
          <p:cNvSpPr>
            <a:spLocks noGrp="1" noChangeArrowheads="1"/>
          </p:cNvSpPr>
          <p:nvPr>
            <p:ph type="body" sz="quarter" idx="3"/>
          </p:nvPr>
        </p:nvSpPr>
        <p:spPr bwMode="auto">
          <a:xfrm>
            <a:off x="914711" y="4416426"/>
            <a:ext cx="5028579"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294" name="Rectangle 6"/>
          <p:cNvSpPr>
            <a:spLocks noGrp="1" noChangeArrowheads="1"/>
          </p:cNvSpPr>
          <p:nvPr>
            <p:ph type="ftr" sz="quarter" idx="4"/>
          </p:nvPr>
        </p:nvSpPr>
        <p:spPr bwMode="auto">
          <a:xfrm>
            <a:off x="1" y="8831264"/>
            <a:ext cx="2972421"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a:latin typeface="Times New Roman" pitchFamily="18" charset="0"/>
              </a:defRPr>
            </a:lvl1pPr>
          </a:lstStyle>
          <a:p>
            <a:pPr>
              <a:defRPr/>
            </a:pPr>
            <a:endParaRPr lang="en-US" dirty="0"/>
          </a:p>
        </p:txBody>
      </p:sp>
      <p:sp>
        <p:nvSpPr>
          <p:cNvPr id="12295" name="Rectangle 7"/>
          <p:cNvSpPr>
            <a:spLocks noGrp="1" noChangeArrowheads="1"/>
          </p:cNvSpPr>
          <p:nvPr>
            <p:ph type="sldNum" sz="quarter" idx="5"/>
          </p:nvPr>
        </p:nvSpPr>
        <p:spPr bwMode="auto">
          <a:xfrm>
            <a:off x="3885579" y="8831264"/>
            <a:ext cx="2972421"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atin typeface="Times New Roman" pitchFamily="18" charset="0"/>
              </a:defRPr>
            </a:lvl1pPr>
          </a:lstStyle>
          <a:p>
            <a:pPr>
              <a:defRPr/>
            </a:pPr>
            <a:fld id="{146204F0-6891-43ED-B78D-50F4FC9D77C1}" type="slidenum">
              <a:rPr lang="en-US"/>
              <a:pPr>
                <a:defRPr/>
              </a:pPr>
              <a:t>‹#›</a:t>
            </a:fld>
            <a:endParaRPr lang="en-US" dirty="0"/>
          </a:p>
        </p:txBody>
      </p:sp>
    </p:spTree>
    <p:extLst>
      <p:ext uri="{BB962C8B-B14F-4D97-AF65-F5344CB8AC3E}">
        <p14:creationId xmlns:p14="http://schemas.microsoft.com/office/powerpoint/2010/main" val="26354370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p:spPr>
        <p:txBody>
          <a:bodyPr/>
          <a:lstStyle/>
          <a:p>
            <a:fld id="{A9F23F9B-9C3E-4C18-A540-380A9FF92F56}" type="slidenum">
              <a:rPr lang="en-US" smtClean="0"/>
              <a:pPr/>
              <a:t>1</a:t>
            </a:fld>
            <a:endParaRPr lang="en-US" dirty="0"/>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362146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65100"/>
            <a:ext cx="1943100" cy="5930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165100"/>
            <a:ext cx="5676900" cy="5930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0" descr="castlogo"/>
          <p:cNvPicPr>
            <a:picLocks noChangeAspect="1" noChangeArrowheads="1"/>
          </p:cNvPicPr>
          <p:nvPr userDrawn="1"/>
        </p:nvPicPr>
        <p:blipFill>
          <a:blip r:embed="rId13" cstate="print"/>
          <a:srcRect/>
          <a:stretch>
            <a:fillRect/>
          </a:stretch>
        </p:blipFill>
        <p:spPr bwMode="auto">
          <a:xfrm>
            <a:off x="7772400" y="129382"/>
            <a:ext cx="1295400" cy="985837"/>
          </a:xfrm>
          <a:prstGeom prst="rect">
            <a:avLst/>
          </a:prstGeom>
          <a:noFill/>
          <a:ln w="9525">
            <a:noFill/>
            <a:miter lim="800000"/>
            <a:headEnd/>
            <a:tailEnd/>
          </a:ln>
        </p:spPr>
      </p:pic>
      <p:sp>
        <p:nvSpPr>
          <p:cNvPr id="2" name="Rectangle 2"/>
          <p:cNvSpPr>
            <a:spLocks noGrp="1" noChangeArrowheads="1"/>
          </p:cNvSpPr>
          <p:nvPr>
            <p:ph type="title"/>
          </p:nvPr>
        </p:nvSpPr>
        <p:spPr bwMode="auto">
          <a:xfrm>
            <a:off x="1676400" y="165100"/>
            <a:ext cx="58674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a:t> ____ __ ____  _____ _____ _____</a:t>
            </a:r>
          </a:p>
        </p:txBody>
      </p:sp>
      <p:sp>
        <p:nvSpPr>
          <p:cNvPr id="3" name="Title Placeholder 2"/>
          <p:cNvSpPr>
            <a:spLocks noGrp="1" noChangeArrowheads="1"/>
          </p:cNvSpPr>
          <p:nvPr>
            <p:ph type="title"/>
          </p:nvPr>
        </p:nvSpPr>
        <p:spPr bwMode="auto">
          <a:xfrm>
            <a:off x="1676400" y="165100"/>
            <a:ext cx="58674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9" name="Rectangle 15"/>
          <p:cNvSpPr>
            <a:spLocks noChangeArrowheads="1"/>
          </p:cNvSpPr>
          <p:nvPr userDrawn="1"/>
        </p:nvSpPr>
        <p:spPr bwMode="auto">
          <a:xfrm>
            <a:off x="0" y="6629400"/>
            <a:ext cx="9144000" cy="228600"/>
          </a:xfrm>
          <a:prstGeom prst="rect">
            <a:avLst/>
          </a:prstGeom>
          <a:solidFill>
            <a:srgbClr val="7E8E83"/>
          </a:solidFill>
          <a:ln w="9525">
            <a:solidFill>
              <a:schemeClr val="tx1"/>
            </a:solidFill>
            <a:miter lim="800000"/>
            <a:headEnd/>
            <a:tailEnd/>
          </a:ln>
          <a:effectLst/>
        </p:spPr>
        <p:txBody>
          <a:bodyPr wrap="none" anchor="ctr"/>
          <a:lstStyle/>
          <a:p>
            <a:pPr>
              <a:defRPr/>
            </a:pPr>
            <a:endParaRPr lang="en-US" dirty="0"/>
          </a:p>
        </p:txBody>
      </p:sp>
      <p:sp>
        <p:nvSpPr>
          <p:cNvPr id="1040" name="Text Box 16"/>
          <p:cNvSpPr txBox="1">
            <a:spLocks noChangeArrowheads="1"/>
          </p:cNvSpPr>
          <p:nvPr/>
        </p:nvSpPr>
        <p:spPr bwMode="auto">
          <a:xfrm>
            <a:off x="26988" y="6629400"/>
            <a:ext cx="2105513" cy="276999"/>
          </a:xfrm>
          <a:prstGeom prst="rect">
            <a:avLst/>
          </a:prstGeom>
          <a:noFill/>
          <a:ln w="9525">
            <a:noFill/>
            <a:miter lim="800000"/>
            <a:headEnd/>
            <a:tailEnd/>
          </a:ln>
          <a:effectLst/>
        </p:spPr>
        <p:txBody>
          <a:bodyPr wrap="none">
            <a:spAutoFit/>
          </a:bodyPr>
          <a:lstStyle/>
          <a:p>
            <a:r>
              <a:rPr lang="en-US" sz="1200" b="1" dirty="0">
                <a:solidFill>
                  <a:schemeClr val="bg1"/>
                </a:solidFill>
              </a:rPr>
              <a:t>FY21</a:t>
            </a:r>
            <a:r>
              <a:rPr lang="en-US" sz="1200" b="1" baseline="0" dirty="0">
                <a:solidFill>
                  <a:schemeClr val="bg1"/>
                </a:solidFill>
              </a:rPr>
              <a:t> </a:t>
            </a:r>
            <a:r>
              <a:rPr lang="en-US" sz="1200" b="1" dirty="0">
                <a:solidFill>
                  <a:schemeClr val="bg1"/>
                </a:solidFill>
              </a:rPr>
              <a:t>EMRRP Mini-ERARG</a:t>
            </a:r>
            <a:endParaRPr lang="en-US" sz="2400" b="1" dirty="0">
              <a:solidFill>
                <a:schemeClr val="folHlink"/>
              </a:solidFill>
              <a:latin typeface="Times New Roman" pitchFamily="18" charset="0"/>
            </a:endParaRPr>
          </a:p>
        </p:txBody>
      </p:sp>
      <p:pic>
        <p:nvPicPr>
          <p:cNvPr id="4" name="Picture 3"/>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52400" y="79375"/>
            <a:ext cx="1579697" cy="1085850"/>
          </a:xfrm>
          <a:prstGeom prst="rect">
            <a:avLst/>
          </a:prstGeom>
        </p:spPr>
      </p:pic>
      <p:pic>
        <p:nvPicPr>
          <p:cNvPr id="5" name="Picture 4"/>
          <p:cNvPicPr>
            <a:picLocks noChangeAspect="1"/>
          </p:cNvPicPr>
          <p:nvPr userDrawn="1"/>
        </p:nvPicPr>
        <p:blipFill>
          <a:blip r:embed="rId15"/>
          <a:stretch>
            <a:fillRect/>
          </a:stretch>
        </p:blipFill>
        <p:spPr>
          <a:xfrm>
            <a:off x="-5670" y="1260614"/>
            <a:ext cx="9149669" cy="187302"/>
          </a:xfrm>
          <a:prstGeom prst="rect">
            <a:avLst/>
          </a:prstGeom>
        </p:spPr>
      </p:pic>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eaLnBrk="0" fontAlgn="base" hangingPunct="0">
        <a:spcBef>
          <a:spcPct val="0"/>
        </a:spcBef>
        <a:spcAft>
          <a:spcPct val="0"/>
        </a:spcAft>
        <a:defRPr sz="2800" b="1">
          <a:solidFill>
            <a:schemeClr val="tx2"/>
          </a:solidFill>
          <a:effectLst>
            <a:outerShdw blurRad="38100" dist="38100" dir="2700000" algn="tl">
              <a:srgbClr val="000000">
                <a:alpha val="43137"/>
              </a:srgbClr>
            </a:outerShdw>
          </a:effectLst>
          <a:latin typeface="Arial" pitchFamily="34" charset="0"/>
          <a:ea typeface="+mj-ea"/>
          <a:cs typeface="Arial" pitchFamily="34" charset="0"/>
        </a:defRPr>
      </a:lvl1pPr>
      <a:lvl2pPr algn="ctr" rtl="0" eaLnBrk="0" fontAlgn="base" hangingPunct="0">
        <a:spcBef>
          <a:spcPct val="0"/>
        </a:spcBef>
        <a:spcAft>
          <a:spcPct val="0"/>
        </a:spcAft>
        <a:defRPr sz="2800" b="1">
          <a:solidFill>
            <a:schemeClr val="tx2"/>
          </a:solidFill>
          <a:latin typeface="Arial" charset="0"/>
          <a:cs typeface="Arial" charset="0"/>
        </a:defRPr>
      </a:lvl2pPr>
      <a:lvl3pPr algn="ctr" rtl="0" eaLnBrk="0" fontAlgn="base" hangingPunct="0">
        <a:spcBef>
          <a:spcPct val="0"/>
        </a:spcBef>
        <a:spcAft>
          <a:spcPct val="0"/>
        </a:spcAft>
        <a:defRPr sz="2800" b="1">
          <a:solidFill>
            <a:schemeClr val="tx2"/>
          </a:solidFill>
          <a:latin typeface="Arial" charset="0"/>
          <a:cs typeface="Arial" charset="0"/>
        </a:defRPr>
      </a:lvl3pPr>
      <a:lvl4pPr algn="ctr" rtl="0" eaLnBrk="0" fontAlgn="base" hangingPunct="0">
        <a:spcBef>
          <a:spcPct val="0"/>
        </a:spcBef>
        <a:spcAft>
          <a:spcPct val="0"/>
        </a:spcAft>
        <a:defRPr sz="2800" b="1">
          <a:solidFill>
            <a:schemeClr val="tx2"/>
          </a:solidFill>
          <a:latin typeface="Arial" charset="0"/>
          <a:cs typeface="Arial" charset="0"/>
        </a:defRPr>
      </a:lvl4pPr>
      <a:lvl5pPr algn="ctr" rtl="0" eaLnBrk="0" fontAlgn="base" hangingPunct="0">
        <a:spcBef>
          <a:spcPct val="0"/>
        </a:spcBef>
        <a:spcAft>
          <a:spcPct val="0"/>
        </a:spcAft>
        <a:defRPr sz="2800" b="1">
          <a:solidFill>
            <a:schemeClr val="tx2"/>
          </a:solidFill>
          <a:latin typeface="Arial" charset="0"/>
          <a:cs typeface="Arial" charset="0"/>
        </a:defRPr>
      </a:lvl5pPr>
      <a:lvl6pPr marL="457200" algn="ctr" rtl="0" fontAlgn="base">
        <a:spcBef>
          <a:spcPct val="0"/>
        </a:spcBef>
        <a:spcAft>
          <a:spcPct val="0"/>
        </a:spcAft>
        <a:defRPr sz="2800" b="1">
          <a:solidFill>
            <a:schemeClr val="tx2"/>
          </a:solidFill>
          <a:latin typeface="Times New Roman" pitchFamily="18" charset="0"/>
        </a:defRPr>
      </a:lvl6pPr>
      <a:lvl7pPr marL="914400" algn="ctr" rtl="0" fontAlgn="base">
        <a:spcBef>
          <a:spcPct val="0"/>
        </a:spcBef>
        <a:spcAft>
          <a:spcPct val="0"/>
        </a:spcAft>
        <a:defRPr sz="2800" b="1">
          <a:solidFill>
            <a:schemeClr val="tx2"/>
          </a:solidFill>
          <a:latin typeface="Times New Roman" pitchFamily="18" charset="0"/>
        </a:defRPr>
      </a:lvl7pPr>
      <a:lvl8pPr marL="1371600" algn="ctr" rtl="0" fontAlgn="base">
        <a:spcBef>
          <a:spcPct val="0"/>
        </a:spcBef>
        <a:spcAft>
          <a:spcPct val="0"/>
        </a:spcAft>
        <a:defRPr sz="2800" b="1">
          <a:solidFill>
            <a:schemeClr val="tx2"/>
          </a:solidFill>
          <a:latin typeface="Times New Roman" pitchFamily="18" charset="0"/>
        </a:defRPr>
      </a:lvl8pPr>
      <a:lvl9pPr marL="1828800" algn="ctr" rtl="0" fontAlgn="base">
        <a:spcBef>
          <a:spcPct val="0"/>
        </a:spcBef>
        <a:spcAft>
          <a:spcPct val="0"/>
        </a:spcAft>
        <a:defRPr sz="2800" b="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tiff"/></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318" name="Text Box 30"/>
          <p:cNvSpPr txBox="1">
            <a:spLocks noChangeArrowheads="1"/>
          </p:cNvSpPr>
          <p:nvPr/>
        </p:nvSpPr>
        <p:spPr bwMode="auto">
          <a:xfrm>
            <a:off x="1752600" y="0"/>
            <a:ext cx="6019800" cy="1295400"/>
          </a:xfrm>
          <a:prstGeom prst="rect">
            <a:avLst/>
          </a:prstGeom>
          <a:noFill/>
          <a:ln w="9525">
            <a:noFill/>
            <a:miter lim="800000"/>
            <a:headEnd/>
            <a:tailEnd/>
          </a:ln>
          <a:effectLst/>
        </p:spPr>
        <p:txBody>
          <a:bodyPr anchor="ctr"/>
          <a:lstStyle/>
          <a:p>
            <a:pPr algn="ctr">
              <a:spcBef>
                <a:spcPts val="0"/>
              </a:spcBef>
              <a:defRPr/>
            </a:pPr>
            <a:r>
              <a:rPr lang="en-US" sz="1600" b="1" dirty="0">
                <a:effectLst>
                  <a:outerShdw blurRad="38100" dist="38100" dir="2700000" algn="tl">
                    <a:srgbClr val="000000">
                      <a:alpha val="43137"/>
                    </a:srgbClr>
                  </a:outerShdw>
                </a:effectLst>
              </a:rPr>
              <a:t>Multi-dimensional Modeling of Interactions between Nutrients and Riparian Vegetation for Improved Riverine Ecosystem Management</a:t>
            </a:r>
          </a:p>
          <a:p>
            <a:pPr algn="ctr">
              <a:spcBef>
                <a:spcPts val="0"/>
              </a:spcBef>
              <a:defRPr/>
            </a:pPr>
            <a:r>
              <a:rPr lang="en-US" sz="1100" b="1" dirty="0">
                <a:latin typeface="Arial" pitchFamily="34" charset="0"/>
                <a:cs typeface="Arial" pitchFamily="34" charset="0"/>
              </a:rPr>
              <a:t>SON # 2018-ER-1</a:t>
            </a:r>
          </a:p>
          <a:p>
            <a:pPr algn="ctr">
              <a:spcBef>
                <a:spcPts val="0"/>
              </a:spcBef>
              <a:defRPr/>
            </a:pPr>
            <a:r>
              <a:rPr lang="en-US" sz="1400" b="1" dirty="0">
                <a:latin typeface="Arial" pitchFamily="34" charset="0"/>
                <a:cs typeface="Arial" pitchFamily="34" charset="0"/>
              </a:rPr>
              <a:t>Todd Steissberg (</a:t>
            </a:r>
            <a:r>
              <a:rPr lang="en-US" sz="1400" b="1" dirty="0" err="1">
                <a:latin typeface="Arial" pitchFamily="34" charset="0"/>
                <a:cs typeface="Arial" pitchFamily="34" charset="0"/>
              </a:rPr>
              <a:t>todd.e.steissberg@usace.army.mil</a:t>
            </a:r>
            <a:r>
              <a:rPr lang="en-US" sz="1400" b="1" dirty="0">
                <a:latin typeface="Arial" pitchFamily="34" charset="0"/>
                <a:cs typeface="Arial" pitchFamily="34" charset="0"/>
              </a:rPr>
              <a:t>)</a:t>
            </a:r>
          </a:p>
        </p:txBody>
      </p:sp>
      <p:sp>
        <p:nvSpPr>
          <p:cNvPr id="4" name="Content Placeholder 2">
            <a:extLst>
              <a:ext uri="{FF2B5EF4-FFF2-40B4-BE49-F238E27FC236}">
                <a16:creationId xmlns:a16="http://schemas.microsoft.com/office/drawing/2014/main" id="{33B9D2F2-3749-4B04-A42D-3419F3BF8EE8}"/>
              </a:ext>
            </a:extLst>
          </p:cNvPr>
          <p:cNvSpPr txBox="1">
            <a:spLocks/>
          </p:cNvSpPr>
          <p:nvPr/>
        </p:nvSpPr>
        <p:spPr>
          <a:xfrm>
            <a:off x="-6993" y="1494711"/>
            <a:ext cx="3358637" cy="475833"/>
          </a:xfrm>
          <a:prstGeom prst="rect">
            <a:avLst/>
          </a:prstGeom>
        </p:spPr>
        <p:txBody>
          <a:bodyPr>
            <a:normAutofit lnSpcReduction="10000"/>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pPr marL="0" indent="0">
              <a:buFontTx/>
              <a:buNone/>
            </a:pPr>
            <a:r>
              <a:rPr lang="en-US" sz="2600" b="1" kern="0" dirty="0"/>
              <a:t>Problem Statement</a:t>
            </a:r>
          </a:p>
        </p:txBody>
      </p:sp>
      <p:sp>
        <p:nvSpPr>
          <p:cNvPr id="6" name="TextBox 5"/>
          <p:cNvSpPr txBox="1"/>
          <p:nvPr/>
        </p:nvSpPr>
        <p:spPr>
          <a:xfrm>
            <a:off x="14427" y="1920419"/>
            <a:ext cx="3337217" cy="2031325"/>
          </a:xfrm>
          <a:prstGeom prst="rect">
            <a:avLst/>
          </a:prstGeom>
          <a:noFill/>
        </p:spPr>
        <p:txBody>
          <a:bodyPr wrap="square" rtlCol="0">
            <a:spAutoFit/>
          </a:bodyPr>
          <a:lstStyle/>
          <a:p>
            <a:r>
              <a:rPr lang="en-US" sz="1400" dirty="0"/>
              <a:t>The Corps needs to quantify the environmental benefits of ecosystem restoration projects for the aquatic environment and riparian buffers. Stream environments are largely controlled by adjacent riparian ecosystems and can be better represented and simulated with a two-dimensional riverine model.</a:t>
            </a:r>
            <a:endParaRPr lang="en-US" sz="1400" b="1" dirty="0"/>
          </a:p>
        </p:txBody>
      </p:sp>
      <p:sp>
        <p:nvSpPr>
          <p:cNvPr id="7" name="Content Placeholder 2">
            <a:extLst>
              <a:ext uri="{FF2B5EF4-FFF2-40B4-BE49-F238E27FC236}">
                <a16:creationId xmlns:a16="http://schemas.microsoft.com/office/drawing/2014/main" id="{33B9D2F2-3749-4B04-A42D-3419F3BF8EE8}"/>
              </a:ext>
            </a:extLst>
          </p:cNvPr>
          <p:cNvSpPr txBox="1">
            <a:spLocks/>
          </p:cNvSpPr>
          <p:nvPr/>
        </p:nvSpPr>
        <p:spPr>
          <a:xfrm>
            <a:off x="0" y="4356318"/>
            <a:ext cx="3890554" cy="454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600" b="1" dirty="0"/>
              <a:t>Technical Approach</a:t>
            </a:r>
          </a:p>
        </p:txBody>
      </p:sp>
      <p:sp>
        <p:nvSpPr>
          <p:cNvPr id="9" name="Content Placeholder 2">
            <a:extLst>
              <a:ext uri="{FF2B5EF4-FFF2-40B4-BE49-F238E27FC236}">
                <a16:creationId xmlns:a16="http://schemas.microsoft.com/office/drawing/2014/main" id="{33B9D2F2-3749-4B04-A42D-3419F3BF8EE8}"/>
              </a:ext>
            </a:extLst>
          </p:cNvPr>
          <p:cNvSpPr txBox="1">
            <a:spLocks/>
          </p:cNvSpPr>
          <p:nvPr/>
        </p:nvSpPr>
        <p:spPr>
          <a:xfrm>
            <a:off x="6248401" y="1491042"/>
            <a:ext cx="2895599" cy="70857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Technical Approach Cont’d</a:t>
            </a:r>
          </a:p>
        </p:txBody>
      </p:sp>
      <p:sp>
        <p:nvSpPr>
          <p:cNvPr id="10" name="TextBox 9"/>
          <p:cNvSpPr txBox="1"/>
          <p:nvPr/>
        </p:nvSpPr>
        <p:spPr>
          <a:xfrm>
            <a:off x="-6993" y="4737318"/>
            <a:ext cx="6179193" cy="1815882"/>
          </a:xfrm>
          <a:prstGeom prst="rect">
            <a:avLst/>
          </a:prstGeom>
          <a:noFill/>
        </p:spPr>
        <p:txBody>
          <a:bodyPr wrap="square" rtlCol="0">
            <a:spAutoFit/>
          </a:bodyPr>
          <a:lstStyle/>
          <a:p>
            <a:pPr marL="228600" indent="-228600">
              <a:buFont typeface="Arial" panose="020B0604020202020204" pitchFamily="34" charset="0"/>
              <a:buChar char="•"/>
            </a:pPr>
            <a:r>
              <a:rPr lang="en-US" sz="1400" dirty="0"/>
              <a:t>Upgrade water quality modules and documentation</a:t>
            </a:r>
          </a:p>
          <a:p>
            <a:pPr marL="685800" lvl="1" indent="-228600">
              <a:buFont typeface="Arial" panose="020B0604020202020204" pitchFamily="34" charset="0"/>
              <a:buChar char="•"/>
            </a:pPr>
            <a:r>
              <a:rPr lang="en-US" sz="1400" dirty="0"/>
              <a:t>Extend capabilities to simulate temperature, general constituents, and nutrients in 2D riverine and floodplain models</a:t>
            </a:r>
          </a:p>
          <a:p>
            <a:pPr marL="1143000" lvl="2" indent="-228600">
              <a:buFont typeface="Arial" panose="020B0604020202020204" pitchFamily="34" charset="0"/>
              <a:buChar char="•"/>
            </a:pPr>
            <a:r>
              <a:rPr lang="en-US" sz="1400" dirty="0"/>
              <a:t>Computational Library for Environmental Analysis and Restoration of Watersheds (CLEARWATER)</a:t>
            </a:r>
          </a:p>
          <a:p>
            <a:pPr marL="228600" indent="-228600">
              <a:buFont typeface="Arial" panose="020B0604020202020204" pitchFamily="34" charset="0"/>
              <a:buChar char="•"/>
            </a:pPr>
            <a:r>
              <a:rPr lang="en-US" sz="1400" dirty="0"/>
              <a:t>Develop vegetation and water quality user interface tools</a:t>
            </a:r>
          </a:p>
          <a:p>
            <a:pPr marL="685800" lvl="1" indent="-228600">
              <a:buFont typeface="Arial" panose="020B0604020202020204" pitchFamily="34" charset="0"/>
              <a:buChar char="•"/>
            </a:pPr>
            <a:r>
              <a:rPr lang="en-US" sz="1400" dirty="0"/>
              <a:t>Jupyter notebook interface</a:t>
            </a:r>
          </a:p>
          <a:p>
            <a:pPr marL="685800" lvl="1" indent="-228600">
              <a:buFont typeface="Arial" panose="020B0604020202020204" pitchFamily="34" charset="0"/>
              <a:buChar char="•"/>
            </a:pPr>
            <a:r>
              <a:rPr lang="en-US" sz="1400" dirty="0"/>
              <a:t>Plotting capabilities via Python and open-source libraries</a:t>
            </a:r>
          </a:p>
        </p:txBody>
      </p:sp>
      <p:sp>
        <p:nvSpPr>
          <p:cNvPr id="14" name="TextBox 13">
            <a:extLst>
              <a:ext uri="{FF2B5EF4-FFF2-40B4-BE49-F238E27FC236}">
                <a16:creationId xmlns:a16="http://schemas.microsoft.com/office/drawing/2014/main" id="{69C94C04-8831-0E4F-8B91-94C7A966F3C9}"/>
              </a:ext>
            </a:extLst>
          </p:cNvPr>
          <p:cNvSpPr txBox="1"/>
          <p:nvPr/>
        </p:nvSpPr>
        <p:spPr>
          <a:xfrm>
            <a:off x="6248401" y="2122944"/>
            <a:ext cx="2819400" cy="2677656"/>
          </a:xfrm>
          <a:prstGeom prst="rect">
            <a:avLst/>
          </a:prstGeom>
          <a:noFill/>
        </p:spPr>
        <p:txBody>
          <a:bodyPr wrap="square" rtlCol="0">
            <a:spAutoFit/>
          </a:bodyPr>
          <a:lstStyle/>
          <a:p>
            <a:pPr marL="228600" indent="-228600">
              <a:buFont typeface="Arial" panose="020B0604020202020204" pitchFamily="34" charset="0"/>
              <a:buChar char="•"/>
            </a:pPr>
            <a:r>
              <a:rPr lang="en-US" sz="1400" dirty="0"/>
              <a:t>Complete the HEC-RAS 2D riverine simulation tool</a:t>
            </a:r>
          </a:p>
          <a:p>
            <a:pPr marL="685800" lvl="1" indent="-228600">
              <a:buFont typeface="Arial" panose="020B0604020202020204" pitchFamily="34" charset="0"/>
              <a:buChar char="•"/>
            </a:pPr>
            <a:r>
              <a:rPr lang="en-US" sz="1400" dirty="0"/>
              <a:t>Link 2D water quality transport solver, water quality modules, and user interface</a:t>
            </a:r>
          </a:p>
          <a:p>
            <a:pPr marL="228600" indent="-228600">
              <a:buFont typeface="Arial" panose="020B0604020202020204" pitchFamily="34" charset="0"/>
              <a:buChar char="•"/>
            </a:pPr>
            <a:r>
              <a:rPr lang="en-US" sz="1400" dirty="0"/>
              <a:t>Testing and validation</a:t>
            </a:r>
          </a:p>
          <a:p>
            <a:pPr marL="228600" indent="-228600">
              <a:buFont typeface="Arial" panose="020B0604020202020204" pitchFamily="34" charset="0"/>
              <a:buChar char="•"/>
            </a:pPr>
            <a:r>
              <a:rPr lang="en-US" sz="1400" dirty="0"/>
              <a:t>Documentation, technical report</a:t>
            </a:r>
          </a:p>
          <a:p>
            <a:pPr marL="228600" indent="-228600">
              <a:buFont typeface="Arial" panose="020B0604020202020204" pitchFamily="34" charset="0"/>
              <a:buChar char="•"/>
            </a:pPr>
            <a:r>
              <a:rPr lang="en-US" sz="1400" dirty="0"/>
              <a:t>Water quality modeling workshop</a:t>
            </a:r>
          </a:p>
          <a:p>
            <a:pPr marL="685800" lvl="1" indent="-228600">
              <a:buFont typeface="Arial" panose="020B0604020202020204" pitchFamily="34" charset="0"/>
              <a:buChar char="•"/>
            </a:pPr>
            <a:r>
              <a:rPr lang="en-US" sz="1400" dirty="0"/>
              <a:t>Webinar</a:t>
            </a:r>
          </a:p>
        </p:txBody>
      </p:sp>
      <p:pic>
        <p:nvPicPr>
          <p:cNvPr id="11" name="Picture 10">
            <a:extLst>
              <a:ext uri="{FF2B5EF4-FFF2-40B4-BE49-F238E27FC236}">
                <a16:creationId xmlns:a16="http://schemas.microsoft.com/office/drawing/2014/main" id="{BB7BE906-6AE6-1C4F-8829-E1F0F488F4BF}"/>
              </a:ext>
            </a:extLst>
          </p:cNvPr>
          <p:cNvPicPr>
            <a:picLocks noChangeAspect="1"/>
          </p:cNvPicPr>
          <p:nvPr/>
        </p:nvPicPr>
        <p:blipFill>
          <a:blip r:embed="rId3"/>
          <a:stretch>
            <a:fillRect/>
          </a:stretch>
        </p:blipFill>
        <p:spPr>
          <a:xfrm>
            <a:off x="3429000" y="1600669"/>
            <a:ext cx="2896755" cy="1371131"/>
          </a:xfrm>
          <a:prstGeom prst="rect">
            <a:avLst/>
          </a:prstGeom>
        </p:spPr>
      </p:pic>
      <p:pic>
        <p:nvPicPr>
          <p:cNvPr id="15" name="Picture 14">
            <a:extLst>
              <a:ext uri="{FF2B5EF4-FFF2-40B4-BE49-F238E27FC236}">
                <a16:creationId xmlns:a16="http://schemas.microsoft.com/office/drawing/2014/main" id="{E5C7C654-691E-764A-9975-77F5B74F8767}"/>
              </a:ext>
            </a:extLst>
          </p:cNvPr>
          <p:cNvPicPr>
            <a:picLocks noChangeAspect="1"/>
          </p:cNvPicPr>
          <p:nvPr/>
        </p:nvPicPr>
        <p:blipFill>
          <a:blip r:embed="rId4"/>
          <a:stretch>
            <a:fillRect/>
          </a:stretch>
        </p:blipFill>
        <p:spPr>
          <a:xfrm>
            <a:off x="3429000" y="3048000"/>
            <a:ext cx="2791639" cy="1722677"/>
          </a:xfrm>
          <a:prstGeom prst="rect">
            <a:avLst/>
          </a:prstGeom>
        </p:spPr>
      </p:pic>
      <p:pic>
        <p:nvPicPr>
          <p:cNvPr id="16" name="Picture 15">
            <a:extLst>
              <a:ext uri="{FF2B5EF4-FFF2-40B4-BE49-F238E27FC236}">
                <a16:creationId xmlns:a16="http://schemas.microsoft.com/office/drawing/2014/main" id="{30F69DAE-7185-D74D-AEFC-9752E4DD2DC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24600" y="4699770"/>
            <a:ext cx="2819400" cy="1879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0321E43C-7C10-4133-A419-54ED53BDBD02}"/>
              </a:ext>
            </a:extLst>
          </p:cNvPr>
          <p:cNvSpPr txBox="1">
            <a:spLocks/>
          </p:cNvSpPr>
          <p:nvPr/>
        </p:nvSpPr>
        <p:spPr>
          <a:xfrm>
            <a:off x="2895599" y="3667853"/>
            <a:ext cx="6188691" cy="17423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1"/>
            <a:r>
              <a:rPr lang="en-US" sz="1400" dirty="0">
                <a:latin typeface="Arial" panose="020B0604020202020204" pitchFamily="34" charset="0"/>
                <a:cs typeface="Arial" panose="020B0604020202020204" pitchFamily="34" charset="0"/>
              </a:rPr>
              <a:t>Upgraded water quality modules – 1Q FY21 </a:t>
            </a:r>
            <a:r>
              <a:rPr lang="en-US" sz="1400" dirty="0">
                <a:solidFill>
                  <a:srgbClr val="00B0F0"/>
                </a:solidFill>
                <a:latin typeface="Arial" panose="020B0604020202020204" pitchFamily="34" charset="0"/>
                <a:cs typeface="Arial" panose="020B0604020202020204" pitchFamily="34" charset="0"/>
              </a:rPr>
              <a:t>completed</a:t>
            </a:r>
          </a:p>
          <a:p>
            <a:pPr marL="228600" lvl="1"/>
            <a:r>
              <a:rPr lang="en-US" sz="1400" dirty="0">
                <a:latin typeface="Arial" panose="020B0604020202020204" pitchFamily="34" charset="0"/>
                <a:cs typeface="Arial" panose="020B0604020202020204" pitchFamily="34" charset="0"/>
              </a:rPr>
              <a:t>Water quality and vegetation user interface tools – 1Q FY21 </a:t>
            </a:r>
            <a:r>
              <a:rPr lang="en-US" sz="1400" dirty="0">
                <a:solidFill>
                  <a:srgbClr val="00B0F0"/>
                </a:solidFill>
                <a:latin typeface="Arial" panose="020B0604020202020204" pitchFamily="34" charset="0"/>
                <a:cs typeface="Arial" panose="020B0604020202020204" pitchFamily="34" charset="0"/>
              </a:rPr>
              <a:t>completed</a:t>
            </a:r>
          </a:p>
          <a:p>
            <a:pPr marL="228600" lvl="1"/>
            <a:r>
              <a:rPr lang="en-US" sz="1400" dirty="0">
                <a:latin typeface="Arial" panose="020B0604020202020204" pitchFamily="34" charset="0"/>
                <a:cs typeface="Arial" panose="020B0604020202020204" pitchFamily="34" charset="0"/>
              </a:rPr>
              <a:t>2D water quality transport solver – 2Q FY21 </a:t>
            </a:r>
            <a:r>
              <a:rPr lang="en-US" sz="1400" dirty="0">
                <a:solidFill>
                  <a:srgbClr val="00B0F0"/>
                </a:solidFill>
                <a:latin typeface="Arial" panose="020B0604020202020204" pitchFamily="34" charset="0"/>
                <a:cs typeface="Arial" panose="020B0604020202020204" pitchFamily="34" charset="0"/>
              </a:rPr>
              <a:t>completed</a:t>
            </a:r>
          </a:p>
          <a:p>
            <a:pPr marL="228600" lvl="1"/>
            <a:r>
              <a:rPr lang="en-US" sz="1400" dirty="0">
                <a:latin typeface="Arial" panose="020B0604020202020204" pitchFamily="34" charset="0"/>
                <a:cs typeface="Arial" panose="020B0604020202020204" pitchFamily="34" charset="0"/>
              </a:rPr>
              <a:t>HEC-RAS 2D riverine water quality tool (alpha) – 4Q FY21</a:t>
            </a:r>
          </a:p>
          <a:p>
            <a:pPr marL="228600" lvl="1"/>
            <a:r>
              <a:rPr lang="en-US" sz="1400" dirty="0">
                <a:latin typeface="Arial" panose="020B0604020202020204" pitchFamily="34" charset="0"/>
                <a:cs typeface="Arial" panose="020B0604020202020204" pitchFamily="34" charset="0"/>
              </a:rPr>
              <a:t>Documentation, Technical report – 4Q FY22</a:t>
            </a:r>
          </a:p>
          <a:p>
            <a:pPr marL="228600" lvl="1"/>
            <a:r>
              <a:rPr lang="en-US" sz="1400" dirty="0">
                <a:latin typeface="Arial" panose="020B0604020202020204" pitchFamily="34" charset="0"/>
                <a:cs typeface="Arial" panose="020B0604020202020204" pitchFamily="34" charset="0"/>
              </a:rPr>
              <a:t>Water quality modeling workshop (webinar) – 4Q FY22</a:t>
            </a:r>
          </a:p>
          <a:p>
            <a:pPr marL="228600" lvl="1"/>
            <a:endParaRPr lang="en-US" sz="14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EAE3DD2-4D95-448F-9F27-13E337336715}"/>
              </a:ext>
            </a:extLst>
          </p:cNvPr>
          <p:cNvSpPr txBox="1">
            <a:spLocks/>
          </p:cNvSpPr>
          <p:nvPr/>
        </p:nvSpPr>
        <p:spPr>
          <a:xfrm>
            <a:off x="2895599" y="1474316"/>
            <a:ext cx="6248401" cy="5068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t>Value to the Nation</a:t>
            </a:r>
          </a:p>
        </p:txBody>
      </p:sp>
      <p:graphicFrame>
        <p:nvGraphicFramePr>
          <p:cNvPr id="4" name="Table 3"/>
          <p:cNvGraphicFramePr>
            <a:graphicFrameLocks noGrp="1"/>
          </p:cNvGraphicFramePr>
          <p:nvPr>
            <p:extLst>
              <p:ext uri="{D42A27DB-BD31-4B8C-83A1-F6EECF244321}">
                <p14:modId xmlns:p14="http://schemas.microsoft.com/office/powerpoint/2010/main" val="3438803301"/>
              </p:ext>
            </p:extLst>
          </p:nvPr>
        </p:nvGraphicFramePr>
        <p:xfrm>
          <a:off x="2895599" y="5334000"/>
          <a:ext cx="6172202" cy="1153253"/>
        </p:xfrm>
        <a:graphic>
          <a:graphicData uri="http://schemas.openxmlformats.org/drawingml/2006/table">
            <a:tbl>
              <a:tblPr firstRow="1" bandRow="1">
                <a:tableStyleId>{5C22544A-7EE6-4342-B048-85BDC9FD1C3A}</a:tableStyleId>
              </a:tblPr>
              <a:tblGrid>
                <a:gridCol w="680281">
                  <a:extLst>
                    <a:ext uri="{9D8B030D-6E8A-4147-A177-3AD203B41FA5}">
                      <a16:colId xmlns:a16="http://schemas.microsoft.com/office/drawing/2014/main" val="20000"/>
                    </a:ext>
                  </a:extLst>
                </a:gridCol>
                <a:gridCol w="1295641">
                  <a:extLst>
                    <a:ext uri="{9D8B030D-6E8A-4147-A177-3AD203B41FA5}">
                      <a16:colId xmlns:a16="http://schemas.microsoft.com/office/drawing/2014/main" val="20001"/>
                    </a:ext>
                  </a:extLst>
                </a:gridCol>
                <a:gridCol w="1080404">
                  <a:extLst>
                    <a:ext uri="{9D8B030D-6E8A-4147-A177-3AD203B41FA5}">
                      <a16:colId xmlns:a16="http://schemas.microsoft.com/office/drawing/2014/main" val="20002"/>
                    </a:ext>
                  </a:extLst>
                </a:gridCol>
                <a:gridCol w="683973">
                  <a:extLst>
                    <a:ext uri="{9D8B030D-6E8A-4147-A177-3AD203B41FA5}">
                      <a16:colId xmlns:a16="http://schemas.microsoft.com/office/drawing/2014/main" val="20003"/>
                    </a:ext>
                  </a:extLst>
                </a:gridCol>
                <a:gridCol w="2431903">
                  <a:extLst>
                    <a:ext uri="{9D8B030D-6E8A-4147-A177-3AD203B41FA5}">
                      <a16:colId xmlns:a16="http://schemas.microsoft.com/office/drawing/2014/main" val="20004"/>
                    </a:ext>
                  </a:extLst>
                </a:gridCol>
              </a:tblGrid>
              <a:tr h="291875">
                <a:tc>
                  <a:txBody>
                    <a:bodyPr/>
                    <a:lstStyle/>
                    <a:p>
                      <a:endParaRPr lang="en-US" sz="1400" dirty="0"/>
                    </a:p>
                  </a:txBody>
                  <a:tcPr/>
                </a:tc>
                <a:tc>
                  <a:txBody>
                    <a:bodyPr/>
                    <a:lstStyle/>
                    <a:p>
                      <a:r>
                        <a:rPr lang="en-US" sz="1400" dirty="0"/>
                        <a:t>Qtr1</a:t>
                      </a:r>
                    </a:p>
                  </a:txBody>
                  <a:tcPr/>
                </a:tc>
                <a:tc>
                  <a:txBody>
                    <a:bodyPr/>
                    <a:lstStyle/>
                    <a:p>
                      <a:r>
                        <a:rPr lang="en-US" sz="1400" dirty="0"/>
                        <a:t>Qtr2</a:t>
                      </a:r>
                    </a:p>
                  </a:txBody>
                  <a:tcPr/>
                </a:tc>
                <a:tc>
                  <a:txBody>
                    <a:bodyPr/>
                    <a:lstStyle/>
                    <a:p>
                      <a:r>
                        <a:rPr lang="en-US" sz="1400" dirty="0"/>
                        <a:t>Qtr3</a:t>
                      </a:r>
                    </a:p>
                  </a:txBody>
                  <a:tcPr/>
                </a:tc>
                <a:tc>
                  <a:txBody>
                    <a:bodyPr/>
                    <a:lstStyle/>
                    <a:p>
                      <a:r>
                        <a:rPr lang="en-US" sz="1400" dirty="0"/>
                        <a:t>Qtr4</a:t>
                      </a:r>
                    </a:p>
                  </a:txBody>
                  <a:tcPr/>
                </a:tc>
                <a:extLst>
                  <a:ext uri="{0D108BD9-81ED-4DB2-BD59-A6C34878D82A}">
                    <a16:rowId xmlns:a16="http://schemas.microsoft.com/office/drawing/2014/main" val="10000"/>
                  </a:ext>
                </a:extLst>
              </a:tr>
              <a:tr h="496188">
                <a:tc>
                  <a:txBody>
                    <a:bodyPr/>
                    <a:lstStyle/>
                    <a:p>
                      <a:r>
                        <a:rPr lang="en-US" sz="1400" dirty="0"/>
                        <a:t>FY21</a:t>
                      </a:r>
                    </a:p>
                  </a:txBody>
                  <a:tcPr/>
                </a:tc>
                <a:tc>
                  <a:txBody>
                    <a:bodyPr/>
                    <a:lstStyle/>
                    <a:p>
                      <a:r>
                        <a:rPr lang="en-US" sz="1400" dirty="0"/>
                        <a:t>WQ modules, UI tools</a:t>
                      </a:r>
                    </a:p>
                  </a:txBody>
                  <a:tcPr/>
                </a:tc>
                <a:tc>
                  <a:txBody>
                    <a:bodyPr/>
                    <a:lstStyle/>
                    <a:p>
                      <a:r>
                        <a:rPr lang="en-US" sz="1400" dirty="0"/>
                        <a:t>WQ Solver</a:t>
                      </a:r>
                    </a:p>
                  </a:txBody>
                  <a:tcPr/>
                </a:tc>
                <a:tc>
                  <a:txBody>
                    <a:bodyPr/>
                    <a:lstStyle/>
                    <a:p>
                      <a:endParaRPr lang="en-US" sz="1400" dirty="0"/>
                    </a:p>
                  </a:txBody>
                  <a:tcPr/>
                </a:tc>
                <a:tc>
                  <a:txBody>
                    <a:bodyPr/>
                    <a:lstStyle/>
                    <a:p>
                      <a:r>
                        <a:rPr lang="en-US" sz="1400" dirty="0"/>
                        <a:t>HEC-RAS WQ tool (alpha)</a:t>
                      </a:r>
                    </a:p>
                  </a:txBody>
                  <a:tcPr/>
                </a:tc>
                <a:extLst>
                  <a:ext uri="{0D108BD9-81ED-4DB2-BD59-A6C34878D82A}">
                    <a16:rowId xmlns:a16="http://schemas.microsoft.com/office/drawing/2014/main" val="10001"/>
                  </a:ext>
                </a:extLst>
              </a:tr>
              <a:tr h="330293">
                <a:tc>
                  <a:txBody>
                    <a:bodyPr/>
                    <a:lstStyle/>
                    <a:p>
                      <a:r>
                        <a:rPr lang="en-US" sz="1400" dirty="0"/>
                        <a:t>FY22</a:t>
                      </a:r>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r>
                        <a:rPr lang="en-US" sz="1400" dirty="0"/>
                        <a:t>Documentation, TR, Workshop</a:t>
                      </a:r>
                    </a:p>
                  </a:txBody>
                  <a:tcPr/>
                </a:tc>
                <a:extLst>
                  <a:ext uri="{0D108BD9-81ED-4DB2-BD59-A6C34878D82A}">
                    <a16:rowId xmlns:a16="http://schemas.microsoft.com/office/drawing/2014/main" val="10002"/>
                  </a:ext>
                </a:extLst>
              </a:tr>
            </a:tbl>
          </a:graphicData>
        </a:graphic>
      </p:graphicFrame>
      <p:sp>
        <p:nvSpPr>
          <p:cNvPr id="5" name="Content Placeholder 2">
            <a:extLst>
              <a:ext uri="{FF2B5EF4-FFF2-40B4-BE49-F238E27FC236}">
                <a16:creationId xmlns:a16="http://schemas.microsoft.com/office/drawing/2014/main" id="{4EAE3DD2-4D95-448F-9F27-13E337336715}"/>
              </a:ext>
            </a:extLst>
          </p:cNvPr>
          <p:cNvSpPr txBox="1">
            <a:spLocks/>
          </p:cNvSpPr>
          <p:nvPr/>
        </p:nvSpPr>
        <p:spPr>
          <a:xfrm>
            <a:off x="15096" y="5410200"/>
            <a:ext cx="3449229" cy="70857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t>Forecasting Project Hurdles</a:t>
            </a:r>
          </a:p>
          <a:p>
            <a:pPr marL="0" indent="0">
              <a:buNone/>
            </a:pPr>
            <a:endParaRPr lang="en-US" sz="2400" b="1" dirty="0"/>
          </a:p>
        </p:txBody>
      </p:sp>
      <p:sp>
        <p:nvSpPr>
          <p:cNvPr id="6" name="TextBox 5"/>
          <p:cNvSpPr txBox="1"/>
          <p:nvPr/>
        </p:nvSpPr>
        <p:spPr>
          <a:xfrm>
            <a:off x="0" y="6093023"/>
            <a:ext cx="3464325" cy="307777"/>
          </a:xfrm>
          <a:prstGeom prst="rect">
            <a:avLst/>
          </a:prstGeom>
          <a:noFill/>
        </p:spPr>
        <p:txBody>
          <a:bodyPr wrap="square" rtlCol="0">
            <a:spAutoFit/>
          </a:bodyPr>
          <a:lstStyle/>
          <a:p>
            <a:r>
              <a:rPr lang="en-US" sz="1400" dirty="0"/>
              <a:t>N/A</a:t>
            </a:r>
          </a:p>
        </p:txBody>
      </p:sp>
      <p:sp>
        <p:nvSpPr>
          <p:cNvPr id="7" name="Rectangle 6"/>
          <p:cNvSpPr/>
          <p:nvPr/>
        </p:nvSpPr>
        <p:spPr>
          <a:xfrm>
            <a:off x="2895599" y="1815405"/>
            <a:ext cx="6188691" cy="1384995"/>
          </a:xfrm>
          <a:prstGeom prst="rect">
            <a:avLst/>
          </a:prstGeom>
        </p:spPr>
        <p:txBody>
          <a:bodyPr wrap="square">
            <a:spAutoFit/>
          </a:bodyPr>
          <a:lstStyle/>
          <a:p>
            <a:r>
              <a:rPr lang="en-US" sz="1400" dirty="0"/>
              <a:t>The HEC-RAS 2D riverine water quality tool will support the need for a cost-effective science-based impact assessment tool for ecosystem restoration and management. This will improve understanding of the interactions of flow, nutrients, and vegetation for improved riverine ecosystem management and restoration. The net cost is dramatically reduced by leveraging the HEC-RAS models that already exist for most watersheds.</a:t>
            </a:r>
          </a:p>
        </p:txBody>
      </p:sp>
      <p:sp>
        <p:nvSpPr>
          <p:cNvPr id="10" name="Content Placeholder 2">
            <a:extLst>
              <a:ext uri="{FF2B5EF4-FFF2-40B4-BE49-F238E27FC236}">
                <a16:creationId xmlns:a16="http://schemas.microsoft.com/office/drawing/2014/main" id="{4EAE3DD2-4D95-448F-9F27-13E337336715}"/>
              </a:ext>
            </a:extLst>
          </p:cNvPr>
          <p:cNvSpPr txBox="1">
            <a:spLocks/>
          </p:cNvSpPr>
          <p:nvPr/>
        </p:nvSpPr>
        <p:spPr>
          <a:xfrm>
            <a:off x="2895599" y="3286853"/>
            <a:ext cx="6248402" cy="5068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t>Deliverables by Year</a:t>
            </a:r>
          </a:p>
        </p:txBody>
      </p:sp>
      <p:sp>
        <p:nvSpPr>
          <p:cNvPr id="12" name="Text Box 30">
            <a:extLst>
              <a:ext uri="{FF2B5EF4-FFF2-40B4-BE49-F238E27FC236}">
                <a16:creationId xmlns:a16="http://schemas.microsoft.com/office/drawing/2014/main" id="{F6E90BF5-1C8C-4349-B178-D136EB86D2F2}"/>
              </a:ext>
            </a:extLst>
          </p:cNvPr>
          <p:cNvSpPr txBox="1">
            <a:spLocks noChangeArrowheads="1"/>
          </p:cNvSpPr>
          <p:nvPr/>
        </p:nvSpPr>
        <p:spPr bwMode="auto">
          <a:xfrm>
            <a:off x="1752600" y="0"/>
            <a:ext cx="6019800" cy="1295400"/>
          </a:xfrm>
          <a:prstGeom prst="rect">
            <a:avLst/>
          </a:prstGeom>
          <a:noFill/>
          <a:ln w="9525">
            <a:noFill/>
            <a:miter lim="800000"/>
            <a:headEnd/>
            <a:tailEnd/>
          </a:ln>
          <a:effectLst/>
        </p:spPr>
        <p:txBody>
          <a:bodyPr anchor="ctr"/>
          <a:lstStyle/>
          <a:p>
            <a:pPr algn="ctr">
              <a:spcBef>
                <a:spcPts val="0"/>
              </a:spcBef>
              <a:defRPr/>
            </a:pPr>
            <a:r>
              <a:rPr lang="en-US" sz="1600" b="1" dirty="0">
                <a:effectLst>
                  <a:outerShdw blurRad="38100" dist="38100" dir="2700000" algn="tl">
                    <a:srgbClr val="000000">
                      <a:alpha val="43137"/>
                    </a:srgbClr>
                  </a:outerShdw>
                </a:effectLst>
              </a:rPr>
              <a:t>Multi-dimensional Modeling of Interactions between Nutrients and Riparian Vegetation for Improved Riverine Ecosystem Management</a:t>
            </a:r>
          </a:p>
          <a:p>
            <a:pPr algn="ctr">
              <a:spcBef>
                <a:spcPts val="0"/>
              </a:spcBef>
              <a:defRPr/>
            </a:pPr>
            <a:r>
              <a:rPr lang="en-US" sz="1100" b="1" dirty="0">
                <a:latin typeface="Arial" pitchFamily="34" charset="0"/>
                <a:cs typeface="Arial" pitchFamily="34" charset="0"/>
              </a:rPr>
              <a:t>SON # 2018-ER-1</a:t>
            </a:r>
          </a:p>
          <a:p>
            <a:pPr algn="ctr">
              <a:spcBef>
                <a:spcPts val="0"/>
              </a:spcBef>
              <a:defRPr/>
            </a:pPr>
            <a:r>
              <a:rPr lang="en-US" sz="1400" b="1" dirty="0">
                <a:latin typeface="Arial" pitchFamily="34" charset="0"/>
                <a:cs typeface="Arial" pitchFamily="34" charset="0"/>
              </a:rPr>
              <a:t>Todd Steissberg (</a:t>
            </a:r>
            <a:r>
              <a:rPr lang="en-US" sz="1400" b="1" dirty="0" err="1">
                <a:latin typeface="Arial" pitchFamily="34" charset="0"/>
                <a:cs typeface="Arial" pitchFamily="34" charset="0"/>
              </a:rPr>
              <a:t>todd.e.steissberg@usace.army.mil</a:t>
            </a:r>
            <a:r>
              <a:rPr lang="en-US" sz="1400" b="1" dirty="0">
                <a:latin typeface="Arial" pitchFamily="34" charset="0"/>
                <a:cs typeface="Arial" pitchFamily="34" charset="0"/>
              </a:rPr>
              <a:t>)</a:t>
            </a:r>
          </a:p>
        </p:txBody>
      </p:sp>
      <p:pic>
        <p:nvPicPr>
          <p:cNvPr id="16" name="Picture 15">
            <a:extLst>
              <a:ext uri="{FF2B5EF4-FFF2-40B4-BE49-F238E27FC236}">
                <a16:creationId xmlns:a16="http://schemas.microsoft.com/office/drawing/2014/main" id="{704CE261-58D0-BE45-85A6-4A0C22F1A9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47800"/>
            <a:ext cx="2835888" cy="3668340"/>
          </a:xfrm>
          <a:prstGeom prst="rect">
            <a:avLst/>
          </a:prstGeom>
        </p:spPr>
      </p:pic>
    </p:spTree>
    <p:extLst>
      <p:ext uri="{BB962C8B-B14F-4D97-AF65-F5344CB8AC3E}">
        <p14:creationId xmlns:p14="http://schemas.microsoft.com/office/powerpoint/2010/main" val="394007030"/>
      </p:ext>
    </p:extLst>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13882</TotalTime>
  <Words>358</Words>
  <Application>Microsoft Macintosh PowerPoint</Application>
  <PresentationFormat>On-screen Show (4:3)</PresentationFormat>
  <Paragraphs>44</Paragraphs>
  <Slides>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Times New Roman</vt:lpstr>
      <vt:lpstr>Default Design</vt:lpstr>
      <vt:lpstr>PowerPoint Presentation</vt:lpstr>
      <vt:lpstr>PowerPoint Presentation</vt:lpstr>
    </vt:vector>
  </TitlesOfParts>
  <Company>ERDC, Coastal &amp; Hydraulics Lab.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SWWRP Template PR</dc:title>
  <dc:creator>Nick Kraus</dc:creator>
  <cp:lastModifiedBy>Todd Steissberg</cp:lastModifiedBy>
  <cp:revision>597</cp:revision>
  <dcterms:created xsi:type="dcterms:W3CDTF">2002-05-16T15:57:50Z</dcterms:created>
  <dcterms:modified xsi:type="dcterms:W3CDTF">2021-02-26T10:05:35Z</dcterms:modified>
</cp:coreProperties>
</file>