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307" r:id="rId3"/>
    <p:sldId id="259" r:id="rId4"/>
    <p:sldId id="308" r:id="rId5"/>
    <p:sldId id="309" r:id="rId6"/>
    <p:sldId id="310" r:id="rId7"/>
    <p:sldId id="311" r:id="rId8"/>
    <p:sldId id="312" r:id="rId9"/>
    <p:sldId id="313" r:id="rId10"/>
    <p:sldId id="268" r:id="rId11"/>
    <p:sldId id="261" r:id="rId12"/>
    <p:sldId id="262" r:id="rId13"/>
    <p:sldId id="269" r:id="rId14"/>
    <p:sldId id="271" r:id="rId15"/>
    <p:sldId id="280" r:id="rId16"/>
    <p:sldId id="270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1" r:id="rId26"/>
    <p:sldId id="282" r:id="rId27"/>
    <p:sldId id="302" r:id="rId28"/>
    <p:sldId id="285" r:id="rId29"/>
    <p:sldId id="286" r:id="rId30"/>
    <p:sldId id="287" r:id="rId31"/>
    <p:sldId id="258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283" r:id="rId47"/>
    <p:sldId id="303" r:id="rId48"/>
    <p:sldId id="304" r:id="rId49"/>
    <p:sldId id="264" r:id="rId50"/>
    <p:sldId id="305" r:id="rId51"/>
    <p:sldId id="284" r:id="rId52"/>
    <p:sldId id="306" r:id="rId53"/>
    <p:sldId id="314" r:id="rId5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56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C124C-A95A-4F11-B2CD-C799DD59415B}" type="datetime1">
              <a:rPr lang="zh-CN" altLang="en-US" smtClean="0"/>
              <a:t>2023/3/15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859D1-3FBB-483F-916B-4F6957A46E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9314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67CC6-8C7F-48C8-B9C5-77E219807A67}" type="datetime1">
              <a:rPr lang="zh-CN" altLang="en-US" smtClean="0"/>
              <a:t>2023/3/15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859D1-3FBB-483F-916B-4F6957A46E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953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A2EC5-AC1A-4ACD-B836-A83A3CC8F795}" type="datetime1">
              <a:rPr lang="zh-CN" altLang="en-US" smtClean="0"/>
              <a:t>2023/3/15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859D1-3FBB-483F-916B-4F6957A46E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201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F851D-2940-4F9F-9937-C63762C6ED01}" type="datetime1">
              <a:rPr lang="zh-CN" altLang="en-US" smtClean="0"/>
              <a:t>2023/3/15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859D1-3FBB-483F-916B-4F6957A46E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3076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D6CAF-CBFF-4632-9614-063513D3E476}" type="datetime1">
              <a:rPr lang="zh-CN" altLang="en-US" smtClean="0"/>
              <a:t>2023/3/15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859D1-3FBB-483F-916B-4F6957A46E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1836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7186B-8649-4890-AE40-8DD89F5EA6AD}" type="datetime1">
              <a:rPr lang="zh-CN" altLang="en-US" smtClean="0"/>
              <a:t>2023/3/15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859D1-3FBB-483F-916B-4F6957A46E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4518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8B570-4981-4564-8DB7-21F00F6F2696}" type="datetime1">
              <a:rPr lang="zh-CN" altLang="en-US" smtClean="0"/>
              <a:t>2023/3/15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859D1-3FBB-483F-916B-4F6957A46E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231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6BC58-D203-4CA2-814E-6F54E1C7BAAA}" type="datetime1">
              <a:rPr lang="zh-CN" altLang="en-US" smtClean="0"/>
              <a:t>2023/3/15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859D1-3FBB-483F-916B-4F6957A46E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2068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27D07-4B86-405E-9DD4-D9463721A624}" type="datetime1">
              <a:rPr lang="zh-CN" altLang="en-US" smtClean="0"/>
              <a:t>2023/3/15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859D1-3FBB-483F-916B-4F6957A46E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4788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EFB27-555E-4FBB-8448-53389475CE2F}" type="datetime1">
              <a:rPr lang="zh-CN" altLang="en-US" smtClean="0"/>
              <a:t>2023/3/15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859D1-3FBB-483F-916B-4F6957A46E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6987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13890-100B-4D93-B3AF-8B02F1D5D2FD}" type="datetime1">
              <a:rPr lang="zh-CN" altLang="en-US" smtClean="0"/>
              <a:t>2023/3/15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859D1-3FBB-483F-916B-4F6957A46E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5729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FDDF9E-C0CB-4703-967D-6F086C213A52}" type="datetime1">
              <a:rPr lang="zh-CN" altLang="en-US" smtClean="0"/>
              <a:t>2023/3/15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D859D1-3FBB-483F-916B-4F6957A46E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5994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dev.mysql.com/downloads/windows/installer/8.0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3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6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298DF7-470B-4713-B9D6-5C98C46088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数据库系统实验教程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C6F6F8A-126C-4B44-9234-D853D131D5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物联网与泛在智能研究中心</a:t>
            </a:r>
            <a:endParaRPr lang="en-US" altLang="zh-CN" dirty="0"/>
          </a:p>
          <a:p>
            <a:r>
              <a:rPr lang="zh-CN" altLang="en-US" dirty="0"/>
              <a:t>李东博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0CA8EF-F84C-4B90-B435-7A0E12CF7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C124C-A95A-4F11-B2CD-C799DD59415B}" type="datetime1">
              <a:rPr lang="zh-CN" altLang="en-US" smtClean="0"/>
              <a:t>2023/3/15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45BDC15-1A5C-4855-ABFA-F936D8E51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859D1-3FBB-483F-916B-4F6957A46E3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45053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192317-0A68-4C28-BFCF-D7960B584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 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BA711B6-674C-4969-B3B6-F84784C05F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i="1" dirty="0"/>
              <a:t>- MySQL </a:t>
            </a:r>
            <a:r>
              <a:rPr lang="zh-CN" altLang="en-US" i="1" dirty="0"/>
              <a:t>关系数据库管理系统及 </a:t>
            </a:r>
            <a:r>
              <a:rPr lang="en-US" altLang="zh-CN" i="1" dirty="0"/>
              <a:t>SQL </a:t>
            </a:r>
            <a:r>
              <a:rPr lang="zh-CN" altLang="en-US" i="1" dirty="0"/>
              <a:t>语言的使用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4676F4-88FB-4DBE-913D-61C7053A8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D6CAF-CBFF-4632-9614-063513D3E476}" type="datetime1">
              <a:rPr lang="zh-CN" altLang="en-US" smtClean="0"/>
              <a:t>2023/3/15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C32EB8E-4E5C-4686-8628-B5850C5CD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859D1-3FBB-483F-916B-4F6957A46E34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18703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E5ADA0-43B4-4F36-A0FA-3C29974DF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数据准备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C171F5-DC01-4785-BC8C-E03D7FFCC1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/>
              <a:t>向创建的数据库</a:t>
            </a:r>
            <a:r>
              <a:rPr lang="en-US" altLang="zh-CN" sz="2000" dirty="0"/>
              <a:t>COMPANY</a:t>
            </a:r>
            <a:r>
              <a:rPr lang="zh-CN" altLang="en-US" sz="2000" dirty="0"/>
              <a:t>中添加数据，以备后续查询使用。</a:t>
            </a:r>
          </a:p>
          <a:p>
            <a:r>
              <a:rPr lang="zh-CN" altLang="en-US" sz="2000" dirty="0"/>
              <a:t>要求数据库中至少包含</a:t>
            </a:r>
            <a:r>
              <a:rPr lang="en-US" altLang="zh-CN" sz="2000" dirty="0"/>
              <a:t>50</a:t>
            </a:r>
            <a:r>
              <a:rPr lang="zh-CN" altLang="en-US" sz="2000" dirty="0"/>
              <a:t>个员工，</a:t>
            </a:r>
            <a:r>
              <a:rPr lang="en-US" altLang="zh-CN" sz="2000" dirty="0"/>
              <a:t>5</a:t>
            </a:r>
            <a:r>
              <a:rPr lang="zh-CN" altLang="en-US" sz="2000" dirty="0"/>
              <a:t>个部门，</a:t>
            </a:r>
            <a:r>
              <a:rPr lang="en-US" altLang="zh-CN" sz="2000" dirty="0"/>
              <a:t>10</a:t>
            </a:r>
            <a:r>
              <a:rPr lang="zh-CN" altLang="en-US" sz="2000" dirty="0"/>
              <a:t>项工程，并且必须包含“研发部”、编号为</a:t>
            </a:r>
            <a:r>
              <a:rPr lang="en-US" altLang="zh-CN" sz="2000" dirty="0"/>
              <a:t>P1</a:t>
            </a:r>
            <a:r>
              <a:rPr lang="zh-CN" altLang="en-US" sz="2000" dirty="0"/>
              <a:t>和</a:t>
            </a:r>
            <a:r>
              <a:rPr lang="en-US" altLang="zh-CN" sz="2000" dirty="0"/>
              <a:t>P2</a:t>
            </a:r>
            <a:r>
              <a:rPr lang="zh-CN" altLang="en-US" sz="2000" dirty="0"/>
              <a:t>的项目、名叫张红的员工。</a:t>
            </a:r>
          </a:p>
          <a:p>
            <a:endParaRPr lang="zh-CN" altLang="en-US" sz="2000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C26985-C675-4DF1-A86F-ADB2416D3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F851D-2940-4F9F-9937-C63762C6ED01}" type="datetime1">
              <a:rPr lang="zh-CN" altLang="en-US" smtClean="0"/>
              <a:t>2023/3/15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297C063-B1BD-4A09-A966-3A3D43DFD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859D1-3FBB-483F-916B-4F6957A46E34}" type="slidenum">
              <a:rPr lang="zh-CN" altLang="en-US" smtClean="0"/>
              <a:t>11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DDC4823-4C47-42C7-910D-25BEC8977E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230" y="3244334"/>
            <a:ext cx="4149292" cy="1231615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DA548B88-60ED-43BB-8A4B-221D427AAEAF}"/>
              </a:ext>
            </a:extLst>
          </p:cNvPr>
          <p:cNvSpPr/>
          <p:nvPr/>
        </p:nvSpPr>
        <p:spPr>
          <a:xfrm>
            <a:off x="2158501" y="2926446"/>
            <a:ext cx="112402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b="1" i="1" dirty="0"/>
              <a:t>employee.txt</a:t>
            </a:r>
            <a:endParaRPr lang="zh-CN" altLang="en-US" sz="1200" b="1" i="1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EB2AF0E-6116-44E4-A2CE-7AFC04262C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5060" y="3599461"/>
            <a:ext cx="2605778" cy="593083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E1F63DAC-CD90-415B-A279-CC1350D7124C}"/>
              </a:ext>
            </a:extLst>
          </p:cNvPr>
          <p:cNvSpPr/>
          <p:nvPr/>
        </p:nvSpPr>
        <p:spPr>
          <a:xfrm>
            <a:off x="5772505" y="3300070"/>
            <a:ext cx="125226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b="1" i="1" dirty="0"/>
              <a:t>department.txt</a:t>
            </a:r>
            <a:endParaRPr lang="zh-CN" altLang="en-US" sz="1200" b="1" i="1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182C2727-5806-4396-B24A-C07CA1F524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8501" y="4900562"/>
            <a:ext cx="1217930" cy="1231615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DE2D1794-8915-47CB-97EC-B5FEBCFFA8AA}"/>
              </a:ext>
            </a:extLst>
          </p:cNvPr>
          <p:cNvSpPr/>
          <p:nvPr/>
        </p:nvSpPr>
        <p:spPr>
          <a:xfrm>
            <a:off x="2158501" y="4578779"/>
            <a:ext cx="92845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b="1" i="1" dirty="0"/>
              <a:t>project.txt</a:t>
            </a:r>
            <a:endParaRPr lang="zh-CN" altLang="en-US" sz="1200" b="1" i="1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51BCFBA7-E720-47CD-8CE4-2D0F342CAD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71457" y="4900562"/>
            <a:ext cx="1772985" cy="1231615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5CBA1B17-9703-4BBA-B611-DEE181499ABE}"/>
              </a:ext>
            </a:extLst>
          </p:cNvPr>
          <p:cNvSpPr/>
          <p:nvPr/>
        </p:nvSpPr>
        <p:spPr>
          <a:xfrm>
            <a:off x="5891127" y="4578779"/>
            <a:ext cx="113364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b="1" i="1" dirty="0"/>
              <a:t>works_on.txt</a:t>
            </a:r>
            <a:endParaRPr lang="zh-CN" altLang="en-US" sz="1200" b="1" i="1" dirty="0"/>
          </a:p>
        </p:txBody>
      </p:sp>
    </p:spTree>
    <p:extLst>
      <p:ext uri="{BB962C8B-B14F-4D97-AF65-F5344CB8AC3E}">
        <p14:creationId xmlns:p14="http://schemas.microsoft.com/office/powerpoint/2010/main" val="10128717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E5ADA0-43B4-4F36-A0FA-3C29974DF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创建数据库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C171F5-DC01-4785-BC8C-E03D7FFCC1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/>
              <a:t>创建关系数据库 </a:t>
            </a:r>
            <a:r>
              <a:rPr lang="en-US" altLang="zh-CN" sz="2000" dirty="0"/>
              <a:t>COMPANY</a:t>
            </a:r>
            <a:endParaRPr lang="zh-CN" altLang="en-US" sz="2000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C26985-C675-4DF1-A86F-ADB2416D3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F851D-2940-4F9F-9937-C63762C6ED01}" type="datetime1">
              <a:rPr lang="zh-CN" altLang="en-US" smtClean="0"/>
              <a:t>2023/3/15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297C063-B1BD-4A09-A966-3A3D43DFD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859D1-3FBB-483F-916B-4F6957A46E34}" type="slidenum">
              <a:rPr lang="zh-CN" altLang="en-US" smtClean="0"/>
              <a:t>12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A69A5DF-3138-407A-A94B-F5ABA92D43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8141" y="2276222"/>
            <a:ext cx="6187718" cy="4035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2325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E5ADA0-43B4-4F36-A0FA-3C29974DF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创建表（关系模式）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C171F5-DC01-4785-BC8C-E03D7FFCC1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/>
              <a:t>创建表，注意数据类型，正确设置主键</a:t>
            </a:r>
          </a:p>
          <a:p>
            <a:r>
              <a:rPr lang="zh-CN" altLang="en-US" sz="2000" dirty="0"/>
              <a:t>汉字占</a:t>
            </a:r>
            <a:r>
              <a:rPr lang="en-US" altLang="zh-CN" sz="2000" dirty="0"/>
              <a:t>3</a:t>
            </a:r>
            <a:r>
              <a:rPr lang="zh-CN" altLang="en-US" sz="2000" dirty="0"/>
              <a:t>个字符（</a:t>
            </a:r>
            <a:r>
              <a:rPr lang="en-US" altLang="zh-CN" sz="2000" dirty="0"/>
              <a:t>utf-8</a:t>
            </a:r>
            <a:r>
              <a:rPr lang="zh-CN" altLang="en-US" sz="2000" dirty="0"/>
              <a:t>） </a:t>
            </a:r>
            <a:r>
              <a:rPr lang="en-US" altLang="zh-CN" sz="2000" dirty="0"/>
              <a:t>2</a:t>
            </a:r>
            <a:r>
              <a:rPr lang="zh-CN" altLang="en-US" sz="2000" dirty="0"/>
              <a:t>个字符（</a:t>
            </a:r>
            <a:r>
              <a:rPr lang="en-US" altLang="zh-CN" sz="2000" dirty="0" err="1"/>
              <a:t>gbk</a:t>
            </a:r>
            <a:r>
              <a:rPr lang="zh-CN" altLang="en-US" sz="2000" dirty="0"/>
              <a:t>）</a:t>
            </a:r>
            <a:endParaRPr lang="en-US" altLang="zh-CN" sz="2000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C26985-C675-4DF1-A86F-ADB2416D3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F851D-2940-4F9F-9937-C63762C6ED01}" type="datetime1">
              <a:rPr lang="zh-CN" altLang="en-US" smtClean="0"/>
              <a:t>2023/3/15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297C063-B1BD-4A09-A966-3A3D43DFD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859D1-3FBB-483F-916B-4F6957A46E34}" type="slidenum">
              <a:rPr lang="zh-CN" altLang="en-US" smtClean="0"/>
              <a:t>13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377A015-6084-4F6A-AC94-79860EF476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578" y="2655328"/>
            <a:ext cx="3580944" cy="370102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CE271A0-8890-479F-9D5E-E4124D80C5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3450" y="2655328"/>
            <a:ext cx="3580944" cy="3701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3664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E5ADA0-43B4-4F36-A0FA-3C29974DF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导入数据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C171F5-DC01-4785-BC8C-E03D7FFCC1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753521"/>
            <a:ext cx="7886700" cy="4351338"/>
          </a:xfrm>
        </p:spPr>
        <p:txBody>
          <a:bodyPr>
            <a:normAutofit/>
          </a:bodyPr>
          <a:lstStyle/>
          <a:p>
            <a:r>
              <a:rPr lang="en-US" altLang="zh-CN" sz="2000" i="1" dirty="0"/>
              <a:t>./employee.txt  department.txt  project.txt  works_on.txt </a:t>
            </a:r>
            <a:r>
              <a:rPr lang="zh-CN" altLang="en-US" sz="2000" dirty="0"/>
              <a:t>导入数据</a:t>
            </a:r>
            <a:endParaRPr lang="zh-CN" altLang="en-US" sz="1600" i="1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C26985-C675-4DF1-A86F-ADB2416D3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F851D-2940-4F9F-9937-C63762C6ED01}" type="datetime1">
              <a:rPr lang="zh-CN" altLang="en-US" smtClean="0"/>
              <a:t>2023/3/15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297C063-B1BD-4A09-A966-3A3D43DFD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859D1-3FBB-483F-916B-4F6957A46E34}" type="slidenum">
              <a:rPr lang="zh-CN" altLang="en-US" smtClean="0"/>
              <a:t>14</a:t>
            </a:fld>
            <a:endParaRPr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679B8B66-F421-4E5E-A282-E3F030B6AB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035" y="2107353"/>
            <a:ext cx="5915857" cy="383144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BEADAAD-EA9A-457F-A365-A72E6D362C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0918" y="2699781"/>
            <a:ext cx="4915948" cy="3655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9858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E5ADA0-43B4-4F36-A0FA-3C29974DF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实验任务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C171F5-DC01-4785-BC8C-E03D7FFCC1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/>
              <a:t>创建关系数据库</a:t>
            </a:r>
            <a:r>
              <a:rPr lang="en-US" altLang="zh-CN" sz="2000" dirty="0"/>
              <a:t>COMPANY</a:t>
            </a:r>
            <a:r>
              <a:rPr lang="zh-CN" altLang="en-US" sz="2000" dirty="0"/>
              <a:t>，使用</a:t>
            </a:r>
            <a:r>
              <a:rPr lang="en-US" altLang="zh-CN" sz="2000" dirty="0"/>
              <a:t>SQL</a:t>
            </a:r>
            <a:r>
              <a:rPr lang="zh-CN" altLang="en-US" sz="2000" dirty="0"/>
              <a:t>语言完成如下查询：</a:t>
            </a:r>
          </a:p>
          <a:p>
            <a:pPr lvl="1"/>
            <a:r>
              <a:rPr lang="zh-CN" altLang="en-US" sz="1600" dirty="0"/>
              <a:t>（</a:t>
            </a:r>
            <a:r>
              <a:rPr lang="en-US" altLang="zh-CN" sz="1600" dirty="0"/>
              <a:t>1</a:t>
            </a:r>
            <a:r>
              <a:rPr lang="zh-CN" altLang="en-US" sz="1600" dirty="0"/>
              <a:t>）参加了项目名为“</a:t>
            </a:r>
            <a:r>
              <a:rPr lang="en-US" altLang="zh-CN" sz="1600" dirty="0"/>
              <a:t>SQL Project”</a:t>
            </a:r>
            <a:r>
              <a:rPr lang="zh-CN" altLang="en-US" sz="1600" dirty="0"/>
              <a:t>的员工名字；</a:t>
            </a:r>
          </a:p>
          <a:p>
            <a:pPr lvl="1"/>
            <a:r>
              <a:rPr lang="zh-CN" altLang="en-US" sz="1600" dirty="0"/>
              <a:t>（</a:t>
            </a:r>
            <a:r>
              <a:rPr lang="en-US" altLang="zh-CN" sz="1600" dirty="0"/>
              <a:t>2</a:t>
            </a:r>
            <a:r>
              <a:rPr lang="zh-CN" altLang="en-US" sz="1600" dirty="0"/>
              <a:t>）在“</a:t>
            </a:r>
            <a:r>
              <a:rPr lang="en-US" altLang="zh-CN" sz="1600" dirty="0"/>
              <a:t>Research Department”</a:t>
            </a:r>
            <a:r>
              <a:rPr lang="zh-CN" altLang="en-US" sz="1600" dirty="0"/>
              <a:t>工作且工资低于</a:t>
            </a:r>
            <a:r>
              <a:rPr lang="en-US" altLang="zh-CN" sz="1600" dirty="0"/>
              <a:t>3000</a:t>
            </a:r>
            <a:r>
              <a:rPr lang="zh-CN" altLang="en-US" sz="1600" dirty="0"/>
              <a:t>元的员工名字和地址；</a:t>
            </a:r>
          </a:p>
          <a:p>
            <a:pPr lvl="1"/>
            <a:r>
              <a:rPr lang="zh-CN" altLang="en-US" sz="1600" dirty="0"/>
              <a:t>（</a:t>
            </a:r>
            <a:r>
              <a:rPr lang="en-US" altLang="zh-CN" sz="1600" dirty="0"/>
              <a:t>3</a:t>
            </a:r>
            <a:r>
              <a:rPr lang="zh-CN" altLang="en-US" sz="1600" dirty="0"/>
              <a:t>）没有参加项目编号为</a:t>
            </a:r>
            <a:r>
              <a:rPr lang="en-US" altLang="zh-CN" sz="1600" dirty="0"/>
              <a:t>P1</a:t>
            </a:r>
            <a:r>
              <a:rPr lang="zh-CN" altLang="en-US" sz="1600" dirty="0"/>
              <a:t>的项目的员工姓名；</a:t>
            </a:r>
          </a:p>
          <a:p>
            <a:pPr lvl="1"/>
            <a:r>
              <a:rPr lang="zh-CN" altLang="en-US" sz="1600" dirty="0"/>
              <a:t>（</a:t>
            </a:r>
            <a:r>
              <a:rPr lang="en-US" altLang="zh-CN" sz="1600" dirty="0"/>
              <a:t>4</a:t>
            </a:r>
            <a:r>
              <a:rPr lang="zh-CN" altLang="en-US" sz="1600" dirty="0"/>
              <a:t>）由张红领导的工作人员的姓名和所在部门的名字；</a:t>
            </a:r>
          </a:p>
          <a:p>
            <a:pPr lvl="1"/>
            <a:r>
              <a:rPr lang="zh-CN" altLang="en-US" sz="1600" dirty="0"/>
              <a:t>（</a:t>
            </a:r>
            <a:r>
              <a:rPr lang="en-US" altLang="zh-CN" sz="1600" dirty="0"/>
              <a:t>5</a:t>
            </a:r>
            <a:r>
              <a:rPr lang="zh-CN" altLang="en-US" sz="1600" dirty="0"/>
              <a:t>）至少参加了项目编号为</a:t>
            </a:r>
            <a:r>
              <a:rPr lang="en-US" altLang="zh-CN" sz="1600" dirty="0"/>
              <a:t>P1</a:t>
            </a:r>
            <a:r>
              <a:rPr lang="zh-CN" altLang="en-US" sz="1600" dirty="0"/>
              <a:t>和</a:t>
            </a:r>
            <a:r>
              <a:rPr lang="en-US" altLang="zh-CN" sz="1600" dirty="0"/>
              <a:t>P2</a:t>
            </a:r>
            <a:r>
              <a:rPr lang="zh-CN" altLang="en-US" sz="1600" dirty="0"/>
              <a:t>的项目的员工号；</a:t>
            </a:r>
          </a:p>
          <a:p>
            <a:pPr lvl="1"/>
            <a:r>
              <a:rPr lang="zh-CN" altLang="en-US" sz="1600" dirty="0"/>
              <a:t>（</a:t>
            </a:r>
            <a:r>
              <a:rPr lang="en-US" altLang="zh-CN" sz="1600" dirty="0"/>
              <a:t>6</a:t>
            </a:r>
            <a:r>
              <a:rPr lang="zh-CN" altLang="en-US" sz="1600" dirty="0"/>
              <a:t>）参加了全部项目的员工号码和姓名；</a:t>
            </a:r>
          </a:p>
          <a:p>
            <a:pPr lvl="1"/>
            <a:r>
              <a:rPr lang="zh-CN" altLang="en-US" sz="1600" dirty="0"/>
              <a:t>（</a:t>
            </a:r>
            <a:r>
              <a:rPr lang="en-US" altLang="zh-CN" sz="1600" dirty="0"/>
              <a:t>7</a:t>
            </a:r>
            <a:r>
              <a:rPr lang="zh-CN" altLang="en-US" sz="1600" dirty="0"/>
              <a:t>）员工平均工资低于</a:t>
            </a:r>
            <a:r>
              <a:rPr lang="en-US" altLang="zh-CN" sz="1600" dirty="0"/>
              <a:t>3000</a:t>
            </a:r>
            <a:r>
              <a:rPr lang="zh-CN" altLang="en-US" sz="1600" dirty="0"/>
              <a:t>元的部门名称；</a:t>
            </a:r>
          </a:p>
          <a:p>
            <a:pPr lvl="1"/>
            <a:r>
              <a:rPr lang="zh-CN" altLang="en-US" sz="1600" dirty="0"/>
              <a:t>（</a:t>
            </a:r>
            <a:r>
              <a:rPr lang="en-US" altLang="zh-CN" sz="1600" dirty="0"/>
              <a:t>8</a:t>
            </a:r>
            <a:r>
              <a:rPr lang="zh-CN" altLang="en-US" sz="1600" dirty="0"/>
              <a:t>）至少参与了</a:t>
            </a:r>
            <a:r>
              <a:rPr lang="en-US" altLang="zh-CN" sz="1600" dirty="0"/>
              <a:t>3</a:t>
            </a:r>
            <a:r>
              <a:rPr lang="zh-CN" altLang="en-US" sz="1600" dirty="0"/>
              <a:t>个项目且工作总时间不超过</a:t>
            </a:r>
            <a:r>
              <a:rPr lang="en-US" altLang="zh-CN" sz="1600" dirty="0"/>
              <a:t>8</a:t>
            </a:r>
            <a:r>
              <a:rPr lang="zh-CN" altLang="en-US" sz="1600" dirty="0"/>
              <a:t>小时的员工名字；</a:t>
            </a:r>
          </a:p>
          <a:p>
            <a:pPr lvl="1"/>
            <a:r>
              <a:rPr lang="zh-CN" altLang="en-US" sz="1600" dirty="0"/>
              <a:t>（</a:t>
            </a:r>
            <a:r>
              <a:rPr lang="en-US" altLang="zh-CN" sz="1600" dirty="0"/>
              <a:t>9</a:t>
            </a:r>
            <a:r>
              <a:rPr lang="zh-CN" altLang="en-US" sz="1600" dirty="0"/>
              <a:t>）每个部门的员工小时平均工资；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C26985-C675-4DF1-A86F-ADB2416D3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F851D-2940-4F9F-9937-C63762C6ED01}" type="datetime1">
              <a:rPr lang="zh-CN" altLang="en-US" smtClean="0"/>
              <a:t>2023/3/15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297C063-B1BD-4A09-A966-3A3D43DFD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859D1-3FBB-483F-916B-4F6957A46E34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3018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E5ADA0-43B4-4F36-A0FA-3C29974DF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实验任务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C171F5-DC01-4785-BC8C-E03D7FFCC1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/>
              <a:t>参加了项目名为“</a:t>
            </a:r>
            <a:r>
              <a:rPr lang="en-US" altLang="zh-CN" sz="2000" dirty="0"/>
              <a:t>SQL Project”</a:t>
            </a:r>
            <a:r>
              <a:rPr lang="zh-CN" altLang="en-US" sz="2000" dirty="0"/>
              <a:t>的员工名字</a:t>
            </a:r>
            <a:endParaRPr lang="en-US" altLang="zh-CN" sz="2000" dirty="0"/>
          </a:p>
          <a:p>
            <a:pPr lvl="1"/>
            <a:r>
              <a:rPr lang="zh-CN" altLang="en-US" sz="1600" dirty="0"/>
              <a:t>（</a:t>
            </a:r>
            <a:r>
              <a:rPr lang="en-US" altLang="zh-CN" sz="1600" dirty="0"/>
              <a:t>1</a:t>
            </a:r>
            <a:r>
              <a:rPr lang="zh-CN" altLang="en-US" sz="1600" dirty="0"/>
              <a:t>）</a:t>
            </a:r>
            <a:r>
              <a:rPr lang="en-US" altLang="zh-CN" sz="1600" dirty="0"/>
              <a:t>ENAME </a:t>
            </a:r>
            <a:r>
              <a:rPr lang="zh-CN" altLang="en-US" sz="1600" dirty="0"/>
              <a:t>在 </a:t>
            </a:r>
            <a:r>
              <a:rPr lang="en-US" altLang="zh-CN" sz="1600" dirty="0"/>
              <a:t>employee </a:t>
            </a:r>
            <a:r>
              <a:rPr lang="zh-CN" altLang="en-US" sz="1600" dirty="0"/>
              <a:t>中；</a:t>
            </a:r>
            <a:r>
              <a:rPr lang="en-US" altLang="zh-CN" sz="1600" dirty="0"/>
              <a:t>PNAME </a:t>
            </a:r>
            <a:r>
              <a:rPr lang="zh-CN" altLang="en-US" sz="1600" dirty="0"/>
              <a:t>在 </a:t>
            </a:r>
            <a:r>
              <a:rPr lang="en-US" altLang="zh-CN" sz="1600" dirty="0"/>
              <a:t>project </a:t>
            </a:r>
            <a:r>
              <a:rPr lang="zh-CN" altLang="en-US" sz="1600" dirty="0"/>
              <a:t>中</a:t>
            </a:r>
            <a:endParaRPr lang="en-US" altLang="zh-CN" sz="1600" dirty="0"/>
          </a:p>
          <a:p>
            <a:pPr lvl="1"/>
            <a:r>
              <a:rPr lang="zh-CN" altLang="en-US" sz="1600" dirty="0"/>
              <a:t>（</a:t>
            </a:r>
            <a:r>
              <a:rPr lang="en-US" altLang="zh-CN" sz="1600" dirty="0"/>
              <a:t>2</a:t>
            </a:r>
            <a:r>
              <a:rPr lang="zh-CN" altLang="en-US" sz="1600" dirty="0"/>
              <a:t>）每个员工只属于一个部门；员工可以参加其他部门的项目</a:t>
            </a:r>
            <a:endParaRPr lang="en-US" altLang="zh-CN" sz="1600" dirty="0"/>
          </a:p>
          <a:p>
            <a:pPr lvl="1"/>
            <a:r>
              <a:rPr lang="zh-CN" altLang="en-US" sz="1600" dirty="0"/>
              <a:t>（</a:t>
            </a:r>
            <a:r>
              <a:rPr lang="en-US" altLang="zh-CN" sz="1600" dirty="0"/>
              <a:t>3</a:t>
            </a:r>
            <a:r>
              <a:rPr lang="zh-CN" altLang="en-US" sz="1600" dirty="0"/>
              <a:t>）参加项目的员工的工作时间</a:t>
            </a:r>
            <a:r>
              <a:rPr lang="en-US" altLang="zh-CN" sz="1600" dirty="0"/>
              <a:t>&gt;0</a:t>
            </a:r>
            <a:r>
              <a:rPr lang="zh-CN" altLang="en-US" sz="1600" dirty="0"/>
              <a:t>；工作时间</a:t>
            </a:r>
            <a:r>
              <a:rPr lang="en-US" altLang="zh-CN" sz="1600" dirty="0"/>
              <a:t>=0</a:t>
            </a:r>
            <a:r>
              <a:rPr lang="zh-CN" altLang="en-US" sz="1600" dirty="0"/>
              <a:t>的没参加项目</a:t>
            </a:r>
            <a:endParaRPr lang="en-US" altLang="zh-CN" sz="1600" dirty="0"/>
          </a:p>
          <a:p>
            <a:endParaRPr lang="zh-CN" altLang="en-US" sz="1600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C26985-C675-4DF1-A86F-ADB2416D3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F851D-2940-4F9F-9937-C63762C6ED01}" type="datetime1">
              <a:rPr lang="zh-CN" altLang="en-US" smtClean="0"/>
              <a:t>2023/3/15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297C063-B1BD-4A09-A966-3A3D43DFD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859D1-3FBB-483F-916B-4F6957A46E34}" type="slidenum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576A28F-0818-4D95-80A8-0CC67DA51752}"/>
              </a:ext>
            </a:extLst>
          </p:cNvPr>
          <p:cNvSpPr txBox="1"/>
          <p:nvPr/>
        </p:nvSpPr>
        <p:spPr>
          <a:xfrm>
            <a:off x="6043744" y="136524"/>
            <a:ext cx="2885812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i="1" dirty="0"/>
              <a:t>select </a:t>
            </a:r>
            <a:r>
              <a:rPr lang="en-US" altLang="zh-CN" sz="1200" i="1" dirty="0" err="1"/>
              <a:t>ename</a:t>
            </a:r>
            <a:r>
              <a:rPr lang="en-US" altLang="zh-CN" sz="1200" i="1" dirty="0"/>
              <a:t> </a:t>
            </a:r>
          </a:p>
          <a:p>
            <a:r>
              <a:rPr lang="en-US" altLang="zh-CN" sz="1200" i="1" dirty="0"/>
              <a:t>from employee</a:t>
            </a:r>
          </a:p>
          <a:p>
            <a:r>
              <a:rPr lang="en-US" altLang="zh-CN" sz="1200" i="1" dirty="0"/>
              <a:t>where </a:t>
            </a:r>
            <a:r>
              <a:rPr lang="en-US" altLang="zh-CN" sz="1200" i="1" dirty="0" err="1"/>
              <a:t>essn</a:t>
            </a:r>
            <a:r>
              <a:rPr lang="en-US" altLang="zh-CN" sz="1200" i="1" dirty="0"/>
              <a:t> in (</a:t>
            </a:r>
          </a:p>
          <a:p>
            <a:r>
              <a:rPr lang="en-US" altLang="zh-CN" sz="1200" i="1" dirty="0"/>
              <a:t>	select </a:t>
            </a:r>
            <a:r>
              <a:rPr lang="en-US" altLang="zh-CN" sz="1200" i="1" dirty="0" err="1"/>
              <a:t>essn</a:t>
            </a:r>
            <a:r>
              <a:rPr lang="en-US" altLang="zh-CN" sz="1200" i="1" dirty="0"/>
              <a:t> </a:t>
            </a:r>
          </a:p>
          <a:p>
            <a:r>
              <a:rPr lang="en-US" altLang="zh-CN" sz="1200" i="1" dirty="0"/>
              <a:t>	from project, </a:t>
            </a:r>
            <a:r>
              <a:rPr lang="en-US" altLang="zh-CN" sz="1200" i="1" dirty="0" err="1"/>
              <a:t>works_on</a:t>
            </a:r>
            <a:endParaRPr lang="en-US" altLang="zh-CN" sz="1200" i="1" dirty="0"/>
          </a:p>
          <a:p>
            <a:r>
              <a:rPr lang="en-US" altLang="zh-CN" sz="1200" i="1" dirty="0"/>
              <a:t>	where </a:t>
            </a:r>
            <a:r>
              <a:rPr lang="en-US" altLang="zh-CN" sz="1200" i="1" dirty="0" err="1"/>
              <a:t>project.pno</a:t>
            </a:r>
            <a:r>
              <a:rPr lang="en-US" altLang="zh-CN" sz="1200" i="1" dirty="0"/>
              <a:t>=</a:t>
            </a:r>
            <a:r>
              <a:rPr lang="en-US" altLang="zh-CN" sz="1200" i="1" dirty="0" err="1"/>
              <a:t>works_on.pno</a:t>
            </a:r>
            <a:r>
              <a:rPr lang="en-US" altLang="zh-CN" sz="1200" i="1" dirty="0"/>
              <a:t> </a:t>
            </a:r>
          </a:p>
          <a:p>
            <a:r>
              <a:rPr lang="en-US" altLang="zh-CN" sz="1200" i="1" dirty="0"/>
              <a:t>		and </a:t>
            </a:r>
            <a:r>
              <a:rPr lang="en-US" altLang="zh-CN" sz="1200" i="1" dirty="0" err="1"/>
              <a:t>pname</a:t>
            </a:r>
            <a:r>
              <a:rPr lang="en-US" altLang="zh-CN" sz="1200" i="1" dirty="0"/>
              <a:t>=“SQL” </a:t>
            </a:r>
          </a:p>
          <a:p>
            <a:r>
              <a:rPr lang="en-US" altLang="zh-CN" sz="1200" i="1" dirty="0"/>
              <a:t>		and hours&gt;0);</a:t>
            </a:r>
            <a:endParaRPr lang="zh-CN" altLang="en-US" sz="1200" i="1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8DD2B904-8827-47E4-8D6A-1D1803186C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8624"/>
          <a:stretch/>
        </p:blipFill>
        <p:spPr>
          <a:xfrm>
            <a:off x="1474103" y="3151644"/>
            <a:ext cx="6195794" cy="3204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2491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E5ADA0-43B4-4F36-A0FA-3C29974DF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实验任务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C171F5-DC01-4785-BC8C-E03D7FFCC1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在“研发部”工作且工资低于</a:t>
            </a:r>
            <a:r>
              <a:rPr lang="en-US" altLang="zh-CN" sz="2000" dirty="0"/>
              <a:t>3000</a:t>
            </a:r>
            <a:r>
              <a:rPr lang="zh-CN" altLang="en-US" sz="2000" dirty="0"/>
              <a:t>元的员工名字和地址</a:t>
            </a:r>
            <a:endParaRPr lang="en-US" altLang="zh-CN" sz="2000" dirty="0"/>
          </a:p>
          <a:p>
            <a:pPr lvl="1"/>
            <a:r>
              <a:rPr lang="en-US" altLang="zh-CN" sz="1600" dirty="0"/>
              <a:t>DNAME </a:t>
            </a:r>
            <a:r>
              <a:rPr lang="zh-CN" altLang="en-US" sz="1600" dirty="0"/>
              <a:t>在 </a:t>
            </a:r>
            <a:r>
              <a:rPr lang="en-US" altLang="zh-CN" sz="1600" dirty="0"/>
              <a:t>department </a:t>
            </a:r>
            <a:r>
              <a:rPr lang="zh-CN" altLang="en-US" sz="1600" dirty="0"/>
              <a:t>中；</a:t>
            </a:r>
            <a:r>
              <a:rPr lang="en-US" altLang="zh-CN" sz="1600" dirty="0"/>
              <a:t>SALARY/ENAME/ADDRESS </a:t>
            </a:r>
            <a:r>
              <a:rPr lang="zh-CN" altLang="en-US" sz="1600" dirty="0"/>
              <a:t>在 </a:t>
            </a:r>
            <a:r>
              <a:rPr lang="en-US" altLang="zh-CN" sz="1600" dirty="0"/>
              <a:t>employee </a:t>
            </a:r>
            <a:r>
              <a:rPr lang="zh-CN" altLang="en-US" sz="1600" dirty="0"/>
              <a:t>中</a:t>
            </a:r>
            <a:endParaRPr lang="en-US" altLang="zh-CN" sz="1600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C26985-C675-4DF1-A86F-ADB2416D3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F851D-2940-4F9F-9937-C63762C6ED01}" type="datetime1">
              <a:rPr lang="zh-CN" altLang="en-US" smtClean="0"/>
              <a:t>2023/3/15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297C063-B1BD-4A09-A966-3A3D43DFD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859D1-3FBB-483F-916B-4F6957A46E34}" type="slidenum">
              <a:rPr lang="zh-CN" altLang="en-US" smtClean="0"/>
              <a:t>17</a:t>
            </a:fld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576A28F-0818-4D95-80A8-0CC67DA51752}"/>
              </a:ext>
            </a:extLst>
          </p:cNvPr>
          <p:cNvSpPr txBox="1"/>
          <p:nvPr/>
        </p:nvSpPr>
        <p:spPr>
          <a:xfrm>
            <a:off x="6165908" y="136524"/>
            <a:ext cx="2793534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i="1" dirty="0"/>
              <a:t>select </a:t>
            </a:r>
            <a:r>
              <a:rPr lang="en-US" altLang="zh-CN" sz="1200" i="1" dirty="0" err="1"/>
              <a:t>ename</a:t>
            </a:r>
            <a:r>
              <a:rPr lang="en-US" altLang="zh-CN" sz="1200" i="1" dirty="0"/>
              <a:t>, address </a:t>
            </a:r>
          </a:p>
          <a:p>
            <a:r>
              <a:rPr lang="en-US" altLang="zh-CN" sz="1200" i="1" dirty="0"/>
              <a:t>from employee, department</a:t>
            </a:r>
          </a:p>
          <a:p>
            <a:r>
              <a:rPr lang="en-US" altLang="zh-CN" sz="1200" i="1" dirty="0"/>
              <a:t>where </a:t>
            </a:r>
            <a:r>
              <a:rPr lang="en-US" altLang="zh-CN" sz="1200" i="1" dirty="0" err="1"/>
              <a:t>employee.dno</a:t>
            </a:r>
            <a:r>
              <a:rPr lang="en-US" altLang="zh-CN" sz="1200" i="1" dirty="0"/>
              <a:t>=</a:t>
            </a:r>
            <a:r>
              <a:rPr lang="en-US" altLang="zh-CN" sz="1200" i="1" dirty="0" err="1"/>
              <a:t>department.dno</a:t>
            </a:r>
            <a:r>
              <a:rPr lang="en-US" altLang="zh-CN" sz="1200" i="1" dirty="0"/>
              <a:t> </a:t>
            </a:r>
          </a:p>
          <a:p>
            <a:r>
              <a:rPr lang="en-US" altLang="zh-CN" sz="1200" i="1" dirty="0"/>
              <a:t>	and </a:t>
            </a:r>
            <a:r>
              <a:rPr lang="en-US" altLang="zh-CN" sz="1200" i="1" dirty="0" err="1"/>
              <a:t>dname</a:t>
            </a:r>
            <a:r>
              <a:rPr lang="en-US" altLang="zh-CN" sz="1200" i="1" dirty="0"/>
              <a:t>=“</a:t>
            </a:r>
            <a:r>
              <a:rPr lang="zh-CN" altLang="en-US" sz="1200" i="1" dirty="0"/>
              <a:t>研发部</a:t>
            </a:r>
            <a:r>
              <a:rPr lang="en-US" altLang="zh-CN" sz="1200" i="1" dirty="0"/>
              <a:t>” </a:t>
            </a:r>
          </a:p>
          <a:p>
            <a:r>
              <a:rPr lang="en-US" altLang="zh-CN" sz="1200" i="1" dirty="0"/>
              <a:t>	and salary&lt;3000;</a:t>
            </a:r>
            <a:endParaRPr lang="zh-CN" altLang="en-US" sz="1200" i="1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57D5F5A-60F0-4A01-AE81-215EBC652B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724"/>
          <a:stretch/>
        </p:blipFill>
        <p:spPr>
          <a:xfrm>
            <a:off x="984876" y="3286501"/>
            <a:ext cx="7174247" cy="1986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7378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E5ADA0-43B4-4F36-A0FA-3C29974DF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实验任务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C171F5-DC01-4785-BC8C-E03D7FFCC1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/>
              <a:t>没有参加项目编号为</a:t>
            </a:r>
            <a:r>
              <a:rPr lang="en-US" altLang="zh-CN" sz="2000" dirty="0"/>
              <a:t>P1</a:t>
            </a:r>
            <a:r>
              <a:rPr lang="zh-CN" altLang="en-US" sz="2000" dirty="0"/>
              <a:t>的项目的员工姓名</a:t>
            </a:r>
            <a:endParaRPr lang="en-US" altLang="zh-CN" sz="2000" dirty="0"/>
          </a:p>
          <a:p>
            <a:pPr lvl="1"/>
            <a:r>
              <a:rPr lang="zh-CN" altLang="en-US" sz="1600" dirty="0"/>
              <a:t>（</a:t>
            </a:r>
            <a:r>
              <a:rPr lang="en-US" altLang="zh-CN" sz="1600" dirty="0"/>
              <a:t>1</a:t>
            </a:r>
            <a:r>
              <a:rPr lang="zh-CN" altLang="en-US" sz="1600" dirty="0"/>
              <a:t>）</a:t>
            </a:r>
            <a:r>
              <a:rPr lang="en-US" altLang="zh-CN" sz="1600" dirty="0"/>
              <a:t>PNO </a:t>
            </a:r>
            <a:r>
              <a:rPr lang="zh-CN" altLang="en-US" sz="1600" dirty="0"/>
              <a:t>在 </a:t>
            </a:r>
            <a:r>
              <a:rPr lang="en-US" altLang="zh-CN" sz="1600" dirty="0" err="1"/>
              <a:t>works_on</a:t>
            </a:r>
            <a:r>
              <a:rPr lang="en-US" altLang="zh-CN" sz="1600" dirty="0"/>
              <a:t> </a:t>
            </a:r>
            <a:r>
              <a:rPr lang="zh-CN" altLang="en-US" sz="1600" dirty="0"/>
              <a:t>中；</a:t>
            </a:r>
            <a:r>
              <a:rPr lang="en-US" altLang="zh-CN" sz="1600" dirty="0"/>
              <a:t>ENAME </a:t>
            </a:r>
            <a:r>
              <a:rPr lang="zh-CN" altLang="en-US" sz="1600" dirty="0"/>
              <a:t>在 </a:t>
            </a:r>
            <a:r>
              <a:rPr lang="en-US" altLang="zh-CN" sz="1600" dirty="0"/>
              <a:t>employee </a:t>
            </a:r>
            <a:r>
              <a:rPr lang="zh-CN" altLang="en-US" sz="1600" dirty="0"/>
              <a:t>中</a:t>
            </a:r>
            <a:endParaRPr lang="en-US" altLang="zh-CN" sz="1600" dirty="0"/>
          </a:p>
          <a:p>
            <a:pPr lvl="1"/>
            <a:r>
              <a:rPr lang="zh-CN" altLang="en-US" sz="1600" dirty="0"/>
              <a:t>（</a:t>
            </a:r>
            <a:r>
              <a:rPr lang="en-US" altLang="zh-CN" sz="1600" dirty="0"/>
              <a:t>2</a:t>
            </a:r>
            <a:r>
              <a:rPr lang="zh-CN" altLang="en-US" sz="1600" dirty="0"/>
              <a:t>）没有参加项目编号 </a:t>
            </a:r>
            <a:r>
              <a:rPr lang="en-US" altLang="zh-CN" sz="1600" dirty="0"/>
              <a:t>P1 </a:t>
            </a:r>
            <a:r>
              <a:rPr lang="zh-CN" altLang="en-US" sz="1600" dirty="0"/>
              <a:t>的员工 </a:t>
            </a:r>
            <a:r>
              <a:rPr lang="en-US" altLang="zh-CN" sz="1600" dirty="0"/>
              <a:t>NOT IN </a:t>
            </a:r>
            <a:r>
              <a:rPr lang="zh-CN" altLang="en-US" sz="1600" dirty="0"/>
              <a:t>参加了项目 </a:t>
            </a:r>
            <a:r>
              <a:rPr lang="en-US" altLang="zh-CN" sz="1600" dirty="0"/>
              <a:t>P1 </a:t>
            </a:r>
            <a:r>
              <a:rPr lang="zh-CN" altLang="en-US" sz="1600" dirty="0"/>
              <a:t>的员工</a:t>
            </a:r>
            <a:endParaRPr lang="en-US" altLang="zh-CN" sz="1600" dirty="0"/>
          </a:p>
          <a:p>
            <a:pPr lvl="1"/>
            <a:r>
              <a:rPr lang="zh-CN" altLang="en-US" sz="1600" dirty="0"/>
              <a:t>（</a:t>
            </a:r>
            <a:r>
              <a:rPr lang="en-US" altLang="zh-CN" sz="1600" dirty="0"/>
              <a:t>3</a:t>
            </a:r>
            <a:r>
              <a:rPr lang="zh-CN" altLang="en-US" sz="1600" dirty="0"/>
              <a:t>）参加项目的员工的工作时间</a:t>
            </a:r>
            <a:r>
              <a:rPr lang="en-US" altLang="zh-CN" sz="1600" dirty="0"/>
              <a:t>&gt;0</a:t>
            </a:r>
            <a:r>
              <a:rPr lang="zh-CN" altLang="en-US" sz="1600" dirty="0"/>
              <a:t>；工作时间</a:t>
            </a:r>
            <a:r>
              <a:rPr lang="en-US" altLang="zh-CN" sz="1600" dirty="0"/>
              <a:t>=0</a:t>
            </a:r>
            <a:r>
              <a:rPr lang="zh-CN" altLang="en-US" sz="1600" dirty="0"/>
              <a:t>的没参加项目</a:t>
            </a:r>
            <a:endParaRPr lang="en-US" altLang="zh-CN" sz="1600" dirty="0"/>
          </a:p>
          <a:p>
            <a:pPr lvl="1"/>
            <a:r>
              <a:rPr lang="zh-CN" altLang="en-US" sz="1600" dirty="0"/>
              <a:t>（</a:t>
            </a:r>
            <a:r>
              <a:rPr lang="en-US" altLang="zh-CN" sz="1600" dirty="0"/>
              <a:t>4</a:t>
            </a:r>
            <a:r>
              <a:rPr lang="zh-CN" altLang="en-US" sz="1600" dirty="0"/>
              <a:t>）用主键索引数据记录</a:t>
            </a:r>
            <a:endParaRPr lang="en-US" altLang="zh-CN" sz="1600" dirty="0"/>
          </a:p>
          <a:p>
            <a:endParaRPr lang="zh-CN" altLang="en-US" sz="1600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C26985-C675-4DF1-A86F-ADB2416D3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F851D-2940-4F9F-9937-C63762C6ED01}" type="datetime1">
              <a:rPr lang="zh-CN" altLang="en-US" smtClean="0"/>
              <a:t>2023/3/15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297C063-B1BD-4A09-A966-3A3D43DFD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859D1-3FBB-483F-916B-4F6957A46E34}" type="slidenum">
              <a:rPr lang="zh-CN" altLang="en-US" smtClean="0"/>
              <a:t>18</a:t>
            </a:fld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576A28F-0818-4D95-80A8-0CC67DA51752}"/>
              </a:ext>
            </a:extLst>
          </p:cNvPr>
          <p:cNvSpPr txBox="1"/>
          <p:nvPr/>
        </p:nvSpPr>
        <p:spPr>
          <a:xfrm>
            <a:off x="6795083" y="138710"/>
            <a:ext cx="2173274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i="1" dirty="0"/>
              <a:t>select </a:t>
            </a:r>
            <a:r>
              <a:rPr lang="en-US" altLang="zh-CN" sz="1200" i="1" dirty="0" err="1"/>
              <a:t>ename</a:t>
            </a:r>
            <a:r>
              <a:rPr lang="en-US" altLang="zh-CN" sz="1200" i="1" dirty="0"/>
              <a:t> </a:t>
            </a:r>
          </a:p>
          <a:p>
            <a:r>
              <a:rPr lang="en-US" altLang="zh-CN" sz="1200" i="1" dirty="0"/>
              <a:t>from employee</a:t>
            </a:r>
          </a:p>
          <a:p>
            <a:r>
              <a:rPr lang="en-US" altLang="zh-CN" sz="1200" i="1" dirty="0"/>
              <a:t>where </a:t>
            </a:r>
            <a:r>
              <a:rPr lang="en-US" altLang="zh-CN" sz="1200" i="1" dirty="0" err="1"/>
              <a:t>essn</a:t>
            </a:r>
            <a:r>
              <a:rPr lang="en-US" altLang="zh-CN" sz="1200" i="1" dirty="0"/>
              <a:t> not in (</a:t>
            </a:r>
          </a:p>
          <a:p>
            <a:r>
              <a:rPr lang="en-US" altLang="zh-CN" sz="1200" i="1" dirty="0"/>
              <a:t>	select </a:t>
            </a:r>
            <a:r>
              <a:rPr lang="en-US" altLang="zh-CN" sz="1200" i="1" dirty="0" err="1"/>
              <a:t>essn</a:t>
            </a:r>
            <a:r>
              <a:rPr lang="en-US" altLang="zh-CN" sz="1200" i="1" dirty="0"/>
              <a:t> </a:t>
            </a:r>
          </a:p>
          <a:p>
            <a:r>
              <a:rPr lang="en-US" altLang="zh-CN" sz="1200" i="1" dirty="0"/>
              <a:t>	from </a:t>
            </a:r>
            <a:r>
              <a:rPr lang="en-US" altLang="zh-CN" sz="1200" i="1" dirty="0" err="1"/>
              <a:t>works_on</a:t>
            </a:r>
            <a:endParaRPr lang="en-US" altLang="zh-CN" sz="1200" i="1" dirty="0"/>
          </a:p>
          <a:p>
            <a:r>
              <a:rPr lang="en-US" altLang="zh-CN" sz="1200" i="1" dirty="0"/>
              <a:t>	where </a:t>
            </a:r>
            <a:r>
              <a:rPr lang="en-US" altLang="zh-CN" sz="1200" i="1" dirty="0" err="1"/>
              <a:t>pno</a:t>
            </a:r>
            <a:r>
              <a:rPr lang="en-US" altLang="zh-CN" sz="1200" i="1" dirty="0"/>
              <a:t>=“P1”  </a:t>
            </a:r>
          </a:p>
          <a:p>
            <a:r>
              <a:rPr lang="en-US" altLang="zh-CN" sz="1200" i="1" dirty="0"/>
              <a:t>		and hours&gt;0);</a:t>
            </a:r>
            <a:endParaRPr lang="zh-CN" altLang="en-US" sz="1200" i="1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8B5D4C9-B965-44FB-9A80-7FA46CA357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37248" t="43649" r="62202" b="-428"/>
          <a:stretch/>
        </p:blipFill>
        <p:spPr>
          <a:xfrm>
            <a:off x="2726113" y="3609063"/>
            <a:ext cx="4837244" cy="272160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265CA99-C365-4258-81E6-C262393C6F2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5979" b="38728"/>
          <a:stretch/>
        </p:blipFill>
        <p:spPr>
          <a:xfrm>
            <a:off x="1774120" y="3429000"/>
            <a:ext cx="2883976" cy="2985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5685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E5ADA0-43B4-4F36-A0FA-3C29974DF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实验任务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C171F5-DC01-4785-BC8C-E03D7FFCC1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/>
              <a:t>由张红领导的工作人员的姓名和所在部门的名字</a:t>
            </a:r>
            <a:endParaRPr lang="en-US" altLang="zh-CN" sz="2000" dirty="0"/>
          </a:p>
          <a:p>
            <a:pPr lvl="1"/>
            <a:r>
              <a:rPr lang="en-US" altLang="zh-CN" sz="1600" dirty="0"/>
              <a:t>ENAME </a:t>
            </a:r>
            <a:r>
              <a:rPr lang="zh-CN" altLang="en-US" sz="1600" dirty="0"/>
              <a:t>在 </a:t>
            </a:r>
            <a:r>
              <a:rPr lang="en-US" altLang="zh-CN" sz="1600" dirty="0"/>
              <a:t>employee </a:t>
            </a:r>
            <a:r>
              <a:rPr lang="zh-CN" altLang="en-US" sz="1600" dirty="0"/>
              <a:t>中；</a:t>
            </a:r>
            <a:r>
              <a:rPr lang="en-US" altLang="zh-CN" sz="1600" dirty="0"/>
              <a:t>DNAME </a:t>
            </a:r>
            <a:r>
              <a:rPr lang="zh-CN" altLang="en-US" sz="1600" dirty="0"/>
              <a:t>在 </a:t>
            </a:r>
            <a:r>
              <a:rPr lang="en-US" altLang="zh-CN" sz="1600" dirty="0"/>
              <a:t>department </a:t>
            </a:r>
            <a:r>
              <a:rPr lang="zh-CN" altLang="en-US" sz="1600" dirty="0"/>
              <a:t>中</a:t>
            </a:r>
            <a:endParaRPr lang="en-US" altLang="zh-CN" sz="1600" dirty="0"/>
          </a:p>
          <a:p>
            <a:pPr lvl="1"/>
            <a:r>
              <a:rPr lang="zh-CN" altLang="en-US" sz="1600" dirty="0"/>
              <a:t>用主键索引数据记录</a:t>
            </a:r>
            <a:endParaRPr lang="en-US" altLang="zh-CN" sz="1600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C26985-C675-4DF1-A86F-ADB2416D3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F851D-2940-4F9F-9937-C63762C6ED01}" type="datetime1">
              <a:rPr lang="zh-CN" altLang="en-US" smtClean="0"/>
              <a:t>2023/3/15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297C063-B1BD-4A09-A966-3A3D43DFD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859D1-3FBB-483F-916B-4F6957A46E34}" type="slidenum">
              <a:rPr lang="zh-CN" altLang="en-US" smtClean="0"/>
              <a:t>19</a:t>
            </a:fld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576A28F-0818-4D95-80A8-0CC67DA51752}"/>
              </a:ext>
            </a:extLst>
          </p:cNvPr>
          <p:cNvSpPr txBox="1"/>
          <p:nvPr/>
        </p:nvSpPr>
        <p:spPr>
          <a:xfrm>
            <a:off x="6140742" y="136524"/>
            <a:ext cx="2818702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i="1" dirty="0"/>
              <a:t>select </a:t>
            </a:r>
            <a:r>
              <a:rPr lang="en-US" altLang="zh-CN" sz="1200" i="1" dirty="0" err="1"/>
              <a:t>ename</a:t>
            </a:r>
            <a:r>
              <a:rPr lang="en-US" altLang="zh-CN" sz="1200" i="1" dirty="0"/>
              <a:t>, </a:t>
            </a:r>
            <a:r>
              <a:rPr lang="en-US" altLang="zh-CN" sz="1200" i="1" dirty="0" err="1"/>
              <a:t>dname</a:t>
            </a:r>
            <a:r>
              <a:rPr lang="en-US" altLang="zh-CN" sz="1200" i="1" dirty="0"/>
              <a:t> </a:t>
            </a:r>
          </a:p>
          <a:p>
            <a:r>
              <a:rPr lang="en-US" altLang="zh-CN" sz="1200" i="1" dirty="0"/>
              <a:t>from employee, department</a:t>
            </a:r>
          </a:p>
          <a:p>
            <a:r>
              <a:rPr lang="en-US" altLang="zh-CN" sz="1200" i="1" dirty="0"/>
              <a:t>where </a:t>
            </a:r>
            <a:r>
              <a:rPr lang="en-US" altLang="zh-CN" sz="1200" i="1" dirty="0" err="1"/>
              <a:t>employee.dno</a:t>
            </a:r>
            <a:r>
              <a:rPr lang="en-US" altLang="zh-CN" sz="1200" i="1" dirty="0"/>
              <a:t>=</a:t>
            </a:r>
            <a:r>
              <a:rPr lang="en-US" altLang="zh-CN" sz="1200" i="1" dirty="0" err="1"/>
              <a:t>department.dno</a:t>
            </a:r>
            <a:r>
              <a:rPr lang="en-US" altLang="zh-CN" sz="1200" i="1" dirty="0"/>
              <a:t> </a:t>
            </a:r>
          </a:p>
          <a:p>
            <a:r>
              <a:rPr lang="en-US" altLang="zh-CN" sz="1200" i="1" dirty="0"/>
              <a:t>	and </a:t>
            </a:r>
            <a:r>
              <a:rPr lang="en-US" altLang="zh-CN" sz="1200" i="1" dirty="0" err="1"/>
              <a:t>superssn</a:t>
            </a:r>
            <a:r>
              <a:rPr lang="en-US" altLang="zh-CN" sz="1200" i="1" dirty="0"/>
              <a:t> in (</a:t>
            </a:r>
          </a:p>
          <a:p>
            <a:r>
              <a:rPr lang="en-US" altLang="zh-CN" sz="1200" i="1" dirty="0"/>
              <a:t>		select </a:t>
            </a:r>
            <a:r>
              <a:rPr lang="en-US" altLang="zh-CN" sz="1200" i="1" dirty="0" err="1"/>
              <a:t>essn</a:t>
            </a:r>
            <a:r>
              <a:rPr lang="en-US" altLang="zh-CN" sz="1200" i="1" dirty="0"/>
              <a:t> </a:t>
            </a:r>
          </a:p>
          <a:p>
            <a:r>
              <a:rPr lang="en-US" altLang="zh-CN" sz="1200" i="1" dirty="0"/>
              <a:t>		from employee</a:t>
            </a:r>
          </a:p>
          <a:p>
            <a:r>
              <a:rPr lang="en-US" altLang="zh-CN" sz="1200" i="1" dirty="0"/>
              <a:t>		where </a:t>
            </a:r>
            <a:r>
              <a:rPr lang="en-US" altLang="zh-CN" sz="1200" i="1" dirty="0" err="1"/>
              <a:t>ename</a:t>
            </a:r>
            <a:r>
              <a:rPr lang="en-US" altLang="zh-CN" sz="1200" i="1" dirty="0"/>
              <a:t>=“</a:t>
            </a:r>
            <a:r>
              <a:rPr lang="zh-CN" altLang="en-US" sz="1200" i="1" dirty="0"/>
              <a:t>张红</a:t>
            </a:r>
            <a:r>
              <a:rPr lang="en-US" altLang="zh-CN" sz="1200" i="1" dirty="0"/>
              <a:t>”);</a:t>
            </a:r>
            <a:endParaRPr lang="zh-CN" altLang="en-US" sz="1200" i="1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C638F60-453A-4990-ABF2-9236FE753F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9982" y="3016354"/>
            <a:ext cx="5584035" cy="3052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149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A94419-792E-4513-8258-26525AA21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MySQL </a:t>
            </a:r>
            <a:r>
              <a:rPr lang="zh-CN" altLang="en-US" dirty="0"/>
              <a:t>安装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15C148-AAA6-4C93-8D64-B7BC0E257C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>
                <a:hlinkClick r:id="rId2"/>
              </a:rPr>
              <a:t>https://dev.mysql.com/downloads/windows/installer/8.0.html</a:t>
            </a:r>
            <a:r>
              <a:rPr lang="en-US" altLang="zh-CN" sz="2000" dirty="0"/>
              <a:t> </a:t>
            </a:r>
            <a:r>
              <a:rPr lang="zh-CN" altLang="en-US" sz="2000" dirty="0"/>
              <a:t>下载 </a:t>
            </a:r>
            <a:r>
              <a:rPr lang="en-US" altLang="zh-CN" sz="2000" b="1" i="1" dirty="0"/>
              <a:t>Windows (x86, 32-bit), MSI Installer</a:t>
            </a:r>
            <a:endParaRPr lang="zh-CN" altLang="en-US" sz="2000" b="1" i="1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AB17CB-61C7-47E7-BB33-C8E27C4BA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F851D-2940-4F9F-9937-C63762C6ED01}" type="datetime1">
              <a:rPr lang="zh-CN" altLang="en-US" smtClean="0"/>
              <a:t>2023/3/15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AE2C73F-FB59-445B-BFED-69A98EB98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859D1-3FBB-483F-916B-4F6957A46E34}" type="slidenum">
              <a:rPr lang="zh-CN" altLang="en-US" smtClean="0"/>
              <a:t>2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D8548B1-974C-4D3C-9A88-EBB1AFC1488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7820" b="5882"/>
          <a:stretch/>
        </p:blipFill>
        <p:spPr>
          <a:xfrm>
            <a:off x="1071692" y="2508685"/>
            <a:ext cx="7000613" cy="153785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54813B5-50C2-44CD-A891-996DB5FB89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7241" y="4136230"/>
            <a:ext cx="5129516" cy="1811564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63041CDF-7B7C-4FB4-8545-A09FEA15127F}"/>
              </a:ext>
            </a:extLst>
          </p:cNvPr>
          <p:cNvSpPr/>
          <p:nvPr/>
        </p:nvSpPr>
        <p:spPr>
          <a:xfrm>
            <a:off x="915239" y="2908278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i="1" dirty="0">
                <a:solidFill>
                  <a:srgbClr val="FF0000"/>
                </a:solidFill>
              </a:rPr>
              <a:t>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E74CE69-C9F7-4D6F-8A6B-8E8EA5C9743D}"/>
              </a:ext>
            </a:extLst>
          </p:cNvPr>
          <p:cNvSpPr/>
          <p:nvPr/>
        </p:nvSpPr>
        <p:spPr>
          <a:xfrm>
            <a:off x="1694335" y="5473797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i="1" dirty="0">
                <a:solidFill>
                  <a:srgbClr val="FF0000"/>
                </a:solidFill>
              </a:rPr>
              <a:t>2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45707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E5ADA0-43B4-4F36-A0FA-3C29974DF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实验任务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C171F5-DC01-4785-BC8C-E03D7FFCC1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/>
              <a:t>至少参加了项目编号为</a:t>
            </a:r>
            <a:r>
              <a:rPr lang="en-US" altLang="zh-CN" sz="2000" dirty="0"/>
              <a:t>P1</a:t>
            </a:r>
            <a:r>
              <a:rPr lang="zh-CN" altLang="en-US" sz="2000" dirty="0"/>
              <a:t>和</a:t>
            </a:r>
            <a:r>
              <a:rPr lang="en-US" altLang="zh-CN" sz="2000" dirty="0"/>
              <a:t>P2</a:t>
            </a:r>
            <a:r>
              <a:rPr lang="zh-CN" altLang="en-US" sz="2000" dirty="0"/>
              <a:t>的项目的员工号</a:t>
            </a:r>
            <a:endParaRPr lang="en-US" altLang="zh-CN" sz="2000" dirty="0"/>
          </a:p>
          <a:p>
            <a:pPr lvl="1"/>
            <a:r>
              <a:rPr lang="en-US" altLang="zh-CN" sz="1600" dirty="0"/>
              <a:t>PNO/ESSN </a:t>
            </a:r>
            <a:r>
              <a:rPr lang="zh-CN" altLang="en-US" sz="1600" dirty="0"/>
              <a:t>在 </a:t>
            </a:r>
            <a:r>
              <a:rPr lang="en-US" altLang="zh-CN" sz="1600" dirty="0" err="1"/>
              <a:t>works_on</a:t>
            </a:r>
            <a:r>
              <a:rPr lang="en-US" altLang="zh-CN" sz="1600" dirty="0"/>
              <a:t> </a:t>
            </a:r>
            <a:r>
              <a:rPr lang="zh-CN" altLang="en-US" sz="1600" dirty="0"/>
              <a:t>中</a:t>
            </a:r>
            <a:endParaRPr lang="en-US" altLang="zh-CN" sz="1600" dirty="0"/>
          </a:p>
          <a:p>
            <a:pPr lvl="1"/>
            <a:r>
              <a:rPr lang="zh-CN" altLang="en-US" sz="1600" dirty="0"/>
              <a:t>参加项目的员工的工作时间</a:t>
            </a:r>
            <a:r>
              <a:rPr lang="en-US" altLang="zh-CN" sz="1600" dirty="0"/>
              <a:t>&gt;0</a:t>
            </a:r>
            <a:r>
              <a:rPr lang="zh-CN" altLang="en-US" sz="1600" dirty="0"/>
              <a:t>；工作时间</a:t>
            </a:r>
            <a:r>
              <a:rPr lang="en-US" altLang="zh-CN" sz="1600" dirty="0"/>
              <a:t>=0</a:t>
            </a:r>
            <a:r>
              <a:rPr lang="zh-CN" altLang="en-US" sz="1600" dirty="0"/>
              <a:t>的没参加项目</a:t>
            </a:r>
            <a:endParaRPr lang="en-US" altLang="zh-CN" sz="1600" dirty="0"/>
          </a:p>
          <a:p>
            <a:pPr lvl="1"/>
            <a:r>
              <a:rPr lang="en-US" altLang="zh-CN" sz="1600" dirty="0"/>
              <a:t>DISTINCT </a:t>
            </a:r>
            <a:r>
              <a:rPr lang="zh-CN" altLang="en-US" sz="1600" dirty="0"/>
              <a:t>去掉重复记录</a:t>
            </a:r>
            <a:endParaRPr lang="en-US" altLang="zh-CN" sz="1600" dirty="0"/>
          </a:p>
          <a:p>
            <a:pPr lvl="1"/>
            <a:r>
              <a:rPr lang="zh-CN" altLang="en-US" sz="1600" dirty="0"/>
              <a:t>“至少参加</a:t>
            </a:r>
            <a:r>
              <a:rPr lang="en-US" altLang="zh-CN" sz="1600" dirty="0"/>
              <a:t>……</a:t>
            </a:r>
            <a:r>
              <a:rPr lang="zh-CN" altLang="en-US" sz="1600" dirty="0"/>
              <a:t>”等价于“既参加</a:t>
            </a:r>
            <a:r>
              <a:rPr lang="en-US" altLang="zh-CN" sz="1600" dirty="0"/>
              <a:t>……</a:t>
            </a:r>
            <a:r>
              <a:rPr lang="zh-CN" altLang="en-US" sz="1600" dirty="0"/>
              <a:t>又参加</a:t>
            </a:r>
            <a:r>
              <a:rPr lang="en-US" altLang="zh-CN" sz="1600" dirty="0"/>
              <a:t>……</a:t>
            </a:r>
            <a:r>
              <a:rPr lang="zh-CN" altLang="en-US" sz="1600" dirty="0"/>
              <a:t>”</a:t>
            </a:r>
            <a:endParaRPr lang="en-US" altLang="zh-CN" sz="1600" dirty="0"/>
          </a:p>
          <a:p>
            <a:pPr lvl="1"/>
            <a:r>
              <a:rPr lang="zh-CN" altLang="en-US" sz="1600" dirty="0"/>
              <a:t>第二种方法要注意列名模糊不清</a:t>
            </a:r>
            <a:endParaRPr lang="en-US" altLang="zh-CN" sz="1600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C26985-C675-4DF1-A86F-ADB2416D3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F851D-2940-4F9F-9937-C63762C6ED01}" type="datetime1">
              <a:rPr lang="zh-CN" altLang="en-US" smtClean="0"/>
              <a:t>2023/3/15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297C063-B1BD-4A09-A966-3A3D43DFD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859D1-3FBB-483F-916B-4F6957A46E34}" type="slidenum">
              <a:rPr lang="zh-CN" altLang="en-US" smtClean="0"/>
              <a:t>20</a:t>
            </a:fld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576A28F-0818-4D95-80A8-0CC67DA51752}"/>
              </a:ext>
            </a:extLst>
          </p:cNvPr>
          <p:cNvSpPr txBox="1"/>
          <p:nvPr/>
        </p:nvSpPr>
        <p:spPr>
          <a:xfrm>
            <a:off x="6005992" y="75243"/>
            <a:ext cx="2961315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i="1" dirty="0"/>
              <a:t>select </a:t>
            </a:r>
            <a:r>
              <a:rPr lang="en-US" altLang="zh-CN" sz="1200" i="1" dirty="0" err="1"/>
              <a:t>essn</a:t>
            </a:r>
            <a:r>
              <a:rPr lang="en-US" altLang="zh-CN" sz="1200" i="1" dirty="0"/>
              <a:t> </a:t>
            </a:r>
          </a:p>
          <a:p>
            <a:r>
              <a:rPr lang="en-US" altLang="zh-CN" sz="1200" i="1" dirty="0"/>
              <a:t>from </a:t>
            </a:r>
            <a:r>
              <a:rPr lang="en-US" altLang="zh-CN" sz="1200" i="1" dirty="0" err="1"/>
              <a:t>works_on</a:t>
            </a:r>
            <a:endParaRPr lang="en-US" altLang="zh-CN" sz="1200" i="1" dirty="0"/>
          </a:p>
          <a:p>
            <a:r>
              <a:rPr lang="en-US" altLang="zh-CN" sz="1200" i="1" dirty="0"/>
              <a:t>where </a:t>
            </a:r>
            <a:r>
              <a:rPr lang="en-US" altLang="zh-CN" sz="1200" i="1" dirty="0" err="1"/>
              <a:t>pno</a:t>
            </a:r>
            <a:r>
              <a:rPr lang="en-US" altLang="zh-CN" sz="1200" i="1" dirty="0"/>
              <a:t>=“P1” </a:t>
            </a:r>
          </a:p>
          <a:p>
            <a:r>
              <a:rPr lang="en-US" altLang="zh-CN" sz="1200" i="1" dirty="0"/>
              <a:t>	and hours&gt;0</a:t>
            </a:r>
          </a:p>
          <a:p>
            <a:r>
              <a:rPr lang="en-US" altLang="zh-CN" sz="1200" i="1" dirty="0"/>
              <a:t>	and </a:t>
            </a:r>
            <a:r>
              <a:rPr lang="en-US" altLang="zh-CN" sz="1200" i="1" dirty="0" err="1"/>
              <a:t>essn</a:t>
            </a:r>
            <a:r>
              <a:rPr lang="en-US" altLang="zh-CN" sz="1200" i="1" dirty="0"/>
              <a:t> in (</a:t>
            </a:r>
          </a:p>
          <a:p>
            <a:r>
              <a:rPr lang="en-US" altLang="zh-CN" sz="1200" i="1" dirty="0"/>
              <a:t>		select </a:t>
            </a:r>
            <a:r>
              <a:rPr lang="en-US" altLang="zh-CN" sz="1200" i="1" dirty="0" err="1"/>
              <a:t>essn</a:t>
            </a:r>
            <a:r>
              <a:rPr lang="en-US" altLang="zh-CN" sz="1200" i="1" dirty="0"/>
              <a:t> </a:t>
            </a:r>
          </a:p>
          <a:p>
            <a:r>
              <a:rPr lang="en-US" altLang="zh-CN" sz="1200" i="1" dirty="0"/>
              <a:t>		from </a:t>
            </a:r>
            <a:r>
              <a:rPr lang="en-US" altLang="zh-CN" sz="1200" i="1" dirty="0" err="1"/>
              <a:t>works_on</a:t>
            </a:r>
            <a:endParaRPr lang="en-US" altLang="zh-CN" sz="1200" i="1" dirty="0"/>
          </a:p>
          <a:p>
            <a:r>
              <a:rPr lang="en-US" altLang="zh-CN" sz="1200" i="1" dirty="0"/>
              <a:t>		where </a:t>
            </a:r>
            <a:r>
              <a:rPr lang="en-US" altLang="zh-CN" sz="1200" i="1" dirty="0" err="1"/>
              <a:t>pno</a:t>
            </a:r>
            <a:r>
              <a:rPr lang="en-US" altLang="zh-CN" sz="1200" i="1" dirty="0"/>
              <a:t>=“P2”</a:t>
            </a:r>
          </a:p>
          <a:p>
            <a:r>
              <a:rPr lang="en-US" altLang="zh-CN" sz="1200" i="1" dirty="0"/>
              <a:t>			and hours&gt;0);</a:t>
            </a:r>
            <a:endParaRPr lang="zh-CN" altLang="en-US" sz="1200" i="1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2C5E248-12DB-40F9-8D35-1A627687B1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0552" y="3673089"/>
            <a:ext cx="3343328" cy="2232395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ECACA0B8-DF92-4618-A1FE-DB71DF76808C}"/>
              </a:ext>
            </a:extLst>
          </p:cNvPr>
          <p:cNvSpPr txBox="1"/>
          <p:nvPr/>
        </p:nvSpPr>
        <p:spPr>
          <a:xfrm>
            <a:off x="7063791" y="1924041"/>
            <a:ext cx="1903516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i="1" dirty="0"/>
              <a:t>select w1.essn </a:t>
            </a:r>
          </a:p>
          <a:p>
            <a:r>
              <a:rPr lang="en-US" altLang="zh-CN" sz="1200" i="1" dirty="0"/>
              <a:t>from </a:t>
            </a:r>
            <a:r>
              <a:rPr lang="en-US" altLang="zh-CN" sz="1200" i="1" dirty="0" err="1"/>
              <a:t>works_on</a:t>
            </a:r>
            <a:r>
              <a:rPr lang="en-US" altLang="zh-CN" sz="1200" i="1" dirty="0"/>
              <a:t> as w1, </a:t>
            </a:r>
          </a:p>
          <a:p>
            <a:r>
              <a:rPr lang="en-US" altLang="zh-CN" sz="1200" i="1" dirty="0"/>
              <a:t>	</a:t>
            </a:r>
            <a:r>
              <a:rPr lang="en-US" altLang="zh-CN" sz="1200" i="1" dirty="0" err="1"/>
              <a:t>works_on</a:t>
            </a:r>
            <a:r>
              <a:rPr lang="en-US" altLang="zh-CN" sz="1200" i="1" dirty="0"/>
              <a:t> as w2</a:t>
            </a:r>
          </a:p>
          <a:p>
            <a:r>
              <a:rPr lang="en-US" altLang="zh-CN" sz="1200" i="1" dirty="0"/>
              <a:t>where w1.essn=w2.essn </a:t>
            </a:r>
          </a:p>
          <a:p>
            <a:r>
              <a:rPr lang="en-US" altLang="zh-CN" sz="1200" i="1" dirty="0"/>
              <a:t>	and w1.pno="P1" </a:t>
            </a:r>
          </a:p>
          <a:p>
            <a:r>
              <a:rPr lang="en-US" altLang="zh-CN" sz="1200" i="1" dirty="0"/>
              <a:t>	and w1.hours&gt;0 </a:t>
            </a:r>
          </a:p>
          <a:p>
            <a:r>
              <a:rPr lang="en-US" altLang="zh-CN" sz="1200" i="1" dirty="0"/>
              <a:t>	and w2.pno="P2" </a:t>
            </a:r>
          </a:p>
          <a:p>
            <a:r>
              <a:rPr lang="en-US" altLang="zh-CN" sz="1200" i="1" dirty="0"/>
              <a:t>	and w2.hours&gt;0;</a:t>
            </a:r>
            <a:endParaRPr lang="zh-CN" altLang="en-US" sz="1200" i="1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CD8600C-B8F3-4475-A2D8-B67FD3E5EE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1649" y="3673089"/>
            <a:ext cx="4055658" cy="2043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7736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E5ADA0-43B4-4F36-A0FA-3C29974DF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实验任务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C171F5-DC01-4785-BC8C-E03D7FFCC1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/>
              <a:t>参加了全部项目的员工号码和姓名</a:t>
            </a:r>
            <a:endParaRPr lang="en-US" altLang="zh-CN" sz="2000" dirty="0"/>
          </a:p>
          <a:p>
            <a:pPr lvl="1"/>
            <a:r>
              <a:rPr lang="en-US" altLang="zh-CN" sz="1600" dirty="0"/>
              <a:t>ESSN </a:t>
            </a:r>
            <a:r>
              <a:rPr lang="zh-CN" altLang="en-US" sz="1600" dirty="0"/>
              <a:t>在 </a:t>
            </a:r>
            <a:r>
              <a:rPr lang="en-US" altLang="zh-CN" sz="1600" dirty="0" err="1"/>
              <a:t>works_on</a:t>
            </a:r>
            <a:r>
              <a:rPr lang="en-US" altLang="zh-CN" sz="1600" dirty="0"/>
              <a:t> </a:t>
            </a:r>
            <a:r>
              <a:rPr lang="zh-CN" altLang="en-US" sz="1600" dirty="0"/>
              <a:t>中；</a:t>
            </a:r>
            <a:r>
              <a:rPr lang="en-US" altLang="zh-CN" sz="1600" dirty="0"/>
              <a:t>ENAME </a:t>
            </a:r>
            <a:r>
              <a:rPr lang="zh-CN" altLang="en-US" sz="1600" dirty="0"/>
              <a:t>在 </a:t>
            </a:r>
            <a:r>
              <a:rPr lang="en-US" altLang="zh-CN" sz="1600" dirty="0"/>
              <a:t>employee </a:t>
            </a:r>
            <a:r>
              <a:rPr lang="zh-CN" altLang="en-US" sz="1600" dirty="0"/>
              <a:t>中</a:t>
            </a:r>
            <a:endParaRPr lang="en-US" altLang="zh-CN" sz="1600" dirty="0"/>
          </a:p>
          <a:p>
            <a:pPr lvl="1"/>
            <a:r>
              <a:rPr lang="zh-CN" altLang="en-US" sz="1600" dirty="0"/>
              <a:t>“参加全部项目”等价于“不存在有一个项目该员工没参加”</a:t>
            </a:r>
            <a:endParaRPr lang="en-US" altLang="zh-CN" sz="1600" dirty="0"/>
          </a:p>
          <a:p>
            <a:pPr lvl="1"/>
            <a:r>
              <a:rPr lang="zh-CN" altLang="en-US" sz="1600" dirty="0"/>
              <a:t>“参加全部项目”等价于“该员工参加的项目为项目总数”</a:t>
            </a:r>
            <a:endParaRPr lang="en-US" altLang="zh-CN" sz="1600" dirty="0"/>
          </a:p>
          <a:p>
            <a:pPr lvl="1"/>
            <a:endParaRPr lang="en-US" altLang="zh-CN" sz="1600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C26985-C675-4DF1-A86F-ADB2416D3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F851D-2940-4F9F-9937-C63762C6ED01}" type="datetime1">
              <a:rPr lang="zh-CN" altLang="en-US" smtClean="0"/>
              <a:t>2023/3/15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297C063-B1BD-4A09-A966-3A3D43DFD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859D1-3FBB-483F-916B-4F6957A46E34}" type="slidenum">
              <a:rPr lang="zh-CN" altLang="en-US" smtClean="0"/>
              <a:t>21</a:t>
            </a:fld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576A28F-0818-4D95-80A8-0CC67DA51752}"/>
              </a:ext>
            </a:extLst>
          </p:cNvPr>
          <p:cNvSpPr txBox="1"/>
          <p:nvPr/>
        </p:nvSpPr>
        <p:spPr>
          <a:xfrm>
            <a:off x="4823670" y="136524"/>
            <a:ext cx="4178242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i="1" dirty="0"/>
              <a:t>select </a:t>
            </a:r>
            <a:r>
              <a:rPr lang="en-US" altLang="zh-CN" sz="1200" i="1" dirty="0" err="1"/>
              <a:t>essn</a:t>
            </a:r>
            <a:r>
              <a:rPr lang="en-US" altLang="zh-CN" sz="1200" i="1" dirty="0"/>
              <a:t>, </a:t>
            </a:r>
            <a:r>
              <a:rPr lang="en-US" altLang="zh-CN" sz="1200" i="1" dirty="0" err="1"/>
              <a:t>ename</a:t>
            </a:r>
            <a:r>
              <a:rPr lang="en-US" altLang="zh-CN" sz="1200" i="1" dirty="0"/>
              <a:t> from employee</a:t>
            </a:r>
          </a:p>
          <a:p>
            <a:r>
              <a:rPr lang="en-US" altLang="zh-CN" sz="1200" i="1" dirty="0"/>
              <a:t>where not exists (</a:t>
            </a:r>
          </a:p>
          <a:p>
            <a:r>
              <a:rPr lang="en-US" altLang="zh-CN" sz="1200" i="1" dirty="0"/>
              <a:t>	select </a:t>
            </a:r>
            <a:r>
              <a:rPr lang="en-US" altLang="zh-CN" sz="1200" i="1" dirty="0" err="1"/>
              <a:t>pno</a:t>
            </a:r>
            <a:r>
              <a:rPr lang="en-US" altLang="zh-CN" sz="1200" i="1" dirty="0"/>
              <a:t> from project</a:t>
            </a:r>
          </a:p>
          <a:p>
            <a:r>
              <a:rPr lang="en-US" altLang="zh-CN" sz="1200" i="1" dirty="0"/>
              <a:t>	where not exists (</a:t>
            </a:r>
          </a:p>
          <a:p>
            <a:r>
              <a:rPr lang="en-US" altLang="zh-CN" sz="1200" i="1" dirty="0"/>
              <a:t>		select * from </a:t>
            </a:r>
            <a:r>
              <a:rPr lang="en-US" altLang="zh-CN" sz="1200" i="1" dirty="0" err="1"/>
              <a:t>works_on</a:t>
            </a:r>
            <a:endParaRPr lang="en-US" altLang="zh-CN" sz="1200" i="1" dirty="0"/>
          </a:p>
          <a:p>
            <a:r>
              <a:rPr lang="en-US" altLang="zh-CN" sz="1200" i="1" dirty="0"/>
              <a:t>		where </a:t>
            </a:r>
            <a:r>
              <a:rPr lang="en-US" altLang="zh-CN" sz="1200" i="1" dirty="0" err="1"/>
              <a:t>works_on.pno</a:t>
            </a:r>
            <a:r>
              <a:rPr lang="en-US" altLang="zh-CN" sz="1200" i="1" dirty="0"/>
              <a:t>=</a:t>
            </a:r>
            <a:r>
              <a:rPr lang="en-US" altLang="zh-CN" sz="1200" i="1" dirty="0" err="1"/>
              <a:t>project.pno</a:t>
            </a:r>
            <a:r>
              <a:rPr lang="en-US" altLang="zh-CN" sz="1200" i="1" dirty="0"/>
              <a:t> </a:t>
            </a:r>
          </a:p>
          <a:p>
            <a:r>
              <a:rPr lang="en-US" altLang="zh-CN" sz="1200" i="1" dirty="0"/>
              <a:t>			and </a:t>
            </a:r>
            <a:r>
              <a:rPr lang="en-US" altLang="zh-CN" sz="1200" i="1" dirty="0" err="1"/>
              <a:t>works_on.essn</a:t>
            </a:r>
            <a:r>
              <a:rPr lang="en-US" altLang="zh-CN" sz="1200" i="1" dirty="0"/>
              <a:t>=</a:t>
            </a:r>
            <a:r>
              <a:rPr lang="en-US" altLang="zh-CN" sz="1200" i="1" dirty="0" err="1"/>
              <a:t>employee.essn</a:t>
            </a:r>
            <a:r>
              <a:rPr lang="en-US" altLang="zh-CN" sz="1200" i="1" dirty="0"/>
              <a:t>));</a:t>
            </a:r>
            <a:endParaRPr lang="zh-CN" altLang="en-US" sz="1200" i="1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F8DE64C-0A21-4907-809A-FF70BCA0EB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848"/>
          <a:stretch/>
        </p:blipFill>
        <p:spPr>
          <a:xfrm>
            <a:off x="352338" y="3164492"/>
            <a:ext cx="5402510" cy="1673136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68F5E85E-89CB-4F35-AEE5-86A4F87579B8}"/>
              </a:ext>
            </a:extLst>
          </p:cNvPr>
          <p:cNvSpPr txBox="1"/>
          <p:nvPr/>
        </p:nvSpPr>
        <p:spPr>
          <a:xfrm>
            <a:off x="5906024" y="3027747"/>
            <a:ext cx="3161251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200" i="1" dirty="0"/>
              <a:t>select essn, ename from employee</a:t>
            </a:r>
            <a:endParaRPr lang="en-US" altLang="zh-CN" sz="1200" i="1" dirty="0"/>
          </a:p>
          <a:p>
            <a:r>
              <a:rPr lang="zh-CN" altLang="en-US" sz="1200" i="1" dirty="0"/>
              <a:t>where essn in (</a:t>
            </a:r>
          </a:p>
          <a:p>
            <a:r>
              <a:rPr lang="en-US" altLang="zh-CN" sz="1200" i="1" dirty="0"/>
              <a:t>	</a:t>
            </a:r>
            <a:r>
              <a:rPr lang="zh-CN" altLang="en-US" sz="1200" i="1" dirty="0"/>
              <a:t>select essn from works_on</a:t>
            </a:r>
            <a:endParaRPr lang="en-US" altLang="zh-CN" sz="1200" i="1" dirty="0"/>
          </a:p>
          <a:p>
            <a:r>
              <a:rPr lang="en-US" altLang="zh-CN" sz="1200" i="1" dirty="0"/>
              <a:t>	</a:t>
            </a:r>
            <a:r>
              <a:rPr lang="zh-CN" altLang="en-US" sz="1200" i="1" dirty="0"/>
              <a:t>group by essn having count(*) in (</a:t>
            </a:r>
            <a:endParaRPr lang="en-US" altLang="zh-CN" sz="1200" i="1" dirty="0"/>
          </a:p>
          <a:p>
            <a:r>
              <a:rPr lang="en-US" altLang="zh-CN" sz="1200" i="1" dirty="0"/>
              <a:t>		</a:t>
            </a:r>
            <a:r>
              <a:rPr lang="zh-CN" altLang="en-US" sz="1200" i="1" dirty="0"/>
              <a:t>select count(*) from project));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64A897EF-7971-4749-89AE-877B931557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3854" y="4222798"/>
            <a:ext cx="3377808" cy="1749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7598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E5ADA0-43B4-4F36-A0FA-3C29974DF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实验任务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C171F5-DC01-4785-BC8C-E03D7FFCC1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/>
              <a:t>员工平均工资低于</a:t>
            </a:r>
            <a:r>
              <a:rPr lang="en-US" altLang="zh-CN" sz="2000" dirty="0"/>
              <a:t>3000</a:t>
            </a:r>
            <a:r>
              <a:rPr lang="zh-CN" altLang="en-US" sz="2000" dirty="0"/>
              <a:t>元的部门名称</a:t>
            </a:r>
            <a:endParaRPr lang="en-US" altLang="zh-CN" sz="2000" dirty="0"/>
          </a:p>
          <a:p>
            <a:pPr lvl="1"/>
            <a:r>
              <a:rPr lang="en-US" altLang="zh-CN" sz="1600" dirty="0"/>
              <a:t>SALARY </a:t>
            </a:r>
            <a:r>
              <a:rPr lang="zh-CN" altLang="en-US" sz="1600" dirty="0"/>
              <a:t>在 </a:t>
            </a:r>
            <a:r>
              <a:rPr lang="en-US" altLang="zh-CN" sz="1600" dirty="0"/>
              <a:t>employee </a:t>
            </a:r>
            <a:r>
              <a:rPr lang="zh-CN" altLang="en-US" sz="1600" dirty="0"/>
              <a:t>中；</a:t>
            </a:r>
            <a:r>
              <a:rPr lang="en-US" altLang="zh-CN" sz="1600" dirty="0"/>
              <a:t>DNAME </a:t>
            </a:r>
            <a:r>
              <a:rPr lang="zh-CN" altLang="en-US" sz="1600" dirty="0"/>
              <a:t>在 </a:t>
            </a:r>
            <a:r>
              <a:rPr lang="en-US" altLang="zh-CN" sz="1600" dirty="0"/>
              <a:t>department </a:t>
            </a:r>
            <a:r>
              <a:rPr lang="zh-CN" altLang="en-US" sz="1600" dirty="0"/>
              <a:t>中</a:t>
            </a:r>
            <a:endParaRPr lang="en-US" altLang="zh-CN" sz="1600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C26985-C675-4DF1-A86F-ADB2416D3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F851D-2940-4F9F-9937-C63762C6ED01}" type="datetime1">
              <a:rPr lang="zh-CN" altLang="en-US" smtClean="0"/>
              <a:t>2023/3/15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297C063-B1BD-4A09-A966-3A3D43DFD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859D1-3FBB-483F-916B-4F6957A46E34}" type="slidenum">
              <a:rPr lang="zh-CN" altLang="en-US" smtClean="0"/>
              <a:t>22</a:t>
            </a:fld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576A28F-0818-4D95-80A8-0CC67DA51752}"/>
              </a:ext>
            </a:extLst>
          </p:cNvPr>
          <p:cNvSpPr txBox="1"/>
          <p:nvPr/>
        </p:nvSpPr>
        <p:spPr>
          <a:xfrm>
            <a:off x="5419288" y="136524"/>
            <a:ext cx="3540156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i="1" dirty="0"/>
              <a:t>select </a:t>
            </a:r>
            <a:r>
              <a:rPr lang="en-US" altLang="zh-CN" sz="1200" i="1" dirty="0" err="1"/>
              <a:t>dname</a:t>
            </a:r>
            <a:r>
              <a:rPr lang="en-US" altLang="zh-CN" sz="1200" i="1" dirty="0"/>
              <a:t> from department</a:t>
            </a:r>
          </a:p>
          <a:p>
            <a:r>
              <a:rPr lang="en-US" altLang="zh-CN" sz="1200" i="1" dirty="0"/>
              <a:t>where </a:t>
            </a:r>
            <a:r>
              <a:rPr lang="en-US" altLang="zh-CN" sz="1200" i="1" dirty="0" err="1"/>
              <a:t>dno</a:t>
            </a:r>
            <a:r>
              <a:rPr lang="en-US" altLang="zh-CN" sz="1200" i="1" dirty="0"/>
              <a:t> in (</a:t>
            </a:r>
          </a:p>
          <a:p>
            <a:r>
              <a:rPr lang="en-US" altLang="zh-CN" sz="1200" i="1" dirty="0"/>
              <a:t>	select </a:t>
            </a:r>
            <a:r>
              <a:rPr lang="en-US" altLang="zh-CN" sz="1200" i="1" dirty="0" err="1"/>
              <a:t>dno</a:t>
            </a:r>
            <a:r>
              <a:rPr lang="en-US" altLang="zh-CN" sz="1200" i="1" dirty="0"/>
              <a:t> from employee</a:t>
            </a:r>
          </a:p>
          <a:p>
            <a:r>
              <a:rPr lang="en-US" altLang="zh-CN" sz="1200" i="1" dirty="0"/>
              <a:t>	group by </a:t>
            </a:r>
            <a:r>
              <a:rPr lang="en-US" altLang="zh-CN" sz="1200" i="1" dirty="0" err="1"/>
              <a:t>dno</a:t>
            </a:r>
            <a:r>
              <a:rPr lang="en-US" altLang="zh-CN" sz="1200" i="1" dirty="0"/>
              <a:t> having avg(salary)&lt;3000);</a:t>
            </a:r>
            <a:endParaRPr lang="zh-CN" altLang="en-US" sz="1200" i="1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33D72A44-375B-4070-B951-D67D8DCE1C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6350" y="3192805"/>
            <a:ext cx="4411299" cy="1871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0971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E5ADA0-43B4-4F36-A0FA-3C29974DF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实验任务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C171F5-DC01-4785-BC8C-E03D7FFCC1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/>
              <a:t>至少参与了</a:t>
            </a:r>
            <a:r>
              <a:rPr lang="en-US" altLang="zh-CN" sz="2000" dirty="0"/>
              <a:t>3</a:t>
            </a:r>
            <a:r>
              <a:rPr lang="zh-CN" altLang="en-US" sz="2000" dirty="0"/>
              <a:t>个项目且工作总时间不超过</a:t>
            </a:r>
            <a:r>
              <a:rPr lang="en-US" altLang="zh-CN" sz="2000" dirty="0"/>
              <a:t>8</a:t>
            </a:r>
            <a:r>
              <a:rPr lang="zh-CN" altLang="en-US" sz="2000" dirty="0"/>
              <a:t>小时的员工名字</a:t>
            </a:r>
            <a:endParaRPr lang="en-US" altLang="zh-CN" sz="2000" dirty="0"/>
          </a:p>
          <a:p>
            <a:pPr lvl="1"/>
            <a:r>
              <a:rPr lang="en-US" altLang="zh-CN" sz="1600" dirty="0"/>
              <a:t>PNO/HOURS </a:t>
            </a:r>
            <a:r>
              <a:rPr lang="zh-CN" altLang="en-US" sz="1600" dirty="0"/>
              <a:t>在 </a:t>
            </a:r>
            <a:r>
              <a:rPr lang="en-US" altLang="zh-CN" sz="1600" dirty="0" err="1"/>
              <a:t>works_on</a:t>
            </a:r>
            <a:r>
              <a:rPr lang="en-US" altLang="zh-CN" sz="1600" dirty="0"/>
              <a:t> </a:t>
            </a:r>
            <a:r>
              <a:rPr lang="zh-CN" altLang="en-US" sz="1600" dirty="0"/>
              <a:t>中；</a:t>
            </a:r>
            <a:r>
              <a:rPr lang="en-US" altLang="zh-CN" sz="1600" dirty="0"/>
              <a:t>ENAME </a:t>
            </a:r>
            <a:r>
              <a:rPr lang="zh-CN" altLang="en-US" sz="1600" dirty="0"/>
              <a:t>在 </a:t>
            </a:r>
            <a:r>
              <a:rPr lang="en-US" altLang="zh-CN" sz="1600" dirty="0"/>
              <a:t>employee </a:t>
            </a:r>
            <a:r>
              <a:rPr lang="zh-CN" altLang="en-US" sz="1600" dirty="0"/>
              <a:t>中</a:t>
            </a:r>
            <a:endParaRPr lang="en-US" altLang="zh-CN" sz="1600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C26985-C675-4DF1-A86F-ADB2416D3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F851D-2940-4F9F-9937-C63762C6ED01}" type="datetime1">
              <a:rPr lang="zh-CN" altLang="en-US" smtClean="0"/>
              <a:t>2023/3/15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297C063-B1BD-4A09-A966-3A3D43DFD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859D1-3FBB-483F-916B-4F6957A46E34}" type="slidenum">
              <a:rPr lang="zh-CN" altLang="en-US" smtClean="0"/>
              <a:t>23</a:t>
            </a:fld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576A28F-0818-4D95-80A8-0CC67DA51752}"/>
              </a:ext>
            </a:extLst>
          </p:cNvPr>
          <p:cNvSpPr txBox="1"/>
          <p:nvPr/>
        </p:nvSpPr>
        <p:spPr>
          <a:xfrm>
            <a:off x="5419288" y="136524"/>
            <a:ext cx="3540156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i="1" dirty="0"/>
              <a:t>select </a:t>
            </a:r>
            <a:r>
              <a:rPr lang="en-US" altLang="zh-CN" sz="1200" i="1" dirty="0" err="1"/>
              <a:t>ename</a:t>
            </a:r>
            <a:r>
              <a:rPr lang="en-US" altLang="zh-CN" sz="1200" i="1" dirty="0"/>
              <a:t> from employee</a:t>
            </a:r>
          </a:p>
          <a:p>
            <a:r>
              <a:rPr lang="en-US" altLang="zh-CN" sz="1200" i="1" dirty="0"/>
              <a:t>where </a:t>
            </a:r>
            <a:r>
              <a:rPr lang="en-US" altLang="zh-CN" sz="1200" i="1" dirty="0" err="1"/>
              <a:t>essn</a:t>
            </a:r>
            <a:r>
              <a:rPr lang="en-US" altLang="zh-CN" sz="1200" i="1" dirty="0"/>
              <a:t> in (</a:t>
            </a:r>
          </a:p>
          <a:p>
            <a:r>
              <a:rPr lang="en-US" altLang="zh-CN" sz="1200" i="1" dirty="0"/>
              <a:t>	select </a:t>
            </a:r>
            <a:r>
              <a:rPr lang="en-US" altLang="zh-CN" sz="1200" i="1" dirty="0" err="1"/>
              <a:t>essn</a:t>
            </a:r>
            <a:r>
              <a:rPr lang="en-US" altLang="zh-CN" sz="1200" i="1" dirty="0"/>
              <a:t> from </a:t>
            </a:r>
            <a:r>
              <a:rPr lang="en-US" altLang="zh-CN" sz="1200" i="1" dirty="0" err="1"/>
              <a:t>works_on</a:t>
            </a:r>
            <a:endParaRPr lang="en-US" altLang="zh-CN" sz="1200" i="1" dirty="0"/>
          </a:p>
          <a:p>
            <a:r>
              <a:rPr lang="en-US" altLang="zh-CN" sz="1200" i="1" dirty="0"/>
              <a:t>	group by </a:t>
            </a:r>
            <a:r>
              <a:rPr lang="en-US" altLang="zh-CN" sz="1200" i="1" dirty="0" err="1"/>
              <a:t>essn</a:t>
            </a:r>
            <a:r>
              <a:rPr lang="en-US" altLang="zh-CN" sz="1200" i="1" dirty="0"/>
              <a:t> having count(</a:t>
            </a:r>
            <a:r>
              <a:rPr lang="en-US" altLang="zh-CN" sz="1200" i="1" dirty="0" err="1"/>
              <a:t>pno</a:t>
            </a:r>
            <a:r>
              <a:rPr lang="en-US" altLang="zh-CN" sz="1200" i="1" dirty="0"/>
              <a:t>)&gt;=3 </a:t>
            </a:r>
          </a:p>
          <a:p>
            <a:r>
              <a:rPr lang="en-US" altLang="zh-CN" sz="1200" i="1" dirty="0"/>
              <a:t>		and sum(hours)&lt;=8);</a:t>
            </a:r>
            <a:endParaRPr lang="zh-CN" altLang="en-US" sz="1200" i="1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A99DF5B-800C-4BCE-98B9-B36331939C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9109" y="2728928"/>
            <a:ext cx="5565782" cy="3020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2772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E5ADA0-43B4-4F36-A0FA-3C29974DF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实验任务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C171F5-DC01-4785-BC8C-E03D7FFCC1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/>
              <a:t>每个部门的员工小时平均工资</a:t>
            </a:r>
            <a:endParaRPr lang="en-US" altLang="zh-CN" sz="2000" dirty="0"/>
          </a:p>
          <a:p>
            <a:pPr lvl="1"/>
            <a:r>
              <a:rPr lang="en-US" altLang="zh-CN" sz="1600" dirty="0"/>
              <a:t>HOURS </a:t>
            </a:r>
            <a:r>
              <a:rPr lang="zh-CN" altLang="en-US" sz="1600" dirty="0"/>
              <a:t>在 </a:t>
            </a:r>
            <a:r>
              <a:rPr lang="en-US" altLang="zh-CN" sz="1600" dirty="0" err="1"/>
              <a:t>works_on</a:t>
            </a:r>
            <a:r>
              <a:rPr lang="en-US" altLang="zh-CN" sz="1600" dirty="0"/>
              <a:t> </a:t>
            </a:r>
            <a:r>
              <a:rPr lang="zh-CN" altLang="en-US" sz="1600" dirty="0"/>
              <a:t>中；</a:t>
            </a:r>
            <a:r>
              <a:rPr lang="en-US" altLang="zh-CN" sz="1600" dirty="0"/>
              <a:t>DNO/SALARY </a:t>
            </a:r>
            <a:r>
              <a:rPr lang="zh-CN" altLang="en-US" sz="1600" dirty="0"/>
              <a:t>在 </a:t>
            </a:r>
            <a:r>
              <a:rPr lang="en-US" altLang="zh-CN" sz="1600" dirty="0"/>
              <a:t>employee </a:t>
            </a:r>
            <a:r>
              <a:rPr lang="zh-CN" altLang="en-US" sz="1600" dirty="0"/>
              <a:t>中</a:t>
            </a:r>
            <a:endParaRPr lang="en-US" altLang="zh-CN" sz="1600" dirty="0"/>
          </a:p>
          <a:p>
            <a:pPr lvl="1"/>
            <a:r>
              <a:rPr lang="zh-CN" altLang="en-US" sz="1600" dirty="0"/>
              <a:t>每个部门的员工小时平均工资</a:t>
            </a:r>
            <a:r>
              <a:rPr lang="en-US" altLang="zh-CN" sz="1600" dirty="0"/>
              <a:t>=</a:t>
            </a:r>
            <a:r>
              <a:rPr lang="zh-CN" altLang="en-US" sz="1600" dirty="0"/>
              <a:t>部门总工资</a:t>
            </a:r>
            <a:r>
              <a:rPr lang="en-US" altLang="zh-CN" sz="1600" dirty="0"/>
              <a:t>÷</a:t>
            </a:r>
            <a:r>
              <a:rPr lang="zh-CN" altLang="en-US" sz="1600" dirty="0"/>
              <a:t>部门总工作时长</a:t>
            </a:r>
            <a:endParaRPr lang="en-US" altLang="zh-CN" sz="1600" dirty="0"/>
          </a:p>
          <a:p>
            <a:pPr lvl="1"/>
            <a:r>
              <a:rPr lang="zh-CN" altLang="en-US" sz="1600" dirty="0"/>
              <a:t>注意临时表的使用</a:t>
            </a:r>
            <a:endParaRPr lang="en-US" altLang="zh-CN" sz="1600" dirty="0"/>
          </a:p>
          <a:p>
            <a:pPr lvl="1"/>
            <a:r>
              <a:rPr lang="zh-CN" altLang="en-US" sz="1600" dirty="0"/>
              <a:t>注意列名模糊不清</a:t>
            </a:r>
            <a:endParaRPr lang="en-US" altLang="zh-CN" sz="1600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C26985-C675-4DF1-A86F-ADB2416D3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F851D-2940-4F9F-9937-C63762C6ED01}" type="datetime1">
              <a:rPr lang="zh-CN" altLang="en-US" smtClean="0"/>
              <a:t>2023/3/15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297C063-B1BD-4A09-A966-3A3D43DFD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859D1-3FBB-483F-916B-4F6957A46E34}" type="slidenum">
              <a:rPr lang="zh-CN" altLang="en-US" smtClean="0"/>
              <a:t>24</a:t>
            </a:fld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576A28F-0818-4D95-80A8-0CC67DA51752}"/>
              </a:ext>
            </a:extLst>
          </p:cNvPr>
          <p:cNvSpPr txBox="1"/>
          <p:nvPr/>
        </p:nvSpPr>
        <p:spPr>
          <a:xfrm>
            <a:off x="4890781" y="69412"/>
            <a:ext cx="4110606" cy="21236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i="1" dirty="0"/>
              <a:t>select </a:t>
            </a:r>
            <a:r>
              <a:rPr lang="en-US" altLang="zh-CN" sz="1200" i="1" dirty="0" err="1"/>
              <a:t>sums.dno</a:t>
            </a:r>
            <a:r>
              <a:rPr lang="en-US" altLang="zh-CN" sz="1200" i="1" dirty="0"/>
              <a:t>, </a:t>
            </a:r>
            <a:r>
              <a:rPr lang="en-US" altLang="zh-CN" sz="1200" i="1" dirty="0" err="1"/>
              <a:t>sumsalary</a:t>
            </a:r>
            <a:r>
              <a:rPr lang="en-US" altLang="zh-CN" sz="1200" i="1" dirty="0"/>
              <a:t>/</a:t>
            </a:r>
            <a:r>
              <a:rPr lang="en-US" altLang="zh-CN" sz="1200" i="1" dirty="0" err="1"/>
              <a:t>sumhours</a:t>
            </a:r>
            <a:r>
              <a:rPr lang="en-US" altLang="zh-CN" sz="1200" i="1" dirty="0"/>
              <a:t> as </a:t>
            </a:r>
            <a:r>
              <a:rPr lang="en-US" altLang="zh-CN" sz="1200" i="1" dirty="0" err="1"/>
              <a:t>hoursavgsalary</a:t>
            </a:r>
            <a:endParaRPr lang="en-US" altLang="zh-CN" sz="1200" i="1" dirty="0"/>
          </a:p>
          <a:p>
            <a:r>
              <a:rPr lang="en-US" altLang="zh-CN" sz="1200" i="1" dirty="0"/>
              <a:t>from (</a:t>
            </a:r>
          </a:p>
          <a:p>
            <a:r>
              <a:rPr lang="en-US" altLang="zh-CN" sz="1200" i="1" dirty="0"/>
              <a:t>	select </a:t>
            </a:r>
            <a:r>
              <a:rPr lang="en-US" altLang="zh-CN" sz="1200" i="1" dirty="0" err="1"/>
              <a:t>dno</a:t>
            </a:r>
            <a:r>
              <a:rPr lang="en-US" altLang="zh-CN" sz="1200" i="1" dirty="0"/>
              <a:t>, sum(salary) as </a:t>
            </a:r>
            <a:r>
              <a:rPr lang="en-US" altLang="zh-CN" sz="1200" i="1" dirty="0" err="1"/>
              <a:t>sumsalary</a:t>
            </a:r>
            <a:r>
              <a:rPr lang="en-US" altLang="zh-CN" sz="1200" i="1" dirty="0"/>
              <a:t> </a:t>
            </a:r>
          </a:p>
          <a:p>
            <a:r>
              <a:rPr lang="en-US" altLang="zh-CN" sz="1200" i="1" dirty="0"/>
              <a:t>	from employee group by </a:t>
            </a:r>
            <a:r>
              <a:rPr lang="en-US" altLang="zh-CN" sz="1200" i="1" dirty="0" err="1"/>
              <a:t>dno</a:t>
            </a:r>
            <a:endParaRPr lang="en-US" altLang="zh-CN" sz="1200" i="1" dirty="0"/>
          </a:p>
          <a:p>
            <a:r>
              <a:rPr lang="en-US" altLang="zh-CN" sz="1200" i="1" dirty="0"/>
              <a:t>) as sums, (</a:t>
            </a:r>
          </a:p>
          <a:p>
            <a:r>
              <a:rPr lang="en-US" altLang="zh-CN" sz="1200" i="1" dirty="0"/>
              <a:t>	select </a:t>
            </a:r>
            <a:r>
              <a:rPr lang="en-US" altLang="zh-CN" sz="1200" i="1" dirty="0" err="1"/>
              <a:t>dno</a:t>
            </a:r>
            <a:r>
              <a:rPr lang="en-US" altLang="zh-CN" sz="1200" i="1" dirty="0"/>
              <a:t>, sum(hours) as </a:t>
            </a:r>
            <a:r>
              <a:rPr lang="en-US" altLang="zh-CN" sz="1200" i="1" dirty="0" err="1"/>
              <a:t>sumhours</a:t>
            </a:r>
            <a:r>
              <a:rPr lang="en-US" altLang="zh-CN" sz="1200" i="1" dirty="0"/>
              <a:t> </a:t>
            </a:r>
          </a:p>
          <a:p>
            <a:r>
              <a:rPr lang="en-US" altLang="zh-CN" sz="1200" i="1" dirty="0"/>
              <a:t>	from </a:t>
            </a:r>
            <a:r>
              <a:rPr lang="en-US" altLang="zh-CN" sz="1200" i="1" dirty="0" err="1"/>
              <a:t>works_on</a:t>
            </a:r>
            <a:r>
              <a:rPr lang="en-US" altLang="zh-CN" sz="1200" i="1" dirty="0"/>
              <a:t> join employee </a:t>
            </a:r>
          </a:p>
          <a:p>
            <a:r>
              <a:rPr lang="en-US" altLang="zh-CN" sz="1200" i="1" dirty="0"/>
              <a:t>		on </a:t>
            </a:r>
            <a:r>
              <a:rPr lang="en-US" altLang="zh-CN" sz="1200" i="1" dirty="0" err="1"/>
              <a:t>works_on.essn</a:t>
            </a:r>
            <a:r>
              <a:rPr lang="en-US" altLang="zh-CN" sz="1200" i="1" dirty="0"/>
              <a:t> = </a:t>
            </a:r>
            <a:r>
              <a:rPr lang="en-US" altLang="zh-CN" sz="1200" i="1" dirty="0" err="1"/>
              <a:t>employee.essn</a:t>
            </a:r>
            <a:r>
              <a:rPr lang="en-US" altLang="zh-CN" sz="1200" i="1" dirty="0"/>
              <a:t> </a:t>
            </a:r>
          </a:p>
          <a:p>
            <a:r>
              <a:rPr lang="en-US" altLang="zh-CN" sz="1200" i="1" dirty="0"/>
              <a:t>	group by </a:t>
            </a:r>
            <a:r>
              <a:rPr lang="en-US" altLang="zh-CN" sz="1200" i="1" dirty="0" err="1"/>
              <a:t>dno</a:t>
            </a:r>
            <a:endParaRPr lang="en-US" altLang="zh-CN" sz="1200" i="1" dirty="0"/>
          </a:p>
          <a:p>
            <a:r>
              <a:rPr lang="en-US" altLang="zh-CN" sz="1200" i="1" dirty="0"/>
              <a:t>) as </a:t>
            </a:r>
            <a:r>
              <a:rPr lang="en-US" altLang="zh-CN" sz="1200" i="1" dirty="0" err="1"/>
              <a:t>sumh</a:t>
            </a:r>
            <a:endParaRPr lang="en-US" altLang="zh-CN" sz="1200" i="1" dirty="0"/>
          </a:p>
          <a:p>
            <a:r>
              <a:rPr lang="en-US" altLang="zh-CN" sz="1200" i="1" dirty="0"/>
              <a:t>where </a:t>
            </a:r>
            <a:r>
              <a:rPr lang="en-US" altLang="zh-CN" sz="1200" i="1" dirty="0" err="1"/>
              <a:t>sums.dno</a:t>
            </a:r>
            <a:r>
              <a:rPr lang="en-US" altLang="zh-CN" sz="1200" i="1" dirty="0"/>
              <a:t>=</a:t>
            </a:r>
            <a:r>
              <a:rPr lang="en-US" altLang="zh-CN" sz="1200" i="1" dirty="0" err="1"/>
              <a:t>sumh.dno</a:t>
            </a:r>
            <a:r>
              <a:rPr lang="en-US" altLang="zh-CN" sz="1200" i="1" dirty="0"/>
              <a:t>;</a:t>
            </a:r>
            <a:endParaRPr lang="zh-CN" altLang="en-US" sz="1200" i="1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794292B-61A9-44CF-9CE5-9EFCCED725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3560331"/>
            <a:ext cx="7886700" cy="2297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8924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192317-0A68-4C28-BFCF-D7960B584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 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BA711B6-674C-4969-B3B6-F84784C05F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i="1" dirty="0"/>
              <a:t>- </a:t>
            </a:r>
            <a:r>
              <a:rPr lang="zh-CN" altLang="en-US" i="1" dirty="0"/>
              <a:t>数据库系统开发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4676F4-88FB-4DBE-913D-61C7053A8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D6CAF-CBFF-4632-9614-063513D3E476}" type="datetime1">
              <a:rPr lang="zh-CN" altLang="en-US" smtClean="0"/>
              <a:t>2023/3/15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C32EB8E-4E5C-4686-8628-B5850C5CD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859D1-3FBB-483F-916B-4F6957A46E34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79035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E5ADA0-43B4-4F36-A0FA-3C29974DF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实验内容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C171F5-DC01-4785-BC8C-E03D7FFCC1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开发一个数据库系统，可以参考教材的例子</a:t>
            </a:r>
            <a:endParaRPr lang="en-US" altLang="zh-CN" sz="2000" dirty="0"/>
          </a:p>
          <a:p>
            <a:r>
              <a:rPr lang="zh-CN" altLang="en-US" sz="2000" dirty="0"/>
              <a:t>要求</a:t>
            </a:r>
            <a:endParaRPr lang="en-US" altLang="zh-CN" sz="2000" dirty="0"/>
          </a:p>
          <a:p>
            <a:pPr lvl="1"/>
            <a:r>
              <a:rPr lang="zh-CN" altLang="en-US" sz="1600" dirty="0"/>
              <a:t>该系统的</a:t>
            </a:r>
            <a:r>
              <a:rPr lang="en-US" altLang="zh-CN" sz="1600" dirty="0"/>
              <a:t>E-R</a:t>
            </a:r>
            <a:r>
              <a:rPr lang="zh-CN" altLang="en-US" sz="1600" dirty="0"/>
              <a:t>图至少包括</a:t>
            </a:r>
            <a:r>
              <a:rPr lang="en-US" altLang="zh-CN" sz="1600" dirty="0"/>
              <a:t>8</a:t>
            </a:r>
            <a:r>
              <a:rPr lang="zh-CN" altLang="en-US" sz="1600" dirty="0"/>
              <a:t>个实体和</a:t>
            </a:r>
            <a:r>
              <a:rPr lang="en-US" altLang="zh-CN" sz="1600" dirty="0"/>
              <a:t>7</a:t>
            </a:r>
            <a:r>
              <a:rPr lang="zh-CN" altLang="en-US" sz="1600" dirty="0"/>
              <a:t>个联系（必须有一对一联系、一对多联系、多对一联系）</a:t>
            </a:r>
            <a:endParaRPr lang="en-US" altLang="zh-CN" sz="1600" dirty="0"/>
          </a:p>
          <a:p>
            <a:pPr lvl="1"/>
            <a:r>
              <a:rPr lang="zh-CN" altLang="en-US" sz="1600" dirty="0"/>
              <a:t>在设计的关系中需要体现关系完整性约束：主键约束、外键约束，空值约束</a:t>
            </a:r>
          </a:p>
          <a:p>
            <a:pPr lvl="1"/>
            <a:r>
              <a:rPr lang="zh-CN" altLang="en-US" sz="1600" dirty="0"/>
              <a:t>对几个常用的查询创建视图、并且在数据库中为常用的属性（非主键）建立索引</a:t>
            </a:r>
          </a:p>
          <a:p>
            <a:pPr lvl="1"/>
            <a:r>
              <a:rPr lang="zh-CN" altLang="en-US" sz="1600" dirty="0"/>
              <a:t>该系统功能必须包括：插入、删除、连接查询、嵌套查询、分组查询。其中插入，删除操作需体现关系表的完整性约束，例如插入空值、重复值时需给予提示或警告等</a:t>
            </a:r>
          </a:p>
          <a:p>
            <a:pPr lvl="1"/>
            <a:r>
              <a:rPr lang="zh-CN" altLang="en-US" sz="1600" dirty="0"/>
              <a:t>加分项：界面友好、包含事务管理、触发器等功能</a:t>
            </a:r>
          </a:p>
          <a:p>
            <a:pPr lvl="1"/>
            <a:endParaRPr lang="en-US" altLang="zh-CN" sz="1600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C26985-C675-4DF1-A86F-ADB2416D3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F851D-2940-4F9F-9937-C63762C6ED01}" type="datetime1">
              <a:rPr lang="zh-CN" altLang="en-US" smtClean="0"/>
              <a:t>2023/3/15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297C063-B1BD-4A09-A966-3A3D43DFD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859D1-3FBB-483F-916B-4F6957A46E34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09065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E5ADA0-43B4-4F36-A0FA-3C29974DF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实验内容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C171F5-DC01-4785-BC8C-E03D7FFCC1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/>
          </a:bodyPr>
          <a:lstStyle/>
          <a:p>
            <a:r>
              <a:rPr lang="zh-CN" altLang="en-US" sz="2000" b="1" dirty="0">
                <a:solidFill>
                  <a:srgbClr val="FF0000"/>
                </a:solidFill>
              </a:rPr>
              <a:t>检查点</a:t>
            </a:r>
            <a:endParaRPr lang="en-US" altLang="zh-CN" sz="2000" b="1" dirty="0">
              <a:solidFill>
                <a:srgbClr val="FF0000"/>
              </a:solidFill>
            </a:endParaRPr>
          </a:p>
          <a:p>
            <a:pPr lvl="1"/>
            <a:r>
              <a:rPr lang="zh-CN" altLang="en-US" sz="1600" dirty="0"/>
              <a:t>（</a:t>
            </a:r>
            <a:r>
              <a:rPr lang="en-US" altLang="zh-CN" sz="1600" dirty="0"/>
              <a:t>1</a:t>
            </a:r>
            <a:r>
              <a:rPr lang="zh-CN" altLang="en-US" sz="1600" dirty="0"/>
              <a:t>）检查</a:t>
            </a:r>
            <a:r>
              <a:rPr lang="en-US" altLang="zh-CN" sz="1600" dirty="0"/>
              <a:t>E-R</a:t>
            </a:r>
            <a:r>
              <a:rPr lang="zh-CN" altLang="en-US" sz="1600" dirty="0"/>
              <a:t>图，至少包括</a:t>
            </a:r>
            <a:r>
              <a:rPr lang="en-US" altLang="zh-CN" sz="1600" dirty="0"/>
              <a:t>8</a:t>
            </a:r>
            <a:r>
              <a:rPr lang="zh-CN" altLang="en-US" sz="1600" dirty="0"/>
              <a:t>个实体和</a:t>
            </a:r>
            <a:r>
              <a:rPr lang="en-US" altLang="zh-CN" sz="1600" dirty="0"/>
              <a:t>7</a:t>
            </a:r>
            <a:r>
              <a:rPr lang="zh-CN" altLang="en-US" sz="1600" dirty="0"/>
              <a:t>个联系，必须有一对一联系、一对多联系、多对一联系</a:t>
            </a:r>
          </a:p>
          <a:p>
            <a:pPr lvl="1"/>
            <a:r>
              <a:rPr lang="zh-CN" altLang="en-US" sz="1600" dirty="0"/>
              <a:t>（</a:t>
            </a:r>
            <a:r>
              <a:rPr lang="en-US" altLang="zh-CN" sz="1600" dirty="0"/>
              <a:t>2</a:t>
            </a:r>
            <a:r>
              <a:rPr lang="zh-CN" altLang="en-US" sz="1600" dirty="0"/>
              <a:t>）检查创建的数据库是否与</a:t>
            </a:r>
            <a:r>
              <a:rPr lang="en-US" altLang="zh-CN" sz="1600" dirty="0"/>
              <a:t>E-R</a:t>
            </a:r>
            <a:r>
              <a:rPr lang="zh-CN" altLang="en-US" sz="1600" dirty="0"/>
              <a:t>图一致，关系模式是否符合范式要求</a:t>
            </a:r>
          </a:p>
          <a:p>
            <a:pPr lvl="1"/>
            <a:r>
              <a:rPr lang="zh-CN" altLang="en-US" sz="1600" dirty="0"/>
              <a:t>（</a:t>
            </a:r>
            <a:r>
              <a:rPr lang="en-US" altLang="zh-CN" sz="1600" dirty="0"/>
              <a:t>3</a:t>
            </a:r>
            <a:r>
              <a:rPr lang="zh-CN" altLang="en-US" sz="1600" dirty="0"/>
              <a:t>）对几个常用的查询创建视图、并且在数据库中为常用的属性（非主键）建立索引</a:t>
            </a:r>
          </a:p>
          <a:p>
            <a:pPr lvl="1"/>
            <a:r>
              <a:rPr lang="zh-CN" altLang="en-US" sz="1600" dirty="0"/>
              <a:t>（</a:t>
            </a:r>
            <a:r>
              <a:rPr lang="en-US" altLang="zh-CN" sz="1600" dirty="0"/>
              <a:t>4</a:t>
            </a:r>
            <a:r>
              <a:rPr lang="zh-CN" altLang="en-US" sz="1600" dirty="0"/>
              <a:t>）使用</a:t>
            </a:r>
            <a:r>
              <a:rPr lang="en-US" altLang="zh-CN" sz="1600" dirty="0"/>
              <a:t>SQL</a:t>
            </a:r>
            <a:r>
              <a:rPr lang="zh-CN" altLang="en-US" sz="1600" dirty="0"/>
              <a:t>语句进行插入、删除操作，体现关系表的完整性约束，插入空值、重复值时需给予提示或警告</a:t>
            </a:r>
          </a:p>
          <a:p>
            <a:pPr lvl="1"/>
            <a:r>
              <a:rPr lang="zh-CN" altLang="en-US" sz="1600" dirty="0"/>
              <a:t>（</a:t>
            </a:r>
            <a:r>
              <a:rPr lang="en-US" altLang="zh-CN" sz="1600" dirty="0"/>
              <a:t>5</a:t>
            </a:r>
            <a:r>
              <a:rPr lang="zh-CN" altLang="en-US" sz="1600" dirty="0"/>
              <a:t>）使用</a:t>
            </a:r>
            <a:r>
              <a:rPr lang="en-US" altLang="zh-CN" sz="1600" dirty="0"/>
              <a:t>SQL</a:t>
            </a:r>
            <a:r>
              <a:rPr lang="zh-CN" altLang="en-US" sz="1600" dirty="0"/>
              <a:t>语句进行连接查询、嵌套查询、分组查询，查询要体现分组、</a:t>
            </a:r>
            <a:r>
              <a:rPr lang="en-US" altLang="zh-CN" sz="1600" dirty="0"/>
              <a:t>having</a:t>
            </a:r>
            <a:r>
              <a:rPr lang="zh-CN" altLang="en-US" sz="1600" dirty="0"/>
              <a:t>语句</a:t>
            </a:r>
          </a:p>
          <a:p>
            <a:pPr lvl="1"/>
            <a:r>
              <a:rPr lang="zh-CN" altLang="en-US" sz="1600" dirty="0"/>
              <a:t>按时完成、界面友好、包含事务管理、触发器等功能为加分项</a:t>
            </a:r>
            <a:endParaRPr lang="en-US" altLang="zh-CN" sz="1600" dirty="0"/>
          </a:p>
          <a:p>
            <a:pPr lvl="1"/>
            <a:endParaRPr lang="zh-CN" altLang="en-US" sz="1600" dirty="0"/>
          </a:p>
          <a:p>
            <a:pPr lvl="1"/>
            <a:r>
              <a:rPr lang="zh-CN" altLang="en-US" sz="1600" b="1" dirty="0"/>
              <a:t>注：加分项为选做项目，</a:t>
            </a:r>
            <a:r>
              <a:rPr lang="en-US" altLang="zh-CN" sz="1600" b="1" dirty="0"/>
              <a:t>1-5</a:t>
            </a:r>
            <a:r>
              <a:rPr lang="zh-CN" altLang="en-US" sz="1600" b="1" dirty="0"/>
              <a:t>全都没有问题加分项不额外加分</a:t>
            </a:r>
            <a:endParaRPr lang="en-US" altLang="zh-CN" sz="1600" b="1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C26985-C675-4DF1-A86F-ADB2416D3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F851D-2940-4F9F-9937-C63762C6ED01}" type="datetime1">
              <a:rPr lang="zh-CN" altLang="en-US" smtClean="0"/>
              <a:t>2023/3/15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297C063-B1BD-4A09-A966-3A3D43DFD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859D1-3FBB-483F-916B-4F6957A46E34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65388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E5ADA0-43B4-4F36-A0FA-3C29974DF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构建概念数据库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C171F5-DC01-4785-BC8C-E03D7FFCC1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建立一个工厂管理数据库系统，为构建概念数据库，下分析工厂数据库实体与联系并画出</a:t>
            </a:r>
            <a:r>
              <a:rPr lang="en-US" altLang="zh-CN" sz="2000" dirty="0"/>
              <a:t>ER</a:t>
            </a:r>
            <a:r>
              <a:rPr lang="zh-CN" altLang="en-US" sz="2000" dirty="0"/>
              <a:t>图</a:t>
            </a:r>
            <a:endParaRPr lang="en-US" altLang="zh-CN" sz="2000" dirty="0"/>
          </a:p>
          <a:p>
            <a:r>
              <a:rPr lang="zh-CN" altLang="en-US" sz="2000" dirty="0"/>
              <a:t>实体：主码加粗标红表示</a:t>
            </a:r>
          </a:p>
          <a:p>
            <a:pPr lvl="1"/>
            <a:r>
              <a:rPr lang="zh-CN" altLang="en-US" sz="1600" dirty="0"/>
              <a:t>（</a:t>
            </a:r>
            <a:r>
              <a:rPr lang="en-US" altLang="zh-CN" sz="1600" dirty="0"/>
              <a:t>1</a:t>
            </a:r>
            <a:r>
              <a:rPr lang="zh-CN" altLang="en-US" sz="1600" dirty="0"/>
              <a:t>）工厂：</a:t>
            </a:r>
            <a:r>
              <a:rPr lang="zh-CN" altLang="en-US" sz="1600" b="1" dirty="0">
                <a:solidFill>
                  <a:srgbClr val="FF0000"/>
                </a:solidFill>
              </a:rPr>
              <a:t>编号</a:t>
            </a:r>
            <a:r>
              <a:rPr lang="zh-CN" altLang="en-US" sz="1600" dirty="0"/>
              <a:t>、厂名、地址</a:t>
            </a:r>
          </a:p>
          <a:p>
            <a:pPr lvl="1"/>
            <a:r>
              <a:rPr lang="zh-CN" altLang="en-US" sz="1600" dirty="0"/>
              <a:t>（</a:t>
            </a:r>
            <a:r>
              <a:rPr lang="en-US" altLang="zh-CN" sz="1600" dirty="0"/>
              <a:t>2</a:t>
            </a:r>
            <a:r>
              <a:rPr lang="zh-CN" altLang="en-US" sz="1600" dirty="0"/>
              <a:t>）厂长：</a:t>
            </a:r>
            <a:r>
              <a:rPr lang="zh-CN" altLang="en-US" sz="1600" b="1" dirty="0">
                <a:solidFill>
                  <a:srgbClr val="FF0000"/>
                </a:solidFill>
              </a:rPr>
              <a:t>身份证号</a:t>
            </a:r>
            <a:r>
              <a:rPr lang="zh-CN" altLang="en-US" sz="1600" dirty="0"/>
              <a:t>、姓名、电话</a:t>
            </a:r>
          </a:p>
          <a:p>
            <a:pPr lvl="1"/>
            <a:r>
              <a:rPr lang="zh-CN" altLang="en-US" sz="1600" dirty="0"/>
              <a:t>（</a:t>
            </a:r>
            <a:r>
              <a:rPr lang="en-US" altLang="zh-CN" sz="1600" dirty="0"/>
              <a:t>3</a:t>
            </a:r>
            <a:r>
              <a:rPr lang="zh-CN" altLang="en-US" sz="1600" dirty="0"/>
              <a:t>）车间：</a:t>
            </a:r>
            <a:r>
              <a:rPr lang="zh-CN" altLang="en-US" sz="1600" b="1" dirty="0">
                <a:solidFill>
                  <a:srgbClr val="FF0000"/>
                </a:solidFill>
              </a:rPr>
              <a:t>车间号</a:t>
            </a:r>
            <a:r>
              <a:rPr lang="zh-CN" altLang="en-US" sz="1600" dirty="0"/>
              <a:t>、地址</a:t>
            </a:r>
          </a:p>
          <a:p>
            <a:pPr lvl="1"/>
            <a:r>
              <a:rPr lang="zh-CN" altLang="en-US" sz="1600" dirty="0"/>
              <a:t>（</a:t>
            </a:r>
            <a:r>
              <a:rPr lang="en-US" altLang="zh-CN" sz="1600" dirty="0"/>
              <a:t>4</a:t>
            </a:r>
            <a:r>
              <a:rPr lang="zh-CN" altLang="en-US" sz="1600" dirty="0"/>
              <a:t>）车间主任：</a:t>
            </a:r>
            <a:r>
              <a:rPr lang="zh-CN" altLang="en-US" sz="1600" b="1" dirty="0">
                <a:solidFill>
                  <a:srgbClr val="FF0000"/>
                </a:solidFill>
              </a:rPr>
              <a:t>身份证号</a:t>
            </a:r>
            <a:r>
              <a:rPr lang="zh-CN" altLang="en-US" sz="1600" dirty="0"/>
              <a:t>、姓名、电话</a:t>
            </a:r>
          </a:p>
          <a:p>
            <a:pPr lvl="1"/>
            <a:r>
              <a:rPr lang="zh-CN" altLang="en-US" sz="1600" dirty="0"/>
              <a:t>（</a:t>
            </a:r>
            <a:r>
              <a:rPr lang="en-US" altLang="zh-CN" sz="1600" dirty="0"/>
              <a:t>5</a:t>
            </a:r>
            <a:r>
              <a:rPr lang="zh-CN" altLang="en-US" sz="1600" dirty="0"/>
              <a:t>）仓库：</a:t>
            </a:r>
            <a:r>
              <a:rPr lang="zh-CN" altLang="en-US" sz="1600" b="1" dirty="0">
                <a:solidFill>
                  <a:srgbClr val="FF0000"/>
                </a:solidFill>
              </a:rPr>
              <a:t>仓库号</a:t>
            </a:r>
            <a:r>
              <a:rPr lang="zh-CN" altLang="en-US" sz="1600" dirty="0"/>
              <a:t>、地址</a:t>
            </a:r>
          </a:p>
          <a:p>
            <a:pPr lvl="1"/>
            <a:r>
              <a:rPr lang="zh-CN" altLang="en-US" sz="1600" dirty="0"/>
              <a:t>（</a:t>
            </a:r>
            <a:r>
              <a:rPr lang="en-US" altLang="zh-CN" sz="1600" dirty="0"/>
              <a:t>6</a:t>
            </a:r>
            <a:r>
              <a:rPr lang="zh-CN" altLang="en-US" sz="1600" dirty="0"/>
              <a:t>）仓库主任：</a:t>
            </a:r>
            <a:r>
              <a:rPr lang="zh-CN" altLang="en-US" sz="1600" b="1" dirty="0">
                <a:solidFill>
                  <a:srgbClr val="FF0000"/>
                </a:solidFill>
              </a:rPr>
              <a:t>身份证号</a:t>
            </a:r>
            <a:r>
              <a:rPr lang="zh-CN" altLang="en-US" sz="1600" dirty="0"/>
              <a:t>、姓名、电话</a:t>
            </a:r>
          </a:p>
          <a:p>
            <a:pPr lvl="1"/>
            <a:r>
              <a:rPr lang="zh-CN" altLang="en-US" sz="1600" dirty="0"/>
              <a:t>（</a:t>
            </a:r>
            <a:r>
              <a:rPr lang="en-US" altLang="zh-CN" sz="1600" dirty="0"/>
              <a:t>7</a:t>
            </a:r>
            <a:r>
              <a:rPr lang="zh-CN" altLang="en-US" sz="1600" dirty="0"/>
              <a:t>）零件：</a:t>
            </a:r>
            <a:r>
              <a:rPr lang="zh-CN" altLang="en-US" sz="1600" b="1" dirty="0">
                <a:solidFill>
                  <a:srgbClr val="FF0000"/>
                </a:solidFill>
              </a:rPr>
              <a:t>零件号</a:t>
            </a:r>
            <a:r>
              <a:rPr lang="zh-CN" altLang="en-US" sz="1600" dirty="0"/>
              <a:t>、重量、价格</a:t>
            </a:r>
            <a:endParaRPr lang="en-US" altLang="zh-CN" sz="1600" dirty="0"/>
          </a:p>
          <a:p>
            <a:pPr lvl="1"/>
            <a:r>
              <a:rPr lang="zh-CN" altLang="en-US" sz="1600" dirty="0"/>
              <a:t>（</a:t>
            </a:r>
            <a:r>
              <a:rPr lang="en-US" altLang="zh-CN" sz="1600" dirty="0"/>
              <a:t>8</a:t>
            </a:r>
            <a:r>
              <a:rPr lang="zh-CN" altLang="en-US" sz="1600" dirty="0"/>
              <a:t>）产品：</a:t>
            </a:r>
            <a:r>
              <a:rPr lang="zh-CN" altLang="en-US" sz="1600" b="1" dirty="0">
                <a:solidFill>
                  <a:srgbClr val="FF0000"/>
                </a:solidFill>
              </a:rPr>
              <a:t>产品号</a:t>
            </a:r>
            <a:r>
              <a:rPr lang="zh-CN" altLang="en-US" sz="1600" dirty="0"/>
              <a:t>、重量、价格</a:t>
            </a:r>
            <a:endParaRPr lang="zh-CN" altLang="en-US" sz="1200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C26985-C675-4DF1-A86F-ADB2416D3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F851D-2940-4F9F-9937-C63762C6ED01}" type="datetime1">
              <a:rPr lang="zh-CN" altLang="en-US" smtClean="0"/>
              <a:t>2023/3/15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297C063-B1BD-4A09-A966-3A3D43DFD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859D1-3FBB-483F-916B-4F6957A46E34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6273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E5ADA0-43B4-4F36-A0FA-3C29974DF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构建概念数据库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C171F5-DC01-4785-BC8C-E03D7FFCC1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联系：</a:t>
            </a:r>
            <a:endParaRPr lang="en-US" altLang="zh-CN" sz="2000" dirty="0"/>
          </a:p>
          <a:p>
            <a:pPr lvl="1"/>
            <a:r>
              <a:rPr lang="zh-CN" altLang="en-US" sz="1600" dirty="0"/>
              <a:t>（</a:t>
            </a:r>
            <a:r>
              <a:rPr lang="en-US" altLang="zh-CN" sz="1600" dirty="0"/>
              <a:t>1</a:t>
            </a:r>
            <a:r>
              <a:rPr lang="zh-CN" altLang="en-US" sz="1600" dirty="0"/>
              <a:t>）一个工厂内有多个车间和多个仓库，一个车间或一个仓库都只能属于一个工厂；</a:t>
            </a:r>
          </a:p>
          <a:p>
            <a:pPr lvl="1"/>
            <a:r>
              <a:rPr lang="zh-CN" altLang="en-US" sz="1600" dirty="0"/>
              <a:t>（</a:t>
            </a:r>
            <a:r>
              <a:rPr lang="en-US" altLang="zh-CN" sz="1600" dirty="0"/>
              <a:t>2</a:t>
            </a:r>
            <a:r>
              <a:rPr lang="zh-CN" altLang="en-US" sz="1600" dirty="0"/>
              <a:t>）一个车间生产多种产品，每种产品只能产自一个车间；</a:t>
            </a:r>
          </a:p>
          <a:p>
            <a:pPr lvl="1"/>
            <a:r>
              <a:rPr lang="zh-CN" altLang="en-US" sz="1600" dirty="0"/>
              <a:t>（</a:t>
            </a:r>
            <a:r>
              <a:rPr lang="en-US" altLang="zh-CN" sz="1600" dirty="0"/>
              <a:t>3</a:t>
            </a:r>
            <a:r>
              <a:rPr lang="zh-CN" altLang="en-US" sz="1600" dirty="0"/>
              <a:t>）一个车间生产多种零件，一种零件也可能为多个车间所制造；</a:t>
            </a:r>
          </a:p>
          <a:p>
            <a:pPr lvl="1"/>
            <a:r>
              <a:rPr lang="zh-CN" altLang="en-US" sz="1600" dirty="0"/>
              <a:t>（</a:t>
            </a:r>
            <a:r>
              <a:rPr lang="en-US" altLang="zh-CN" sz="1600" dirty="0"/>
              <a:t>4</a:t>
            </a:r>
            <a:r>
              <a:rPr lang="zh-CN" altLang="en-US" sz="1600" dirty="0"/>
              <a:t>）一个产品由多种零件组成，一种零件也可装配出多种产品；</a:t>
            </a:r>
          </a:p>
          <a:p>
            <a:pPr lvl="1"/>
            <a:r>
              <a:rPr lang="zh-CN" altLang="en-US" sz="1600" dirty="0"/>
              <a:t>（</a:t>
            </a:r>
            <a:r>
              <a:rPr lang="en-US" altLang="zh-CN" sz="1600" dirty="0"/>
              <a:t>5</a:t>
            </a:r>
            <a:r>
              <a:rPr lang="zh-CN" altLang="en-US" sz="1600" dirty="0"/>
              <a:t>）产品和零件均存入仓库；</a:t>
            </a:r>
          </a:p>
          <a:p>
            <a:pPr lvl="1"/>
            <a:r>
              <a:rPr lang="zh-CN" altLang="en-US" sz="1600" dirty="0"/>
              <a:t>（</a:t>
            </a:r>
            <a:r>
              <a:rPr lang="en-US" altLang="zh-CN" sz="1600" dirty="0"/>
              <a:t>6</a:t>
            </a:r>
            <a:r>
              <a:rPr lang="zh-CN" altLang="en-US" sz="1600" dirty="0"/>
              <a:t>）一个工厂只能有一个厂长，一个厂长只能管理多个工厂</a:t>
            </a:r>
          </a:p>
          <a:p>
            <a:pPr lvl="1"/>
            <a:r>
              <a:rPr lang="zh-CN" altLang="en-US" sz="1600" dirty="0"/>
              <a:t>（</a:t>
            </a:r>
            <a:r>
              <a:rPr lang="en-US" altLang="zh-CN" sz="1600" dirty="0"/>
              <a:t>7</a:t>
            </a:r>
            <a:r>
              <a:rPr lang="zh-CN" altLang="en-US" sz="1600" dirty="0"/>
              <a:t>）一个车间只能有一个车间主任，一个车间主任只能管理多个车间</a:t>
            </a:r>
          </a:p>
          <a:p>
            <a:pPr lvl="1"/>
            <a:r>
              <a:rPr lang="zh-CN" altLang="en-US" sz="1600" dirty="0"/>
              <a:t>（</a:t>
            </a:r>
            <a:r>
              <a:rPr lang="en-US" altLang="zh-CN" sz="1600" dirty="0"/>
              <a:t>8</a:t>
            </a:r>
            <a:r>
              <a:rPr lang="zh-CN" altLang="en-US" sz="1600" dirty="0"/>
              <a:t>）一个仓库只能有一个仓库主任，一个仓库主任只能管理多个仓库</a:t>
            </a:r>
            <a:endParaRPr lang="en-US" altLang="zh-CN" sz="1600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C26985-C675-4DF1-A86F-ADB2416D3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F851D-2940-4F9F-9937-C63762C6ED01}" type="datetime1">
              <a:rPr lang="zh-CN" altLang="en-US" smtClean="0"/>
              <a:t>2023/3/15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297C063-B1BD-4A09-A966-3A3D43DFD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859D1-3FBB-483F-916B-4F6957A46E34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0971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>
            <a:extLst>
              <a:ext uri="{FF2B5EF4-FFF2-40B4-BE49-F238E27FC236}">
                <a16:creationId xmlns:a16="http://schemas.microsoft.com/office/drawing/2014/main" id="{2F9236ED-656A-439D-A401-0DA435F34F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7378" y="4035982"/>
            <a:ext cx="3317544" cy="2502931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3DE5ADA0-43B4-4F36-A0FA-3C29974DF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MySQL </a:t>
            </a:r>
            <a:r>
              <a:rPr lang="zh-CN" altLang="en-US" dirty="0"/>
              <a:t>安装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C171F5-DC01-4785-BC8C-E03D7FFCC1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zh-CN" altLang="en-US" sz="2000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C26985-C675-4DF1-A86F-ADB2416D3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F851D-2940-4F9F-9937-C63762C6ED01}" type="datetime1">
              <a:rPr lang="zh-CN" altLang="en-US" smtClean="0"/>
              <a:t>2023/3/15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297C063-B1BD-4A09-A966-3A3D43DFD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52D859D1-3FBB-483F-916B-4F6957A46E34}" type="slidenum">
              <a:rPr lang="zh-CN" altLang="en-US" smtClean="0"/>
              <a:t>3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4F3C67D-987A-453E-8172-660B95915E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9407" y="1439018"/>
            <a:ext cx="3317544" cy="250293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0AE899BD-F5AF-4317-9110-03A941454D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7378" y="1439018"/>
            <a:ext cx="3317544" cy="250293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07E95B05-5F8D-47C7-B33D-5F69D45704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9407" y="4035982"/>
            <a:ext cx="3317544" cy="2502931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8E6CADE3-378A-4BC6-BB30-6BD7AD2FD48C}"/>
              </a:ext>
            </a:extLst>
          </p:cNvPr>
          <p:cNvSpPr/>
          <p:nvPr/>
        </p:nvSpPr>
        <p:spPr>
          <a:xfrm>
            <a:off x="1816939" y="2120878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i="1" dirty="0">
                <a:solidFill>
                  <a:srgbClr val="FF0000"/>
                </a:solidFill>
              </a:rPr>
              <a:t>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5049B75-E651-455D-A755-F6E7784A6E36}"/>
              </a:ext>
            </a:extLst>
          </p:cNvPr>
          <p:cNvSpPr/>
          <p:nvPr/>
        </p:nvSpPr>
        <p:spPr>
          <a:xfrm>
            <a:off x="3283789" y="3489366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i="1" dirty="0">
                <a:solidFill>
                  <a:srgbClr val="FF0000"/>
                </a:solidFill>
              </a:rPr>
              <a:t>2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194F33D5-359F-426C-B98F-4E6740F034EB}"/>
              </a:ext>
            </a:extLst>
          </p:cNvPr>
          <p:cNvSpPr/>
          <p:nvPr/>
        </p:nvSpPr>
        <p:spPr>
          <a:xfrm>
            <a:off x="6476150" y="3599181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i="1" dirty="0">
                <a:solidFill>
                  <a:srgbClr val="FF0000"/>
                </a:solidFill>
              </a:rPr>
              <a:t>3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9F583D3-44C6-40B7-9953-08AAF330E675}"/>
              </a:ext>
            </a:extLst>
          </p:cNvPr>
          <p:cNvSpPr/>
          <p:nvPr/>
        </p:nvSpPr>
        <p:spPr>
          <a:xfrm>
            <a:off x="1816939" y="5543528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i="1" dirty="0">
                <a:solidFill>
                  <a:srgbClr val="FF0000"/>
                </a:solidFill>
              </a:rPr>
              <a:t>4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17F6226B-7FA2-4A8C-BB42-A57A62CBD9F0}"/>
              </a:ext>
            </a:extLst>
          </p:cNvPr>
          <p:cNvSpPr/>
          <p:nvPr/>
        </p:nvSpPr>
        <p:spPr>
          <a:xfrm>
            <a:off x="3405047" y="5988606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i="1" dirty="0">
                <a:solidFill>
                  <a:srgbClr val="FF0000"/>
                </a:solidFill>
              </a:rPr>
              <a:t>5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EFC58CC-2903-442F-8D13-46AAEE4394E8}"/>
              </a:ext>
            </a:extLst>
          </p:cNvPr>
          <p:cNvSpPr/>
          <p:nvPr/>
        </p:nvSpPr>
        <p:spPr>
          <a:xfrm>
            <a:off x="6935039" y="4514828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i="1" dirty="0">
                <a:solidFill>
                  <a:srgbClr val="FF0000"/>
                </a:solidFill>
              </a:rPr>
              <a:t>6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2588D41B-A7E2-4422-921A-D28818EA7161}"/>
              </a:ext>
            </a:extLst>
          </p:cNvPr>
          <p:cNvSpPr/>
          <p:nvPr/>
        </p:nvSpPr>
        <p:spPr>
          <a:xfrm>
            <a:off x="6651081" y="5803940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i="1" dirty="0">
                <a:solidFill>
                  <a:srgbClr val="FF0000"/>
                </a:solidFill>
              </a:rPr>
              <a:t>7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68BD8D6D-7613-479B-A2EB-35A54F29C799}"/>
              </a:ext>
            </a:extLst>
          </p:cNvPr>
          <p:cNvSpPr/>
          <p:nvPr/>
        </p:nvSpPr>
        <p:spPr>
          <a:xfrm>
            <a:off x="4771255" y="4432278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i="1" dirty="0">
                <a:solidFill>
                  <a:srgbClr val="FF0000"/>
                </a:solidFill>
              </a:rPr>
              <a:t>8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5743E784-E932-48A1-B519-FBDF414F5531}"/>
              </a:ext>
            </a:extLst>
          </p:cNvPr>
          <p:cNvSpPr/>
          <p:nvPr/>
        </p:nvSpPr>
        <p:spPr>
          <a:xfrm>
            <a:off x="5902436" y="5543528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i="1" dirty="0">
                <a:solidFill>
                  <a:srgbClr val="FF0000"/>
                </a:solidFill>
              </a:rPr>
              <a:t>9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FBA6E185-8BE2-4A8B-AF09-ADDC7C981347}"/>
              </a:ext>
            </a:extLst>
          </p:cNvPr>
          <p:cNvSpPr/>
          <p:nvPr/>
        </p:nvSpPr>
        <p:spPr>
          <a:xfrm>
            <a:off x="6870919" y="6173272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i="1" dirty="0">
                <a:solidFill>
                  <a:srgbClr val="FF0000"/>
                </a:solidFill>
              </a:rPr>
              <a:t>10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47458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E5ADA0-43B4-4F36-A0FA-3C29974DF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构建概念数据库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C171F5-DC01-4785-BC8C-E03D7FFCC1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84850"/>
            <a:ext cx="7886700" cy="5236625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sz="2200" dirty="0"/>
              <a:t>进一步分析弱实体、联系的描述性属性和约束条件：</a:t>
            </a:r>
            <a:endParaRPr lang="en-US" altLang="zh-CN" sz="2200" dirty="0"/>
          </a:p>
          <a:p>
            <a:pPr lvl="1"/>
            <a:r>
              <a:rPr lang="zh-CN" altLang="en-US" sz="1700" dirty="0"/>
              <a:t>工厂和车间构成“车间属于”联系，属于</a:t>
            </a:r>
            <a:r>
              <a:rPr lang="en-US" altLang="zh-CN" sz="1700" dirty="0"/>
              <a:t>1</a:t>
            </a:r>
            <a:r>
              <a:rPr lang="zh-CN" altLang="en-US" sz="1700" dirty="0"/>
              <a:t>：</a:t>
            </a:r>
            <a:r>
              <a:rPr lang="en-US" altLang="zh-CN" sz="1700" dirty="0"/>
              <a:t>n</a:t>
            </a:r>
            <a:r>
              <a:rPr lang="zh-CN" altLang="en-US" sz="1700" dirty="0"/>
              <a:t>联系，</a:t>
            </a:r>
            <a:endParaRPr lang="en-US" altLang="zh-CN" sz="1700" dirty="0"/>
          </a:p>
          <a:p>
            <a:pPr lvl="2"/>
            <a:r>
              <a:rPr lang="zh-CN" altLang="en-US" sz="1300" dirty="0"/>
              <a:t>由于车间是工厂的弱实体，该联系采用实体属性表示法，该联系的描述性属性暂时不设</a:t>
            </a:r>
          </a:p>
          <a:p>
            <a:pPr lvl="1"/>
            <a:r>
              <a:rPr lang="zh-CN" altLang="en-US" sz="1700" dirty="0"/>
              <a:t>工厂和仓库构成“仓库属于”联系，属于</a:t>
            </a:r>
            <a:r>
              <a:rPr lang="en-US" altLang="zh-CN" sz="1700" dirty="0"/>
              <a:t>1</a:t>
            </a:r>
            <a:r>
              <a:rPr lang="zh-CN" altLang="en-US" sz="1700" dirty="0"/>
              <a:t>：</a:t>
            </a:r>
            <a:r>
              <a:rPr lang="en-US" altLang="zh-CN" sz="1700" dirty="0"/>
              <a:t>n</a:t>
            </a:r>
            <a:r>
              <a:rPr lang="zh-CN" altLang="en-US" sz="1700" dirty="0"/>
              <a:t>联系，</a:t>
            </a:r>
            <a:endParaRPr lang="en-US" altLang="zh-CN" sz="1700" dirty="0"/>
          </a:p>
          <a:p>
            <a:pPr lvl="2"/>
            <a:r>
              <a:rPr lang="zh-CN" altLang="en-US" sz="1300" dirty="0"/>
              <a:t>由于仓库是工厂的弱实体，该联系采用实体属性表示法，该联系的描述性属性暂时不设</a:t>
            </a:r>
          </a:p>
          <a:p>
            <a:pPr lvl="1"/>
            <a:r>
              <a:rPr lang="zh-CN" altLang="en-US" sz="1700" dirty="0"/>
              <a:t>车间和产品构成“生产产品”联系，属于</a:t>
            </a:r>
            <a:r>
              <a:rPr lang="en-US" altLang="zh-CN" sz="1700" dirty="0"/>
              <a:t>1</a:t>
            </a:r>
            <a:r>
              <a:rPr lang="zh-CN" altLang="en-US" sz="1700" dirty="0"/>
              <a:t>：</a:t>
            </a:r>
            <a:r>
              <a:rPr lang="en-US" altLang="zh-CN" sz="1700" dirty="0"/>
              <a:t>n</a:t>
            </a:r>
            <a:r>
              <a:rPr lang="zh-CN" altLang="en-US" sz="1700" dirty="0"/>
              <a:t>联系，</a:t>
            </a:r>
            <a:endParaRPr lang="en-US" altLang="zh-CN" sz="1700" dirty="0"/>
          </a:p>
          <a:p>
            <a:pPr lvl="2"/>
            <a:r>
              <a:rPr lang="zh-CN" altLang="en-US" sz="1300" dirty="0"/>
              <a:t>采用联系集表示法，该联系的描述性属性暂时不设</a:t>
            </a:r>
          </a:p>
          <a:p>
            <a:pPr lvl="1"/>
            <a:r>
              <a:rPr lang="zh-CN" altLang="en-US" sz="1700" dirty="0"/>
              <a:t>车间和零件构成“生产零件”联系，属于</a:t>
            </a:r>
            <a:r>
              <a:rPr lang="en-US" altLang="zh-CN" sz="1700" dirty="0"/>
              <a:t>m</a:t>
            </a:r>
            <a:r>
              <a:rPr lang="zh-CN" altLang="en-US" sz="1700" dirty="0"/>
              <a:t>：</a:t>
            </a:r>
            <a:r>
              <a:rPr lang="en-US" altLang="zh-CN" sz="1700" dirty="0"/>
              <a:t>n</a:t>
            </a:r>
            <a:r>
              <a:rPr lang="zh-CN" altLang="en-US" sz="1700" dirty="0"/>
              <a:t>联系，</a:t>
            </a:r>
            <a:endParaRPr lang="en-US" altLang="zh-CN" sz="1700" dirty="0"/>
          </a:p>
          <a:p>
            <a:pPr lvl="2"/>
            <a:r>
              <a:rPr lang="zh-CN" altLang="en-US" sz="1300" dirty="0"/>
              <a:t>采用联系集表示法，该联系的描述性属性暂时不设</a:t>
            </a:r>
          </a:p>
          <a:p>
            <a:pPr lvl="1"/>
            <a:r>
              <a:rPr lang="zh-CN" altLang="en-US" sz="1700" dirty="0"/>
              <a:t>产品和零件构成“装配”联系，属于</a:t>
            </a:r>
            <a:r>
              <a:rPr lang="en-US" altLang="zh-CN" sz="1700" dirty="0"/>
              <a:t>m</a:t>
            </a:r>
            <a:r>
              <a:rPr lang="zh-CN" altLang="en-US" sz="1700" dirty="0"/>
              <a:t>：</a:t>
            </a:r>
            <a:r>
              <a:rPr lang="en-US" altLang="zh-CN" sz="1700" dirty="0"/>
              <a:t>n</a:t>
            </a:r>
            <a:r>
              <a:rPr lang="zh-CN" altLang="en-US" sz="1700" dirty="0"/>
              <a:t>联系，</a:t>
            </a:r>
            <a:endParaRPr lang="en-US" altLang="zh-CN" sz="1700" dirty="0"/>
          </a:p>
          <a:p>
            <a:pPr lvl="2"/>
            <a:r>
              <a:rPr lang="zh-CN" altLang="en-US" sz="1300" dirty="0"/>
              <a:t>采用联系集表示法，该联系的描述性属性考虑产品所需零件数</a:t>
            </a:r>
          </a:p>
          <a:p>
            <a:pPr lvl="1"/>
            <a:r>
              <a:rPr lang="zh-CN" altLang="en-US" sz="1700" dirty="0"/>
              <a:t>产品和仓库构成“产品存储”联系，属于</a:t>
            </a:r>
            <a:r>
              <a:rPr lang="en-US" altLang="zh-CN" sz="1700" dirty="0"/>
              <a:t>m</a:t>
            </a:r>
            <a:r>
              <a:rPr lang="zh-CN" altLang="en-US" sz="1700" dirty="0"/>
              <a:t>：</a:t>
            </a:r>
            <a:r>
              <a:rPr lang="en-US" altLang="zh-CN" sz="1700" dirty="0"/>
              <a:t>n</a:t>
            </a:r>
            <a:r>
              <a:rPr lang="zh-CN" altLang="en-US" sz="1700" dirty="0"/>
              <a:t>联系，</a:t>
            </a:r>
            <a:endParaRPr lang="en-US" altLang="zh-CN" sz="1700" dirty="0"/>
          </a:p>
          <a:p>
            <a:pPr lvl="2"/>
            <a:r>
              <a:rPr lang="zh-CN" altLang="en-US" sz="1300" dirty="0"/>
              <a:t>采用联系集表示法，该联系的描述性考虑产品数</a:t>
            </a:r>
          </a:p>
          <a:p>
            <a:pPr lvl="1"/>
            <a:r>
              <a:rPr lang="zh-CN" altLang="en-US" sz="1700" dirty="0"/>
              <a:t>零件和仓库构成“零件存储”联系，属于</a:t>
            </a:r>
            <a:r>
              <a:rPr lang="en-US" altLang="zh-CN" sz="1700" dirty="0"/>
              <a:t>m</a:t>
            </a:r>
            <a:r>
              <a:rPr lang="zh-CN" altLang="en-US" sz="1700" dirty="0"/>
              <a:t>：</a:t>
            </a:r>
            <a:r>
              <a:rPr lang="en-US" altLang="zh-CN" sz="1700" dirty="0"/>
              <a:t>n</a:t>
            </a:r>
            <a:r>
              <a:rPr lang="zh-CN" altLang="en-US" sz="1700" dirty="0"/>
              <a:t>联系，</a:t>
            </a:r>
            <a:endParaRPr lang="en-US" altLang="zh-CN" sz="1700" dirty="0"/>
          </a:p>
          <a:p>
            <a:pPr lvl="2"/>
            <a:r>
              <a:rPr lang="zh-CN" altLang="en-US" sz="1300" dirty="0"/>
              <a:t>采用联系集表示法，该联系的描述性考虑零件数</a:t>
            </a:r>
          </a:p>
          <a:p>
            <a:pPr lvl="1"/>
            <a:r>
              <a:rPr lang="zh-CN" altLang="en-US" sz="1700" dirty="0"/>
              <a:t>厂长和工厂构成“管理工厂”联系，属于</a:t>
            </a:r>
            <a:r>
              <a:rPr lang="en-US" altLang="zh-CN" sz="1700" dirty="0"/>
              <a:t>1</a:t>
            </a:r>
            <a:r>
              <a:rPr lang="zh-CN" altLang="en-US" sz="1700" dirty="0"/>
              <a:t>：</a:t>
            </a:r>
            <a:r>
              <a:rPr lang="en-US" altLang="zh-CN" sz="1700" dirty="0"/>
              <a:t>1</a:t>
            </a:r>
            <a:r>
              <a:rPr lang="zh-CN" altLang="en-US" sz="1700" dirty="0"/>
              <a:t>联系，</a:t>
            </a:r>
            <a:endParaRPr lang="en-US" altLang="zh-CN" sz="1700" dirty="0"/>
          </a:p>
          <a:p>
            <a:pPr lvl="2"/>
            <a:r>
              <a:rPr lang="zh-CN" altLang="en-US" sz="1300" dirty="0"/>
              <a:t>采用联系集表示法，描述性属性考虑管理的开始时间和结束时间</a:t>
            </a:r>
          </a:p>
          <a:p>
            <a:pPr lvl="1"/>
            <a:r>
              <a:rPr lang="zh-CN" altLang="en-US" sz="1700" dirty="0"/>
              <a:t>车间主任和车间构成“管理车间”联系，属于</a:t>
            </a:r>
            <a:r>
              <a:rPr lang="en-US" altLang="zh-CN" sz="1700" dirty="0"/>
              <a:t>1</a:t>
            </a:r>
            <a:r>
              <a:rPr lang="zh-CN" altLang="en-US" sz="1700" dirty="0"/>
              <a:t>：</a:t>
            </a:r>
            <a:r>
              <a:rPr lang="en-US" altLang="zh-CN" sz="1700" dirty="0"/>
              <a:t>1</a:t>
            </a:r>
            <a:r>
              <a:rPr lang="zh-CN" altLang="en-US" sz="1700" dirty="0"/>
              <a:t>联系，</a:t>
            </a:r>
            <a:endParaRPr lang="en-US" altLang="zh-CN" sz="1700" dirty="0"/>
          </a:p>
          <a:p>
            <a:pPr lvl="2"/>
            <a:r>
              <a:rPr lang="zh-CN" altLang="en-US" sz="1300" dirty="0"/>
              <a:t>采用实体属性表示法，描述性属性考虑管理的开始时间和结束时间</a:t>
            </a:r>
          </a:p>
          <a:p>
            <a:pPr lvl="1"/>
            <a:r>
              <a:rPr lang="zh-CN" altLang="en-US" sz="1700" dirty="0"/>
              <a:t>仓库主任和仓库构成“管理仓库”联系，属于</a:t>
            </a:r>
            <a:r>
              <a:rPr lang="en-US" altLang="zh-CN" sz="1700" dirty="0"/>
              <a:t>1</a:t>
            </a:r>
            <a:r>
              <a:rPr lang="zh-CN" altLang="en-US" sz="1700" dirty="0"/>
              <a:t>：</a:t>
            </a:r>
            <a:r>
              <a:rPr lang="en-US" altLang="zh-CN" sz="1700" dirty="0"/>
              <a:t>1</a:t>
            </a:r>
            <a:r>
              <a:rPr lang="zh-CN" altLang="en-US" sz="1700" dirty="0"/>
              <a:t>联系，</a:t>
            </a:r>
            <a:endParaRPr lang="en-US" altLang="zh-CN" sz="1700" dirty="0"/>
          </a:p>
          <a:p>
            <a:pPr lvl="2"/>
            <a:r>
              <a:rPr lang="zh-CN" altLang="en-US" sz="1300" dirty="0"/>
              <a:t>采用实体属性表示法，描述性属性考虑管理的开始时间和结束时间</a:t>
            </a:r>
            <a:endParaRPr lang="en-US" altLang="zh-CN" sz="1300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C26985-C675-4DF1-A86F-ADB2416D3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F851D-2940-4F9F-9937-C63762C6ED01}" type="datetime1">
              <a:rPr lang="zh-CN" altLang="en-US" smtClean="0"/>
              <a:t>2023/3/15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297C063-B1BD-4A09-A966-3A3D43DFD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859D1-3FBB-483F-916B-4F6957A46E34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17675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A94419-792E-4513-8258-26525AA21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绘制 </a:t>
            </a:r>
            <a:r>
              <a:rPr lang="en-US" altLang="zh-CN" dirty="0"/>
              <a:t>E-R </a:t>
            </a:r>
            <a:r>
              <a:rPr lang="zh-CN" altLang="en-US" dirty="0"/>
              <a:t>图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AB17CB-61C7-47E7-BB33-C8E27C4BA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F851D-2940-4F9F-9937-C63762C6ED01}" type="datetime1">
              <a:rPr lang="zh-CN" altLang="en-US" smtClean="0"/>
              <a:t>2023/3/15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AE2C73F-FB59-445B-BFED-69A98EB98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859D1-3FBB-483F-916B-4F6957A46E34}" type="slidenum">
              <a:rPr lang="zh-CN" altLang="en-US" smtClean="0"/>
              <a:t>31</a:t>
            </a:fld>
            <a:endParaRPr lang="zh-CN" altLang="en-US"/>
          </a:p>
        </p:txBody>
      </p:sp>
      <p:pic>
        <p:nvPicPr>
          <p:cNvPr id="13" name="内容占位符 12">
            <a:extLst>
              <a:ext uri="{FF2B5EF4-FFF2-40B4-BE49-F238E27FC236}">
                <a16:creationId xmlns:a16="http://schemas.microsoft.com/office/drawing/2014/main" id="{4E715105-3E6A-4505-AE33-E29F00DAD3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175" y="2094000"/>
            <a:ext cx="7477650" cy="4194600"/>
          </a:xfrm>
        </p:spPr>
      </p:pic>
      <p:sp>
        <p:nvSpPr>
          <p:cNvPr id="6" name="内容占位符 2">
            <a:extLst>
              <a:ext uri="{FF2B5EF4-FFF2-40B4-BE49-F238E27FC236}">
                <a16:creationId xmlns:a16="http://schemas.microsoft.com/office/drawing/2014/main" id="{9BD01469-4D10-4C5C-8371-8BF2768E1F62}"/>
              </a:ext>
            </a:extLst>
          </p:cNvPr>
          <p:cNvSpPr txBox="1">
            <a:spLocks/>
          </p:cNvSpPr>
          <p:nvPr/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/>
              <a:t>由此绘制 </a:t>
            </a:r>
            <a:r>
              <a:rPr lang="en-US" altLang="zh-CN" sz="2000" dirty="0"/>
              <a:t>E-R </a:t>
            </a:r>
            <a:r>
              <a:rPr lang="zh-CN" altLang="en-US" sz="2000" dirty="0"/>
              <a:t>图</a:t>
            </a: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17916536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E5ADA0-43B4-4F36-A0FA-3C29974DF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设计逻辑数据库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C171F5-DC01-4785-BC8C-E03D7FFCC1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根据绘制的</a:t>
            </a:r>
            <a:r>
              <a:rPr lang="en-US" altLang="zh-CN" sz="2000" dirty="0"/>
              <a:t>E-R</a:t>
            </a:r>
            <a:r>
              <a:rPr lang="zh-CN" altLang="en-US" sz="2000" dirty="0"/>
              <a:t>图，对每个普通实体集构造关系</a:t>
            </a:r>
            <a:r>
              <a:rPr lang="en-US" altLang="zh-CN" sz="2000" dirty="0"/>
              <a:t>Si</a:t>
            </a:r>
            <a:r>
              <a:rPr lang="zh-CN" altLang="en-US" sz="2000" dirty="0"/>
              <a:t>，然后分析是否存在弱实体、多值属性、实体间联系：</a:t>
            </a:r>
            <a:endParaRPr lang="en-US" altLang="zh-CN" sz="2000" dirty="0"/>
          </a:p>
          <a:p>
            <a:pPr lvl="1"/>
            <a:r>
              <a:rPr lang="zh-CN" altLang="en-US" sz="1600" dirty="0"/>
              <a:t>在语义上不含多值属性</a:t>
            </a:r>
            <a:endParaRPr lang="en-US" altLang="zh-CN" sz="1600" dirty="0"/>
          </a:p>
          <a:p>
            <a:pPr lvl="1"/>
            <a:r>
              <a:rPr lang="zh-CN" altLang="en-US" sz="1600" dirty="0"/>
              <a:t>分析实体间联系，采用构造新关系的方式处理联系，对每个联系构造关系</a:t>
            </a:r>
            <a:r>
              <a:rPr lang="en-US" altLang="zh-CN" sz="1600" dirty="0" err="1"/>
              <a:t>Ti</a:t>
            </a:r>
            <a:endParaRPr lang="en-US" altLang="zh-CN" sz="1600" dirty="0"/>
          </a:p>
          <a:p>
            <a:r>
              <a:rPr lang="zh-CN" altLang="en-US" sz="2000" dirty="0"/>
              <a:t>得到初始关系数据库模式：主码加粗标红表示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C26985-C675-4DF1-A86F-ADB2416D3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F851D-2940-4F9F-9937-C63762C6ED01}" type="datetime1">
              <a:rPr lang="zh-CN" altLang="en-US" smtClean="0"/>
              <a:t>2023/3/15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297C063-B1BD-4A09-A966-3A3D43DFD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859D1-3FBB-483F-916B-4F6957A46E34}" type="slidenum">
              <a:rPr lang="zh-CN" altLang="en-US" smtClean="0"/>
              <a:t>32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A544727-40E0-417C-B071-D3E0F01D62B5}"/>
              </a:ext>
            </a:extLst>
          </p:cNvPr>
          <p:cNvSpPr/>
          <p:nvPr/>
        </p:nvSpPr>
        <p:spPr>
          <a:xfrm>
            <a:off x="1671506" y="3395444"/>
            <a:ext cx="6641984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/>
              <a:t>（</a:t>
            </a:r>
            <a:r>
              <a:rPr lang="en-US" altLang="zh-CN" sz="1200" dirty="0"/>
              <a:t>1</a:t>
            </a:r>
            <a:r>
              <a:rPr lang="zh-CN" altLang="en-US" sz="1200" dirty="0"/>
              <a:t>）工厂</a:t>
            </a:r>
            <a:r>
              <a:rPr lang="en-US" altLang="zh-CN" sz="1200" dirty="0"/>
              <a:t>S0</a:t>
            </a:r>
            <a:r>
              <a:rPr lang="zh-CN" altLang="en-US" sz="1200" dirty="0"/>
              <a:t>（</a:t>
            </a:r>
            <a:r>
              <a:rPr lang="zh-CN" altLang="en-US" sz="1200" b="1" dirty="0">
                <a:solidFill>
                  <a:srgbClr val="FF0000"/>
                </a:solidFill>
              </a:rPr>
              <a:t>编号</a:t>
            </a:r>
            <a:r>
              <a:rPr lang="en-US" altLang="zh-CN" sz="1200" b="1" dirty="0">
                <a:solidFill>
                  <a:srgbClr val="FF0000"/>
                </a:solidFill>
              </a:rPr>
              <a:t>G#</a:t>
            </a:r>
            <a:r>
              <a:rPr lang="zh-CN" altLang="en-US" sz="1200" dirty="0"/>
              <a:t>，厂名</a:t>
            </a:r>
            <a:r>
              <a:rPr lang="en-US" altLang="zh-CN" sz="1200" dirty="0" err="1"/>
              <a:t>Gname</a:t>
            </a:r>
            <a:r>
              <a:rPr lang="zh-CN" altLang="en-US" sz="1200" dirty="0"/>
              <a:t>，地址</a:t>
            </a:r>
            <a:r>
              <a:rPr lang="en-US" altLang="zh-CN" sz="1200" dirty="0"/>
              <a:t>Address</a:t>
            </a:r>
            <a:r>
              <a:rPr lang="zh-CN" altLang="en-US" sz="1200" dirty="0"/>
              <a:t>）</a:t>
            </a:r>
          </a:p>
          <a:p>
            <a:r>
              <a:rPr lang="zh-CN" altLang="en-US" sz="1200" dirty="0"/>
              <a:t>（</a:t>
            </a:r>
            <a:r>
              <a:rPr lang="en-US" altLang="zh-CN" sz="1200" dirty="0"/>
              <a:t>2</a:t>
            </a:r>
            <a:r>
              <a:rPr lang="zh-CN" altLang="en-US" sz="1200" dirty="0"/>
              <a:t>）车间</a:t>
            </a:r>
            <a:r>
              <a:rPr lang="en-US" altLang="zh-CN" sz="1200" dirty="0"/>
              <a:t>S1</a:t>
            </a:r>
            <a:r>
              <a:rPr lang="zh-CN" altLang="en-US" sz="1200" dirty="0"/>
              <a:t>（</a:t>
            </a:r>
            <a:r>
              <a:rPr lang="zh-CN" altLang="en-US" sz="1200" b="1" dirty="0">
                <a:solidFill>
                  <a:srgbClr val="FF0000"/>
                </a:solidFill>
              </a:rPr>
              <a:t>编号</a:t>
            </a:r>
            <a:r>
              <a:rPr lang="en-US" altLang="zh-CN" sz="1200" b="1" dirty="0">
                <a:solidFill>
                  <a:srgbClr val="FF0000"/>
                </a:solidFill>
              </a:rPr>
              <a:t>G#</a:t>
            </a:r>
            <a:r>
              <a:rPr lang="zh-CN" altLang="en-US" sz="1200" b="1" dirty="0">
                <a:solidFill>
                  <a:srgbClr val="FF0000"/>
                </a:solidFill>
              </a:rPr>
              <a:t>，车间号</a:t>
            </a:r>
            <a:r>
              <a:rPr lang="en-US" altLang="zh-CN" sz="1200" b="1" dirty="0">
                <a:solidFill>
                  <a:srgbClr val="FF0000"/>
                </a:solidFill>
              </a:rPr>
              <a:t>A#</a:t>
            </a:r>
            <a:r>
              <a:rPr lang="zh-CN" altLang="en-US" sz="1200" dirty="0"/>
              <a:t>，地址</a:t>
            </a:r>
            <a:r>
              <a:rPr lang="en-US" altLang="zh-CN" sz="1200" dirty="0"/>
              <a:t>Address</a:t>
            </a:r>
            <a:r>
              <a:rPr lang="zh-CN" altLang="en-US" sz="1200" dirty="0"/>
              <a:t>）</a:t>
            </a:r>
          </a:p>
          <a:p>
            <a:r>
              <a:rPr lang="zh-CN" altLang="en-US" sz="1200" dirty="0"/>
              <a:t>（</a:t>
            </a:r>
            <a:r>
              <a:rPr lang="en-US" altLang="zh-CN" sz="1200" dirty="0"/>
              <a:t>3</a:t>
            </a:r>
            <a:r>
              <a:rPr lang="zh-CN" altLang="en-US" sz="1200" dirty="0"/>
              <a:t>）仓库</a:t>
            </a:r>
            <a:r>
              <a:rPr lang="en-US" altLang="zh-CN" sz="1200" dirty="0"/>
              <a:t>S2</a:t>
            </a:r>
            <a:r>
              <a:rPr lang="zh-CN" altLang="en-US" sz="1200" dirty="0"/>
              <a:t>（</a:t>
            </a:r>
            <a:r>
              <a:rPr lang="zh-CN" altLang="en-US" sz="1200" b="1" dirty="0">
                <a:solidFill>
                  <a:srgbClr val="FF0000"/>
                </a:solidFill>
              </a:rPr>
              <a:t>编号</a:t>
            </a:r>
            <a:r>
              <a:rPr lang="en-US" altLang="zh-CN" sz="1200" b="1" dirty="0">
                <a:solidFill>
                  <a:srgbClr val="FF0000"/>
                </a:solidFill>
              </a:rPr>
              <a:t>G#</a:t>
            </a:r>
            <a:r>
              <a:rPr lang="zh-CN" altLang="en-US" sz="1200" b="1" dirty="0">
                <a:solidFill>
                  <a:srgbClr val="FF0000"/>
                </a:solidFill>
              </a:rPr>
              <a:t>，仓库号</a:t>
            </a:r>
            <a:r>
              <a:rPr lang="en-US" altLang="zh-CN" sz="1200" b="1" dirty="0">
                <a:solidFill>
                  <a:srgbClr val="FF0000"/>
                </a:solidFill>
              </a:rPr>
              <a:t>B#</a:t>
            </a:r>
            <a:r>
              <a:rPr lang="zh-CN" altLang="en-US" sz="1200" dirty="0"/>
              <a:t>，地址</a:t>
            </a:r>
            <a:r>
              <a:rPr lang="en-US" altLang="zh-CN" sz="1200" dirty="0"/>
              <a:t>Address</a:t>
            </a:r>
            <a:r>
              <a:rPr lang="zh-CN" altLang="en-US" sz="1200" dirty="0"/>
              <a:t>）</a:t>
            </a:r>
          </a:p>
          <a:p>
            <a:r>
              <a:rPr lang="zh-CN" altLang="en-US" sz="1200" dirty="0"/>
              <a:t>（</a:t>
            </a:r>
            <a:r>
              <a:rPr lang="en-US" altLang="zh-CN" sz="1200" dirty="0"/>
              <a:t>4</a:t>
            </a:r>
            <a:r>
              <a:rPr lang="zh-CN" altLang="en-US" sz="1200" dirty="0"/>
              <a:t>）厂长</a:t>
            </a:r>
            <a:r>
              <a:rPr lang="en-US" altLang="zh-CN" sz="1200" dirty="0"/>
              <a:t>S3</a:t>
            </a:r>
            <a:r>
              <a:rPr lang="zh-CN" altLang="en-US" sz="1200" dirty="0"/>
              <a:t>（</a:t>
            </a:r>
            <a:r>
              <a:rPr lang="zh-CN" altLang="en-US" sz="1200" b="1" dirty="0">
                <a:solidFill>
                  <a:srgbClr val="FF0000"/>
                </a:solidFill>
              </a:rPr>
              <a:t>身份证号</a:t>
            </a:r>
            <a:r>
              <a:rPr lang="en-US" altLang="zh-CN" sz="1200" b="1" dirty="0">
                <a:solidFill>
                  <a:srgbClr val="FF0000"/>
                </a:solidFill>
              </a:rPr>
              <a:t>ID</a:t>
            </a:r>
            <a:r>
              <a:rPr lang="zh-CN" altLang="en-US" sz="1200" dirty="0"/>
              <a:t>，姓名</a:t>
            </a:r>
            <a:r>
              <a:rPr lang="en-US" altLang="zh-CN" sz="1200" dirty="0"/>
              <a:t>Name</a:t>
            </a:r>
            <a:r>
              <a:rPr lang="zh-CN" altLang="en-US" sz="1200" dirty="0"/>
              <a:t>，电话</a:t>
            </a:r>
            <a:r>
              <a:rPr lang="en-US" altLang="zh-CN" sz="1200" dirty="0"/>
              <a:t>Tel</a:t>
            </a:r>
            <a:r>
              <a:rPr lang="zh-CN" altLang="en-US" sz="1200" dirty="0"/>
              <a:t>）</a:t>
            </a:r>
          </a:p>
          <a:p>
            <a:r>
              <a:rPr lang="zh-CN" altLang="en-US" sz="1200" dirty="0"/>
              <a:t>（</a:t>
            </a:r>
            <a:r>
              <a:rPr lang="en-US" altLang="zh-CN" sz="1200" dirty="0"/>
              <a:t>5</a:t>
            </a:r>
            <a:r>
              <a:rPr lang="zh-CN" altLang="en-US" sz="1200" dirty="0"/>
              <a:t>）车间主任</a:t>
            </a:r>
            <a:r>
              <a:rPr lang="en-US" altLang="zh-CN" sz="1200" dirty="0"/>
              <a:t>S4</a:t>
            </a:r>
            <a:r>
              <a:rPr lang="zh-CN" altLang="en-US" sz="1200" dirty="0"/>
              <a:t>（</a:t>
            </a:r>
            <a:r>
              <a:rPr lang="zh-CN" altLang="en-US" sz="1200" b="1" dirty="0">
                <a:solidFill>
                  <a:srgbClr val="FF0000"/>
                </a:solidFill>
              </a:rPr>
              <a:t>身份证号</a:t>
            </a:r>
            <a:r>
              <a:rPr lang="en-US" altLang="zh-CN" sz="1200" b="1" dirty="0">
                <a:solidFill>
                  <a:srgbClr val="FF0000"/>
                </a:solidFill>
              </a:rPr>
              <a:t>ID</a:t>
            </a:r>
            <a:r>
              <a:rPr lang="zh-CN" altLang="en-US" sz="1200" dirty="0"/>
              <a:t>，姓名</a:t>
            </a:r>
            <a:r>
              <a:rPr lang="en-US" altLang="zh-CN" sz="1200" dirty="0"/>
              <a:t>Name</a:t>
            </a:r>
            <a:r>
              <a:rPr lang="zh-CN" altLang="en-US" sz="1200" dirty="0"/>
              <a:t>，电话</a:t>
            </a:r>
            <a:r>
              <a:rPr lang="en-US" altLang="zh-CN" sz="1200" dirty="0"/>
              <a:t>Tel</a:t>
            </a:r>
            <a:r>
              <a:rPr lang="zh-CN" altLang="en-US" sz="1200" dirty="0"/>
              <a:t>）</a:t>
            </a:r>
          </a:p>
          <a:p>
            <a:r>
              <a:rPr lang="zh-CN" altLang="en-US" sz="1200" dirty="0"/>
              <a:t>（</a:t>
            </a:r>
            <a:r>
              <a:rPr lang="en-US" altLang="zh-CN" sz="1200" dirty="0"/>
              <a:t>6</a:t>
            </a:r>
            <a:r>
              <a:rPr lang="zh-CN" altLang="en-US" sz="1200" dirty="0"/>
              <a:t>）仓库主任</a:t>
            </a:r>
            <a:r>
              <a:rPr lang="en-US" altLang="zh-CN" sz="1200" dirty="0"/>
              <a:t>S5</a:t>
            </a:r>
            <a:r>
              <a:rPr lang="zh-CN" altLang="en-US" sz="1200" dirty="0"/>
              <a:t>（</a:t>
            </a:r>
            <a:r>
              <a:rPr lang="zh-CN" altLang="en-US" sz="1200" b="1" dirty="0">
                <a:solidFill>
                  <a:srgbClr val="FF0000"/>
                </a:solidFill>
              </a:rPr>
              <a:t>身份证号</a:t>
            </a:r>
            <a:r>
              <a:rPr lang="en-US" altLang="zh-CN" sz="1200" b="1" dirty="0">
                <a:solidFill>
                  <a:srgbClr val="FF0000"/>
                </a:solidFill>
              </a:rPr>
              <a:t>ID</a:t>
            </a:r>
            <a:r>
              <a:rPr lang="zh-CN" altLang="en-US" sz="1200" dirty="0"/>
              <a:t>，姓名</a:t>
            </a:r>
            <a:r>
              <a:rPr lang="en-US" altLang="zh-CN" sz="1200" dirty="0"/>
              <a:t>Name</a:t>
            </a:r>
            <a:r>
              <a:rPr lang="zh-CN" altLang="en-US" sz="1200" dirty="0"/>
              <a:t>，电话</a:t>
            </a:r>
            <a:r>
              <a:rPr lang="en-US" altLang="zh-CN" sz="1200" dirty="0"/>
              <a:t>Tel</a:t>
            </a:r>
            <a:r>
              <a:rPr lang="zh-CN" altLang="en-US" sz="1200" dirty="0"/>
              <a:t>）</a:t>
            </a:r>
          </a:p>
          <a:p>
            <a:r>
              <a:rPr lang="zh-CN" altLang="en-US" sz="1200" dirty="0"/>
              <a:t>（</a:t>
            </a:r>
            <a:r>
              <a:rPr lang="en-US" altLang="zh-CN" sz="1200" dirty="0"/>
              <a:t>7</a:t>
            </a:r>
            <a:r>
              <a:rPr lang="zh-CN" altLang="en-US" sz="1200" dirty="0"/>
              <a:t>）产品</a:t>
            </a:r>
            <a:r>
              <a:rPr lang="en-US" altLang="zh-CN" sz="1200" dirty="0"/>
              <a:t>S6</a:t>
            </a:r>
            <a:r>
              <a:rPr lang="zh-CN" altLang="en-US" sz="1200" dirty="0"/>
              <a:t>（</a:t>
            </a:r>
            <a:r>
              <a:rPr lang="zh-CN" altLang="en-US" sz="1200" b="1" dirty="0">
                <a:solidFill>
                  <a:srgbClr val="FF0000"/>
                </a:solidFill>
              </a:rPr>
              <a:t>产品号</a:t>
            </a:r>
            <a:r>
              <a:rPr lang="en-US" altLang="zh-CN" sz="1200" b="1" dirty="0">
                <a:solidFill>
                  <a:srgbClr val="FF0000"/>
                </a:solidFill>
              </a:rPr>
              <a:t>C#</a:t>
            </a:r>
            <a:r>
              <a:rPr lang="zh-CN" altLang="en-US" sz="1200" dirty="0"/>
              <a:t>，重量</a:t>
            </a:r>
            <a:r>
              <a:rPr lang="en-US" altLang="zh-CN" sz="1200" dirty="0"/>
              <a:t>Weight</a:t>
            </a:r>
            <a:r>
              <a:rPr lang="zh-CN" altLang="en-US" sz="1200" dirty="0"/>
              <a:t>，价格</a:t>
            </a:r>
            <a:r>
              <a:rPr lang="en-US" altLang="zh-CN" sz="1200" dirty="0"/>
              <a:t>Price</a:t>
            </a:r>
            <a:r>
              <a:rPr lang="zh-CN" altLang="en-US" sz="1200" dirty="0"/>
              <a:t>）</a:t>
            </a:r>
          </a:p>
          <a:p>
            <a:r>
              <a:rPr lang="zh-CN" altLang="en-US" sz="1200" dirty="0"/>
              <a:t>（</a:t>
            </a:r>
            <a:r>
              <a:rPr lang="en-US" altLang="zh-CN" sz="1200" dirty="0"/>
              <a:t>8</a:t>
            </a:r>
            <a:r>
              <a:rPr lang="zh-CN" altLang="en-US" sz="1200" dirty="0"/>
              <a:t>）零件</a:t>
            </a:r>
            <a:r>
              <a:rPr lang="en-US" altLang="zh-CN" sz="1200" dirty="0"/>
              <a:t>S7</a:t>
            </a:r>
            <a:r>
              <a:rPr lang="zh-CN" altLang="en-US" sz="1200" dirty="0"/>
              <a:t>（</a:t>
            </a:r>
            <a:r>
              <a:rPr lang="zh-CN" altLang="en-US" sz="1200" b="1" dirty="0">
                <a:solidFill>
                  <a:srgbClr val="FF0000"/>
                </a:solidFill>
              </a:rPr>
              <a:t>零件号</a:t>
            </a:r>
            <a:r>
              <a:rPr lang="en-US" altLang="zh-CN" sz="1200" b="1" dirty="0">
                <a:solidFill>
                  <a:srgbClr val="FF0000"/>
                </a:solidFill>
              </a:rPr>
              <a:t>D#</a:t>
            </a:r>
            <a:r>
              <a:rPr lang="zh-CN" altLang="en-US" sz="1200" dirty="0"/>
              <a:t>，重量</a:t>
            </a:r>
            <a:r>
              <a:rPr lang="en-US" altLang="zh-CN" sz="1200" dirty="0"/>
              <a:t>Weight</a:t>
            </a:r>
            <a:r>
              <a:rPr lang="zh-CN" altLang="en-US" sz="1200" dirty="0"/>
              <a:t>，价格</a:t>
            </a:r>
            <a:r>
              <a:rPr lang="en-US" altLang="zh-CN" sz="1200" dirty="0"/>
              <a:t>Price</a:t>
            </a:r>
            <a:r>
              <a:rPr lang="zh-CN" altLang="en-US" sz="1200" dirty="0"/>
              <a:t>）</a:t>
            </a:r>
          </a:p>
          <a:p>
            <a:r>
              <a:rPr lang="zh-CN" altLang="en-US" sz="1200" dirty="0"/>
              <a:t>（</a:t>
            </a:r>
            <a:r>
              <a:rPr lang="en-US" altLang="zh-CN" sz="1200" dirty="0"/>
              <a:t>9</a:t>
            </a:r>
            <a:r>
              <a:rPr lang="zh-CN" altLang="en-US" sz="1200" dirty="0"/>
              <a:t>）管理工厂</a:t>
            </a:r>
            <a:r>
              <a:rPr lang="en-US" altLang="zh-CN" sz="1200" dirty="0"/>
              <a:t>T0</a:t>
            </a:r>
            <a:r>
              <a:rPr lang="zh-CN" altLang="en-US" sz="1200" dirty="0"/>
              <a:t>（</a:t>
            </a:r>
            <a:r>
              <a:rPr lang="zh-CN" altLang="en-US" sz="1200" b="1" dirty="0">
                <a:solidFill>
                  <a:srgbClr val="FF0000"/>
                </a:solidFill>
              </a:rPr>
              <a:t>编号</a:t>
            </a:r>
            <a:r>
              <a:rPr lang="en-US" altLang="zh-CN" sz="1200" b="1" dirty="0">
                <a:solidFill>
                  <a:srgbClr val="FF0000"/>
                </a:solidFill>
              </a:rPr>
              <a:t>G#</a:t>
            </a:r>
            <a:r>
              <a:rPr lang="zh-CN" altLang="en-US" sz="1200" b="1" dirty="0">
                <a:solidFill>
                  <a:srgbClr val="FF0000"/>
                </a:solidFill>
              </a:rPr>
              <a:t>，身份证号</a:t>
            </a:r>
            <a:r>
              <a:rPr lang="en-US" altLang="zh-CN" sz="1200" b="1" dirty="0">
                <a:solidFill>
                  <a:srgbClr val="FF0000"/>
                </a:solidFill>
              </a:rPr>
              <a:t>ID</a:t>
            </a:r>
            <a:r>
              <a:rPr lang="zh-CN" altLang="en-US" sz="1200" dirty="0"/>
              <a:t>，开始时间</a:t>
            </a:r>
            <a:r>
              <a:rPr lang="en-US" altLang="zh-CN" sz="1200" dirty="0" err="1"/>
              <a:t>Sdate</a:t>
            </a:r>
            <a:r>
              <a:rPr lang="zh-CN" altLang="en-US" sz="1200" dirty="0"/>
              <a:t>，结束时间</a:t>
            </a:r>
            <a:r>
              <a:rPr lang="en-US" altLang="zh-CN" sz="1200" dirty="0" err="1"/>
              <a:t>Edate</a:t>
            </a:r>
            <a:r>
              <a:rPr lang="zh-CN" altLang="en-US" sz="1200" dirty="0"/>
              <a:t>）</a:t>
            </a:r>
          </a:p>
          <a:p>
            <a:r>
              <a:rPr lang="zh-CN" altLang="en-US" sz="1200" dirty="0"/>
              <a:t>（</a:t>
            </a:r>
            <a:r>
              <a:rPr lang="en-US" altLang="zh-CN" sz="1200" dirty="0"/>
              <a:t>10</a:t>
            </a:r>
            <a:r>
              <a:rPr lang="zh-CN" altLang="en-US" sz="1200" dirty="0"/>
              <a:t>）管理车间</a:t>
            </a:r>
            <a:r>
              <a:rPr lang="en-US" altLang="zh-CN" sz="1200" dirty="0"/>
              <a:t>T1</a:t>
            </a:r>
            <a:r>
              <a:rPr lang="zh-CN" altLang="en-US" sz="1200" dirty="0"/>
              <a:t>（</a:t>
            </a:r>
            <a:r>
              <a:rPr lang="zh-CN" altLang="en-US" sz="1200" b="1" dirty="0">
                <a:solidFill>
                  <a:srgbClr val="FF0000"/>
                </a:solidFill>
              </a:rPr>
              <a:t>编号</a:t>
            </a:r>
            <a:r>
              <a:rPr lang="en-US" altLang="zh-CN" sz="1200" b="1" dirty="0">
                <a:solidFill>
                  <a:srgbClr val="FF0000"/>
                </a:solidFill>
              </a:rPr>
              <a:t>G#</a:t>
            </a:r>
            <a:r>
              <a:rPr lang="zh-CN" altLang="en-US" sz="1200" b="1" dirty="0">
                <a:solidFill>
                  <a:srgbClr val="FF0000"/>
                </a:solidFill>
              </a:rPr>
              <a:t>，车间号</a:t>
            </a:r>
            <a:r>
              <a:rPr lang="en-US" altLang="zh-CN" sz="1200" b="1" dirty="0">
                <a:solidFill>
                  <a:srgbClr val="FF0000"/>
                </a:solidFill>
              </a:rPr>
              <a:t>A#</a:t>
            </a:r>
            <a:r>
              <a:rPr lang="zh-CN" altLang="en-US" sz="1200" b="1" dirty="0">
                <a:solidFill>
                  <a:srgbClr val="FF0000"/>
                </a:solidFill>
              </a:rPr>
              <a:t>，身份证号</a:t>
            </a:r>
            <a:r>
              <a:rPr lang="en-US" altLang="zh-CN" sz="1200" b="1" dirty="0">
                <a:solidFill>
                  <a:srgbClr val="FF0000"/>
                </a:solidFill>
              </a:rPr>
              <a:t>ID</a:t>
            </a:r>
            <a:r>
              <a:rPr lang="zh-CN" altLang="en-US" sz="1200" dirty="0"/>
              <a:t>，开始时间</a:t>
            </a:r>
            <a:r>
              <a:rPr lang="en-US" altLang="zh-CN" sz="1200" dirty="0" err="1"/>
              <a:t>Sdate</a:t>
            </a:r>
            <a:r>
              <a:rPr lang="zh-CN" altLang="en-US" sz="1200" dirty="0"/>
              <a:t>，结束时间</a:t>
            </a:r>
            <a:r>
              <a:rPr lang="en-US" altLang="zh-CN" sz="1200" dirty="0" err="1"/>
              <a:t>Edate</a:t>
            </a:r>
            <a:r>
              <a:rPr lang="zh-CN" altLang="en-US" sz="1200" dirty="0"/>
              <a:t>）</a:t>
            </a:r>
          </a:p>
          <a:p>
            <a:r>
              <a:rPr lang="zh-CN" altLang="en-US" sz="1200" dirty="0"/>
              <a:t>（</a:t>
            </a:r>
            <a:r>
              <a:rPr lang="en-US" altLang="zh-CN" sz="1200" dirty="0"/>
              <a:t>11</a:t>
            </a:r>
            <a:r>
              <a:rPr lang="zh-CN" altLang="en-US" sz="1200" dirty="0"/>
              <a:t>）管理仓库</a:t>
            </a:r>
            <a:r>
              <a:rPr lang="en-US" altLang="zh-CN" sz="1200" dirty="0"/>
              <a:t>T2</a:t>
            </a:r>
            <a:r>
              <a:rPr lang="zh-CN" altLang="en-US" sz="1200" dirty="0"/>
              <a:t>（</a:t>
            </a:r>
            <a:r>
              <a:rPr lang="zh-CN" altLang="en-US" sz="1200" b="1" dirty="0">
                <a:solidFill>
                  <a:srgbClr val="FF0000"/>
                </a:solidFill>
              </a:rPr>
              <a:t>编号</a:t>
            </a:r>
            <a:r>
              <a:rPr lang="en-US" altLang="zh-CN" sz="1200" b="1" dirty="0">
                <a:solidFill>
                  <a:srgbClr val="FF0000"/>
                </a:solidFill>
              </a:rPr>
              <a:t>G#</a:t>
            </a:r>
            <a:r>
              <a:rPr lang="zh-CN" altLang="en-US" sz="1200" b="1" dirty="0">
                <a:solidFill>
                  <a:srgbClr val="FF0000"/>
                </a:solidFill>
              </a:rPr>
              <a:t>，仓库号</a:t>
            </a:r>
            <a:r>
              <a:rPr lang="en-US" altLang="zh-CN" sz="1200" b="1" dirty="0">
                <a:solidFill>
                  <a:srgbClr val="FF0000"/>
                </a:solidFill>
              </a:rPr>
              <a:t>B#</a:t>
            </a:r>
            <a:r>
              <a:rPr lang="zh-CN" altLang="en-US" sz="1200" b="1" dirty="0">
                <a:solidFill>
                  <a:srgbClr val="FF0000"/>
                </a:solidFill>
              </a:rPr>
              <a:t>，身份证号</a:t>
            </a:r>
            <a:r>
              <a:rPr lang="en-US" altLang="zh-CN" sz="1200" b="1" dirty="0">
                <a:solidFill>
                  <a:srgbClr val="FF0000"/>
                </a:solidFill>
              </a:rPr>
              <a:t>ID</a:t>
            </a:r>
            <a:r>
              <a:rPr lang="zh-CN" altLang="en-US" sz="1200" dirty="0"/>
              <a:t>，开始时间</a:t>
            </a:r>
            <a:r>
              <a:rPr lang="en-US" altLang="zh-CN" sz="1200" dirty="0" err="1"/>
              <a:t>Sdate</a:t>
            </a:r>
            <a:r>
              <a:rPr lang="zh-CN" altLang="en-US" sz="1200" dirty="0"/>
              <a:t>，结束时间</a:t>
            </a:r>
            <a:r>
              <a:rPr lang="en-US" altLang="zh-CN" sz="1200" dirty="0" err="1"/>
              <a:t>Sdate</a:t>
            </a:r>
            <a:r>
              <a:rPr lang="zh-CN" altLang="en-US" sz="1200" dirty="0"/>
              <a:t>）</a:t>
            </a:r>
          </a:p>
          <a:p>
            <a:r>
              <a:rPr lang="zh-CN" altLang="en-US" sz="1200" dirty="0"/>
              <a:t>（</a:t>
            </a:r>
            <a:r>
              <a:rPr lang="en-US" altLang="zh-CN" sz="1200" dirty="0"/>
              <a:t>12</a:t>
            </a:r>
            <a:r>
              <a:rPr lang="zh-CN" altLang="en-US" sz="1200" dirty="0"/>
              <a:t>）生产产品</a:t>
            </a:r>
            <a:r>
              <a:rPr lang="en-US" altLang="zh-CN" sz="1200" dirty="0"/>
              <a:t>T3</a:t>
            </a:r>
            <a:r>
              <a:rPr lang="zh-CN" altLang="en-US" sz="1200" dirty="0"/>
              <a:t>（</a:t>
            </a:r>
            <a:r>
              <a:rPr lang="zh-CN" altLang="en-US" sz="1200" b="1" dirty="0">
                <a:solidFill>
                  <a:srgbClr val="FF0000"/>
                </a:solidFill>
              </a:rPr>
              <a:t>编号</a:t>
            </a:r>
            <a:r>
              <a:rPr lang="en-US" altLang="zh-CN" sz="1200" b="1" dirty="0">
                <a:solidFill>
                  <a:srgbClr val="FF0000"/>
                </a:solidFill>
              </a:rPr>
              <a:t>G#</a:t>
            </a:r>
            <a:r>
              <a:rPr lang="zh-CN" altLang="en-US" sz="1200" b="1" dirty="0">
                <a:solidFill>
                  <a:srgbClr val="FF0000"/>
                </a:solidFill>
              </a:rPr>
              <a:t>，车间号</a:t>
            </a:r>
            <a:r>
              <a:rPr lang="en-US" altLang="zh-CN" sz="1200" b="1" dirty="0">
                <a:solidFill>
                  <a:srgbClr val="FF0000"/>
                </a:solidFill>
              </a:rPr>
              <a:t>A#</a:t>
            </a:r>
            <a:r>
              <a:rPr lang="zh-CN" altLang="en-US" sz="1200" b="1" dirty="0">
                <a:solidFill>
                  <a:srgbClr val="FF0000"/>
                </a:solidFill>
              </a:rPr>
              <a:t>，产品号</a:t>
            </a:r>
            <a:r>
              <a:rPr lang="en-US" altLang="zh-CN" sz="1200" b="1" dirty="0">
                <a:solidFill>
                  <a:srgbClr val="FF0000"/>
                </a:solidFill>
              </a:rPr>
              <a:t>C#</a:t>
            </a:r>
            <a:r>
              <a:rPr lang="zh-CN" altLang="en-US" sz="1200" dirty="0"/>
              <a:t>）</a:t>
            </a:r>
          </a:p>
          <a:p>
            <a:r>
              <a:rPr lang="zh-CN" altLang="en-US" sz="1200" dirty="0"/>
              <a:t>（</a:t>
            </a:r>
            <a:r>
              <a:rPr lang="en-US" altLang="zh-CN" sz="1200" dirty="0"/>
              <a:t>13</a:t>
            </a:r>
            <a:r>
              <a:rPr lang="zh-CN" altLang="en-US" sz="1200" dirty="0"/>
              <a:t>）生产零件</a:t>
            </a:r>
            <a:r>
              <a:rPr lang="en-US" altLang="zh-CN" sz="1200" dirty="0"/>
              <a:t>T4</a:t>
            </a:r>
            <a:r>
              <a:rPr lang="zh-CN" altLang="en-US" sz="1200" dirty="0"/>
              <a:t>（</a:t>
            </a:r>
            <a:r>
              <a:rPr lang="zh-CN" altLang="en-US" sz="1200" b="1" dirty="0">
                <a:solidFill>
                  <a:srgbClr val="FF0000"/>
                </a:solidFill>
              </a:rPr>
              <a:t>编号</a:t>
            </a:r>
            <a:r>
              <a:rPr lang="en-US" altLang="zh-CN" sz="1200" b="1" dirty="0">
                <a:solidFill>
                  <a:srgbClr val="FF0000"/>
                </a:solidFill>
              </a:rPr>
              <a:t>G#</a:t>
            </a:r>
            <a:r>
              <a:rPr lang="zh-CN" altLang="en-US" sz="1200" b="1" dirty="0">
                <a:solidFill>
                  <a:srgbClr val="FF0000"/>
                </a:solidFill>
              </a:rPr>
              <a:t>，车间号</a:t>
            </a:r>
            <a:r>
              <a:rPr lang="en-US" altLang="zh-CN" sz="1200" b="1" dirty="0">
                <a:solidFill>
                  <a:srgbClr val="FF0000"/>
                </a:solidFill>
              </a:rPr>
              <a:t>A#</a:t>
            </a:r>
            <a:r>
              <a:rPr lang="zh-CN" altLang="en-US" sz="1200" b="1" dirty="0">
                <a:solidFill>
                  <a:srgbClr val="FF0000"/>
                </a:solidFill>
              </a:rPr>
              <a:t>，零件号</a:t>
            </a:r>
            <a:r>
              <a:rPr lang="en-US" altLang="zh-CN" sz="1200" b="1" dirty="0">
                <a:solidFill>
                  <a:srgbClr val="FF0000"/>
                </a:solidFill>
              </a:rPr>
              <a:t>D#</a:t>
            </a:r>
            <a:r>
              <a:rPr lang="zh-CN" altLang="en-US" sz="1200" dirty="0"/>
              <a:t>）</a:t>
            </a:r>
          </a:p>
          <a:p>
            <a:r>
              <a:rPr lang="zh-CN" altLang="en-US" sz="1200" dirty="0"/>
              <a:t>（</a:t>
            </a:r>
            <a:r>
              <a:rPr lang="en-US" altLang="zh-CN" sz="1200" dirty="0"/>
              <a:t>14</a:t>
            </a:r>
            <a:r>
              <a:rPr lang="zh-CN" altLang="en-US" sz="1200" dirty="0"/>
              <a:t>）产品存储</a:t>
            </a:r>
            <a:r>
              <a:rPr lang="en-US" altLang="zh-CN" sz="1200" dirty="0"/>
              <a:t>T5</a:t>
            </a:r>
            <a:r>
              <a:rPr lang="zh-CN" altLang="en-US" sz="1200" dirty="0"/>
              <a:t>（</a:t>
            </a:r>
            <a:r>
              <a:rPr lang="zh-CN" altLang="en-US" sz="1200" b="1" dirty="0">
                <a:solidFill>
                  <a:srgbClr val="FF0000"/>
                </a:solidFill>
              </a:rPr>
              <a:t>编号</a:t>
            </a:r>
            <a:r>
              <a:rPr lang="en-US" altLang="zh-CN" sz="1200" b="1" dirty="0">
                <a:solidFill>
                  <a:srgbClr val="FF0000"/>
                </a:solidFill>
              </a:rPr>
              <a:t>G#</a:t>
            </a:r>
            <a:r>
              <a:rPr lang="zh-CN" altLang="en-US" sz="1200" b="1" dirty="0">
                <a:solidFill>
                  <a:srgbClr val="FF0000"/>
                </a:solidFill>
              </a:rPr>
              <a:t>，仓库号</a:t>
            </a:r>
            <a:r>
              <a:rPr lang="en-US" altLang="zh-CN" sz="1200" b="1" dirty="0">
                <a:solidFill>
                  <a:srgbClr val="FF0000"/>
                </a:solidFill>
              </a:rPr>
              <a:t>B#</a:t>
            </a:r>
            <a:r>
              <a:rPr lang="zh-CN" altLang="en-US" sz="1200" b="1" dirty="0">
                <a:solidFill>
                  <a:srgbClr val="FF0000"/>
                </a:solidFill>
              </a:rPr>
              <a:t>，产品号</a:t>
            </a:r>
            <a:r>
              <a:rPr lang="en-US" altLang="zh-CN" sz="1200" b="1" dirty="0">
                <a:solidFill>
                  <a:srgbClr val="FF0000"/>
                </a:solidFill>
              </a:rPr>
              <a:t>C#</a:t>
            </a:r>
            <a:r>
              <a:rPr lang="zh-CN" altLang="en-US" sz="1200" dirty="0"/>
              <a:t>，产品数</a:t>
            </a:r>
            <a:r>
              <a:rPr lang="en-US" altLang="zh-CN" sz="1200" dirty="0" err="1"/>
              <a:t>Cnum</a:t>
            </a:r>
            <a:r>
              <a:rPr lang="zh-CN" altLang="en-US" sz="1200" dirty="0"/>
              <a:t>）</a:t>
            </a:r>
          </a:p>
          <a:p>
            <a:r>
              <a:rPr lang="zh-CN" altLang="en-US" sz="1200" dirty="0"/>
              <a:t>（</a:t>
            </a:r>
            <a:r>
              <a:rPr lang="en-US" altLang="zh-CN" sz="1200" dirty="0"/>
              <a:t>15</a:t>
            </a:r>
            <a:r>
              <a:rPr lang="zh-CN" altLang="en-US" sz="1200" dirty="0"/>
              <a:t>）零件存储</a:t>
            </a:r>
            <a:r>
              <a:rPr lang="en-US" altLang="zh-CN" sz="1200" dirty="0"/>
              <a:t>T6</a:t>
            </a:r>
            <a:r>
              <a:rPr lang="zh-CN" altLang="en-US" sz="1200" dirty="0"/>
              <a:t>（</a:t>
            </a:r>
            <a:r>
              <a:rPr lang="zh-CN" altLang="en-US" sz="1200" b="1" dirty="0">
                <a:solidFill>
                  <a:srgbClr val="FF0000"/>
                </a:solidFill>
              </a:rPr>
              <a:t>编号</a:t>
            </a:r>
            <a:r>
              <a:rPr lang="en-US" altLang="zh-CN" sz="1200" b="1" dirty="0">
                <a:solidFill>
                  <a:srgbClr val="FF0000"/>
                </a:solidFill>
              </a:rPr>
              <a:t>G#</a:t>
            </a:r>
            <a:r>
              <a:rPr lang="zh-CN" altLang="en-US" sz="1200" b="1" dirty="0">
                <a:solidFill>
                  <a:srgbClr val="FF0000"/>
                </a:solidFill>
              </a:rPr>
              <a:t>，仓库号</a:t>
            </a:r>
            <a:r>
              <a:rPr lang="en-US" altLang="zh-CN" sz="1200" b="1" dirty="0">
                <a:solidFill>
                  <a:srgbClr val="FF0000"/>
                </a:solidFill>
              </a:rPr>
              <a:t>B#</a:t>
            </a:r>
            <a:r>
              <a:rPr lang="zh-CN" altLang="en-US" sz="1200" b="1" dirty="0">
                <a:solidFill>
                  <a:srgbClr val="FF0000"/>
                </a:solidFill>
              </a:rPr>
              <a:t>，零件号</a:t>
            </a:r>
            <a:r>
              <a:rPr lang="en-US" altLang="zh-CN" sz="1200" b="1" dirty="0">
                <a:solidFill>
                  <a:srgbClr val="FF0000"/>
                </a:solidFill>
              </a:rPr>
              <a:t>D#</a:t>
            </a:r>
            <a:r>
              <a:rPr lang="zh-CN" altLang="en-US" sz="1200" dirty="0"/>
              <a:t>，零件数</a:t>
            </a:r>
            <a:r>
              <a:rPr lang="en-US" altLang="zh-CN" sz="1200" dirty="0" err="1"/>
              <a:t>Dnum</a:t>
            </a:r>
            <a:r>
              <a:rPr lang="zh-CN" altLang="en-US" sz="1200" dirty="0"/>
              <a:t>）</a:t>
            </a:r>
          </a:p>
          <a:p>
            <a:r>
              <a:rPr lang="zh-CN" altLang="en-US" sz="1200" dirty="0"/>
              <a:t>（</a:t>
            </a:r>
            <a:r>
              <a:rPr lang="en-US" altLang="zh-CN" sz="1200" dirty="0"/>
              <a:t>16</a:t>
            </a:r>
            <a:r>
              <a:rPr lang="zh-CN" altLang="en-US" sz="1200" dirty="0"/>
              <a:t>）装配</a:t>
            </a:r>
            <a:r>
              <a:rPr lang="en-US" altLang="zh-CN" sz="1200" dirty="0"/>
              <a:t>T7</a:t>
            </a:r>
            <a:r>
              <a:rPr lang="zh-CN" altLang="en-US" sz="1200" dirty="0"/>
              <a:t>（</a:t>
            </a:r>
            <a:r>
              <a:rPr lang="zh-CN" altLang="en-US" sz="1200" b="1" dirty="0">
                <a:solidFill>
                  <a:srgbClr val="FF0000"/>
                </a:solidFill>
              </a:rPr>
              <a:t>产品号</a:t>
            </a:r>
            <a:r>
              <a:rPr lang="en-US" altLang="zh-CN" sz="1200" b="1" dirty="0">
                <a:solidFill>
                  <a:srgbClr val="FF0000"/>
                </a:solidFill>
              </a:rPr>
              <a:t>C#</a:t>
            </a:r>
            <a:r>
              <a:rPr lang="zh-CN" altLang="en-US" sz="1200" b="1" dirty="0">
                <a:solidFill>
                  <a:srgbClr val="FF0000"/>
                </a:solidFill>
              </a:rPr>
              <a:t>，零件号</a:t>
            </a:r>
            <a:r>
              <a:rPr lang="en-US" altLang="zh-CN" sz="1200" b="1" dirty="0">
                <a:solidFill>
                  <a:srgbClr val="FF0000"/>
                </a:solidFill>
              </a:rPr>
              <a:t>D#</a:t>
            </a:r>
            <a:r>
              <a:rPr lang="zh-CN" altLang="en-US" sz="1200" dirty="0"/>
              <a:t>，产品所需零件数</a:t>
            </a:r>
            <a:r>
              <a:rPr lang="en-US" altLang="zh-CN" sz="1200" dirty="0" err="1"/>
              <a:t>CDnum</a:t>
            </a:r>
            <a:r>
              <a:rPr lang="zh-CN" altLang="en-US" sz="1200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400209490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E5ADA0-43B4-4F36-A0FA-3C29974DF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设计逻辑数据库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C171F5-DC01-4785-BC8C-E03D7FFCC1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726177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然后确定关系上的函数依赖集</a:t>
            </a:r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关系模式规范化</a:t>
            </a:r>
            <a:endParaRPr lang="en-US" altLang="zh-CN" sz="2000" dirty="0"/>
          </a:p>
          <a:p>
            <a:pPr lvl="1"/>
            <a:r>
              <a:rPr lang="zh-CN" altLang="en-US" sz="1600" dirty="0"/>
              <a:t>以上</a:t>
            </a:r>
            <a:r>
              <a:rPr lang="en-US" altLang="zh-CN" sz="1600" dirty="0"/>
              <a:t>16</a:t>
            </a:r>
            <a:r>
              <a:rPr lang="zh-CN" altLang="en-US" sz="1600" dirty="0"/>
              <a:t>个关系满足</a:t>
            </a:r>
            <a:r>
              <a:rPr lang="en-US" altLang="zh-CN" sz="1600" dirty="0"/>
              <a:t>BCNF</a:t>
            </a:r>
            <a:r>
              <a:rPr lang="zh-CN" altLang="en-US" sz="1600" dirty="0"/>
              <a:t>，所以这里不用进行规范化</a:t>
            </a:r>
            <a:endParaRPr lang="en-US" altLang="zh-CN" sz="1600" dirty="0"/>
          </a:p>
          <a:p>
            <a:r>
              <a:rPr lang="zh-CN" altLang="en-US" sz="2000" dirty="0"/>
              <a:t>关系模式优化</a:t>
            </a:r>
            <a:endParaRPr lang="en-US" altLang="zh-CN" sz="2000" dirty="0"/>
          </a:p>
          <a:p>
            <a:pPr lvl="1"/>
            <a:r>
              <a:rPr lang="zh-CN" altLang="en-US" sz="1600" dirty="0"/>
              <a:t>这里无需进行关系模式优化</a:t>
            </a:r>
            <a:endParaRPr lang="en-US" altLang="zh-CN" sz="1600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C26985-C675-4DF1-A86F-ADB2416D3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F851D-2940-4F9F-9937-C63762C6ED01}" type="datetime1">
              <a:rPr lang="zh-CN" altLang="en-US" smtClean="0"/>
              <a:t>2023/3/15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297C063-B1BD-4A09-A966-3A3D43DFD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859D1-3FBB-483F-916B-4F6957A46E34}" type="slidenum">
              <a:rPr lang="zh-CN" altLang="en-US" smtClean="0"/>
              <a:t>33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F8137F4-77BA-49B2-B41A-EC8C69C8F4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946" y="2189760"/>
            <a:ext cx="3912282" cy="2855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2633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E5ADA0-43B4-4F36-A0FA-3C29974DF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设计逻辑数据库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C171F5-DC01-4785-BC8C-E03D7FFCC1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定义关系上的完整性和安全性约束</a:t>
            </a:r>
            <a:endParaRPr lang="en-US" altLang="zh-CN" sz="2000" dirty="0"/>
          </a:p>
          <a:p>
            <a:pPr lvl="1"/>
            <a:r>
              <a:rPr lang="zh-CN" altLang="en-US" sz="1600" dirty="0"/>
              <a:t>主码约束：主码不允许重复</a:t>
            </a:r>
            <a:endParaRPr lang="en-US" altLang="zh-CN" sz="1600" dirty="0"/>
          </a:p>
          <a:p>
            <a:pPr lvl="1"/>
            <a:r>
              <a:rPr lang="zh-CN" altLang="en-US" sz="1600" dirty="0"/>
              <a:t>外码约束：满足参照完整性</a:t>
            </a:r>
            <a:endParaRPr lang="en-US" altLang="zh-CN" sz="1600" dirty="0"/>
          </a:p>
          <a:p>
            <a:pPr lvl="1"/>
            <a:r>
              <a:rPr lang="zh-CN" altLang="en-US" sz="1600" dirty="0"/>
              <a:t>空值约束：本关系数据库系统所有属性值非空</a:t>
            </a:r>
            <a:endParaRPr lang="en-US" altLang="zh-CN" sz="1600" dirty="0"/>
          </a:p>
          <a:p>
            <a:r>
              <a:rPr lang="zh-CN" altLang="en-US" sz="2000" dirty="0"/>
              <a:t>子模式定义</a:t>
            </a:r>
            <a:endParaRPr lang="en-US" altLang="zh-CN" sz="2000" dirty="0"/>
          </a:p>
          <a:p>
            <a:pPr lvl="1"/>
            <a:r>
              <a:rPr lang="zh-CN" altLang="en-US" sz="1600" dirty="0"/>
              <a:t>为查询厂长管理工厂的信息创建视图，将</a:t>
            </a:r>
            <a:r>
              <a:rPr lang="en-US" altLang="zh-CN" sz="1600" dirty="0"/>
              <a:t>S0-S3-T0</a:t>
            </a:r>
            <a:r>
              <a:rPr lang="zh-CN" altLang="en-US" sz="1600" dirty="0"/>
              <a:t>自然连接</a:t>
            </a:r>
          </a:p>
          <a:p>
            <a:pPr lvl="1"/>
            <a:r>
              <a:rPr lang="zh-CN" altLang="en-US" sz="1600" dirty="0"/>
              <a:t>为查询车间主任管理车间的信息创建视图，将</a:t>
            </a:r>
            <a:r>
              <a:rPr lang="en-US" altLang="zh-CN" sz="1600" dirty="0"/>
              <a:t>S1-S4-T1</a:t>
            </a:r>
            <a:r>
              <a:rPr lang="zh-CN" altLang="en-US" sz="1600" dirty="0"/>
              <a:t>自然连接</a:t>
            </a:r>
          </a:p>
          <a:p>
            <a:pPr lvl="1"/>
            <a:r>
              <a:rPr lang="zh-CN" altLang="en-US" sz="1600" dirty="0"/>
              <a:t>为查询仓库主任管理仓库的信息创建视图，将</a:t>
            </a:r>
            <a:r>
              <a:rPr lang="en-US" altLang="zh-CN" sz="1600" dirty="0"/>
              <a:t>S2-S5-T2</a:t>
            </a:r>
            <a:r>
              <a:rPr lang="zh-CN" altLang="en-US" sz="1600" dirty="0"/>
              <a:t>自然连接</a:t>
            </a:r>
          </a:p>
          <a:p>
            <a:pPr lvl="1"/>
            <a:r>
              <a:rPr lang="zh-CN" altLang="en-US" sz="1600" dirty="0"/>
              <a:t>在产品关系表中为产品的价格建立索引</a:t>
            </a:r>
          </a:p>
          <a:p>
            <a:pPr lvl="1"/>
            <a:r>
              <a:rPr lang="zh-CN" altLang="en-US" sz="1600" dirty="0"/>
              <a:t>在零件关系表中为零件的价格建立索引</a:t>
            </a:r>
            <a:endParaRPr lang="en-US" altLang="zh-CN" sz="1600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C26985-C675-4DF1-A86F-ADB2416D3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F851D-2940-4F9F-9937-C63762C6ED01}" type="datetime1">
              <a:rPr lang="zh-CN" altLang="en-US" smtClean="0"/>
              <a:t>2023/3/15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297C063-B1BD-4A09-A966-3A3D43DFD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859D1-3FBB-483F-916B-4F6957A46E34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03543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E5ADA0-43B4-4F36-A0FA-3C29974DF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数据库系统实现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C171F5-DC01-4785-BC8C-E03D7FFCC1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数据库实现使用</a:t>
            </a:r>
            <a:r>
              <a:rPr lang="en-US" altLang="zh-CN" sz="2000" dirty="0"/>
              <a:t>WAMP</a:t>
            </a:r>
            <a:r>
              <a:rPr lang="zh-CN" altLang="en-US" sz="2000" dirty="0"/>
              <a:t>，即</a:t>
            </a:r>
            <a:r>
              <a:rPr lang="en-US" altLang="zh-CN" sz="2000" dirty="0"/>
              <a:t>Web</a:t>
            </a:r>
            <a:r>
              <a:rPr lang="zh-CN" altLang="en-US" sz="2000" dirty="0"/>
              <a:t>、</a:t>
            </a:r>
            <a:r>
              <a:rPr lang="en-US" altLang="zh-CN" sz="2000" dirty="0"/>
              <a:t>Apache</a:t>
            </a:r>
            <a:r>
              <a:rPr lang="zh-CN" altLang="en-US" sz="2000" dirty="0"/>
              <a:t>、</a:t>
            </a:r>
            <a:r>
              <a:rPr lang="en-US" altLang="zh-CN" sz="2000" dirty="0" err="1"/>
              <a:t>Mysql</a:t>
            </a:r>
            <a:r>
              <a:rPr lang="zh-CN" altLang="en-US" sz="2000" dirty="0"/>
              <a:t>、</a:t>
            </a:r>
            <a:r>
              <a:rPr lang="en-US" altLang="zh-CN" sz="2000" dirty="0"/>
              <a:t>Php</a:t>
            </a:r>
            <a:r>
              <a:rPr lang="zh-CN" altLang="en-US" sz="2000" dirty="0"/>
              <a:t>实现</a:t>
            </a:r>
          </a:p>
          <a:p>
            <a:r>
              <a:rPr lang="zh-CN" altLang="en-US" sz="2000" dirty="0"/>
              <a:t>第一步是建立</a:t>
            </a:r>
            <a:r>
              <a:rPr lang="en-US" altLang="zh-CN" sz="2000" dirty="0"/>
              <a:t>16</a:t>
            </a:r>
            <a:r>
              <a:rPr lang="zh-CN" altLang="en-US" sz="2000" dirty="0"/>
              <a:t>个关系表（</a:t>
            </a:r>
            <a:r>
              <a:rPr lang="en-US" altLang="zh-CN" sz="2000" dirty="0"/>
              <a:t>SQL</a:t>
            </a:r>
            <a:r>
              <a:rPr lang="zh-CN" altLang="en-US" sz="2000" dirty="0"/>
              <a:t>）</a:t>
            </a:r>
            <a:endParaRPr lang="en-US" altLang="zh-CN" sz="2000" dirty="0"/>
          </a:p>
          <a:p>
            <a:pPr lvl="1"/>
            <a:r>
              <a:rPr lang="zh-CN" altLang="en-US" sz="1600" dirty="0"/>
              <a:t>首先使用 </a:t>
            </a:r>
            <a:r>
              <a:rPr lang="en-US" altLang="zh-CN" sz="1600" dirty="0" err="1"/>
              <a:t>mysql</a:t>
            </a:r>
            <a:r>
              <a:rPr lang="en-US" altLang="zh-CN" sz="1600" dirty="0"/>
              <a:t> </a:t>
            </a:r>
            <a:r>
              <a:rPr lang="zh-CN" altLang="en-US" sz="1600" dirty="0"/>
              <a:t>终端创建数据库：</a:t>
            </a:r>
          </a:p>
          <a:p>
            <a:pPr lvl="1"/>
            <a:r>
              <a:rPr lang="zh-CN" altLang="en-US" sz="1600" dirty="0"/>
              <a:t>可以通过</a:t>
            </a:r>
            <a:r>
              <a:rPr lang="en-US" altLang="zh-CN" sz="1600" dirty="0" err="1"/>
              <a:t>mysql</a:t>
            </a:r>
            <a:r>
              <a:rPr lang="zh-CN" altLang="en-US" sz="1600" dirty="0"/>
              <a:t>终端使用</a:t>
            </a:r>
            <a:r>
              <a:rPr lang="en-US" altLang="zh-CN" sz="1600" dirty="0"/>
              <a:t>CREATE TABLE</a:t>
            </a:r>
            <a:r>
              <a:rPr lang="zh-CN" altLang="en-US" sz="1600" dirty="0"/>
              <a:t>依据上面分析的逻辑数据库创建</a:t>
            </a:r>
            <a:r>
              <a:rPr lang="en-US" altLang="zh-CN" sz="1600" dirty="0"/>
              <a:t>16</a:t>
            </a:r>
            <a:r>
              <a:rPr lang="zh-CN" altLang="en-US" sz="1600" dirty="0"/>
              <a:t>个关系表，为了方便可以使用图形化的方式创建</a:t>
            </a:r>
            <a:endParaRPr lang="en-US" altLang="zh-CN" sz="1600" dirty="0"/>
          </a:p>
          <a:p>
            <a:pPr lvl="1"/>
            <a:r>
              <a:rPr lang="zh-CN" altLang="en-US" sz="1600" dirty="0"/>
              <a:t>下面列出创建的关系表的结构：</a:t>
            </a:r>
          </a:p>
          <a:p>
            <a:pPr lvl="1"/>
            <a:endParaRPr lang="en-US" altLang="zh-CN" sz="1600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C26985-C675-4DF1-A86F-ADB2416D3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F851D-2940-4F9F-9937-C63762C6ED01}" type="datetime1">
              <a:rPr lang="zh-CN" altLang="en-US" smtClean="0"/>
              <a:t>2023/3/15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297C063-B1BD-4A09-A966-3A3D43DFD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859D1-3FBB-483F-916B-4F6957A46E34}" type="slidenum">
              <a:rPr lang="zh-CN" altLang="en-US" smtClean="0"/>
              <a:t>35</a:t>
            </a:fld>
            <a:endParaRPr lang="zh-CN" alt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C330FFD-9D7A-4F0F-B3C6-E28EF07A94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5757" y="3684437"/>
            <a:ext cx="5732485" cy="2627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349C0ED4-90A0-4E74-9322-60DA5430FA87}"/>
              </a:ext>
            </a:extLst>
          </p:cNvPr>
          <p:cNvSpPr/>
          <p:nvPr/>
        </p:nvSpPr>
        <p:spPr>
          <a:xfrm>
            <a:off x="6702280" y="154831"/>
            <a:ext cx="2248774" cy="46166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200" i="1" dirty="0"/>
              <a:t>CREATE DATABASE factory;</a:t>
            </a:r>
          </a:p>
          <a:p>
            <a:r>
              <a:rPr lang="en-US" altLang="zh-CN" sz="1200" i="1" dirty="0"/>
              <a:t>USE factory;</a:t>
            </a:r>
          </a:p>
        </p:txBody>
      </p:sp>
    </p:spTree>
    <p:extLst>
      <p:ext uri="{BB962C8B-B14F-4D97-AF65-F5344CB8AC3E}">
        <p14:creationId xmlns:p14="http://schemas.microsoft.com/office/powerpoint/2010/main" val="37457851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E5ADA0-43B4-4F36-A0FA-3C29974DF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数据库系统实现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C171F5-DC01-4785-BC8C-E03D7FFCC1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4329244" cy="4351338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第二步是建立常用查询的视图（</a:t>
            </a:r>
            <a:r>
              <a:rPr lang="en-US" altLang="zh-CN" sz="2000" dirty="0"/>
              <a:t>SQL</a:t>
            </a:r>
            <a:r>
              <a:rPr lang="zh-CN" altLang="en-US" sz="2000" dirty="0"/>
              <a:t>）</a:t>
            </a:r>
            <a:endParaRPr lang="en-US" altLang="zh-CN" sz="2000" dirty="0"/>
          </a:p>
          <a:p>
            <a:pPr lvl="1"/>
            <a:r>
              <a:rPr lang="zh-CN" altLang="en-US" sz="1600" dirty="0"/>
              <a:t>为查询厂长管理工厂的信息创建视图，将</a:t>
            </a:r>
            <a:r>
              <a:rPr lang="en-US" altLang="zh-CN" sz="1600" dirty="0"/>
              <a:t>S0-S3-T0</a:t>
            </a:r>
            <a:r>
              <a:rPr lang="zh-CN" altLang="en-US" sz="1600" dirty="0"/>
              <a:t>自然连接，在</a:t>
            </a:r>
            <a:r>
              <a:rPr lang="en-US" altLang="zh-CN" sz="1600" dirty="0" err="1"/>
              <a:t>mysql</a:t>
            </a:r>
            <a:r>
              <a:rPr lang="zh-CN" altLang="en-US" sz="1600" dirty="0"/>
              <a:t>终端使用如下代码：</a:t>
            </a:r>
            <a:endParaRPr lang="en-US" altLang="zh-CN" sz="1600" dirty="0"/>
          </a:p>
          <a:p>
            <a:pPr lvl="1"/>
            <a:endParaRPr lang="en-US" altLang="zh-CN" sz="1600" dirty="0"/>
          </a:p>
          <a:p>
            <a:pPr lvl="1"/>
            <a:endParaRPr lang="en-US" altLang="zh-CN" sz="1600" dirty="0"/>
          </a:p>
          <a:p>
            <a:pPr lvl="1"/>
            <a:r>
              <a:rPr lang="zh-CN" altLang="en-US" sz="1600" dirty="0"/>
              <a:t>为查询车间主任管理车间的信息创建视图，将</a:t>
            </a:r>
            <a:r>
              <a:rPr lang="en-US" altLang="zh-CN" sz="1600" dirty="0"/>
              <a:t>S1-S4-T1</a:t>
            </a:r>
            <a:r>
              <a:rPr lang="zh-CN" altLang="en-US" sz="1600" dirty="0"/>
              <a:t>自然连接，在</a:t>
            </a:r>
            <a:r>
              <a:rPr lang="en-US" altLang="zh-CN" sz="1600" dirty="0" err="1"/>
              <a:t>mysql</a:t>
            </a:r>
            <a:r>
              <a:rPr lang="zh-CN" altLang="en-US" sz="1600" dirty="0"/>
              <a:t>终端使用如下代码：</a:t>
            </a:r>
            <a:endParaRPr lang="en-US" altLang="zh-CN" sz="1600" dirty="0"/>
          </a:p>
          <a:p>
            <a:pPr lvl="1"/>
            <a:endParaRPr lang="en-US" altLang="zh-CN" sz="1600" dirty="0"/>
          </a:p>
          <a:p>
            <a:pPr lvl="1"/>
            <a:endParaRPr lang="en-US" altLang="zh-CN" sz="1600" dirty="0"/>
          </a:p>
          <a:p>
            <a:pPr lvl="1"/>
            <a:r>
              <a:rPr lang="zh-CN" altLang="en-US" sz="1600" dirty="0"/>
              <a:t>为查询仓库主任管理仓库的信息创建视图，将</a:t>
            </a:r>
            <a:r>
              <a:rPr lang="en-US" altLang="zh-CN" sz="1600" dirty="0"/>
              <a:t>S2-S5-T2</a:t>
            </a:r>
            <a:r>
              <a:rPr lang="zh-CN" altLang="en-US" sz="1600" dirty="0"/>
              <a:t>自然连接，在</a:t>
            </a:r>
            <a:r>
              <a:rPr lang="en-US" altLang="zh-CN" sz="1600" dirty="0" err="1"/>
              <a:t>mysql</a:t>
            </a:r>
            <a:r>
              <a:rPr lang="zh-CN" altLang="en-US" sz="1600" dirty="0"/>
              <a:t>终端使用如下代码：</a:t>
            </a:r>
            <a:endParaRPr lang="en-US" altLang="zh-CN" sz="1600" dirty="0"/>
          </a:p>
          <a:p>
            <a:pPr lvl="1"/>
            <a:endParaRPr lang="en-US" altLang="zh-CN" sz="1600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C26985-C675-4DF1-A86F-ADB2416D3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F851D-2940-4F9F-9937-C63762C6ED01}" type="datetime1">
              <a:rPr lang="zh-CN" altLang="en-US" smtClean="0"/>
              <a:t>2023/3/15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297C063-B1BD-4A09-A966-3A3D43DFD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859D1-3FBB-483F-916B-4F6957A46E34}" type="slidenum">
              <a:rPr lang="zh-CN" altLang="en-US" smtClean="0"/>
              <a:t>36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07DFD69-1A07-4260-ABE8-0D5713CC8CD7}"/>
              </a:ext>
            </a:extLst>
          </p:cNvPr>
          <p:cNvSpPr/>
          <p:nvPr/>
        </p:nvSpPr>
        <p:spPr>
          <a:xfrm>
            <a:off x="1414594" y="3105834"/>
            <a:ext cx="339229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i="1" dirty="0"/>
              <a:t>CREATE VIEW </a:t>
            </a:r>
            <a:r>
              <a:rPr lang="en-US" altLang="zh-CN" sz="1200" i="1" dirty="0" err="1"/>
              <a:t>gc_info</a:t>
            </a:r>
            <a:r>
              <a:rPr lang="en-US" altLang="zh-CN" sz="1200" i="1" dirty="0"/>
              <a:t> AS</a:t>
            </a:r>
          </a:p>
          <a:p>
            <a:r>
              <a:rPr lang="en-US" altLang="zh-CN" sz="1200" i="1" dirty="0"/>
              <a:t>SELECT * FROM s0, s3, t0</a:t>
            </a:r>
          </a:p>
          <a:p>
            <a:r>
              <a:rPr lang="en-US" altLang="zh-CN" sz="1200" i="1" dirty="0"/>
              <a:t>WHERE s0.Gs0=t0.Gt0 AND s3.IDs3=t0.IDt0;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96405D5-FDB9-494A-86AA-746F7EA374F1}"/>
              </a:ext>
            </a:extLst>
          </p:cNvPr>
          <p:cNvSpPr/>
          <p:nvPr/>
        </p:nvSpPr>
        <p:spPr>
          <a:xfrm>
            <a:off x="1414594" y="4412237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200" i="1" dirty="0"/>
              <a:t>CREATE VIEW </a:t>
            </a:r>
            <a:r>
              <a:rPr lang="en-US" altLang="zh-CN" sz="1200" i="1" dirty="0" err="1"/>
              <a:t>cj_info</a:t>
            </a:r>
            <a:r>
              <a:rPr lang="en-US" altLang="zh-CN" sz="1200" i="1" dirty="0"/>
              <a:t> AS</a:t>
            </a:r>
          </a:p>
          <a:p>
            <a:r>
              <a:rPr lang="en-US" altLang="zh-CN" sz="1200" i="1" dirty="0"/>
              <a:t>SELECT * FROM s1, s4, t1</a:t>
            </a:r>
          </a:p>
          <a:p>
            <a:r>
              <a:rPr lang="en-US" altLang="zh-CN" sz="1200" i="1" dirty="0"/>
              <a:t>WHERE s1.Cs1=t1.Ct1 AND s4.IDs4=t1.IDt1;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F6705DC-682B-4F41-8604-6F15D96266C9}"/>
              </a:ext>
            </a:extLst>
          </p:cNvPr>
          <p:cNvSpPr/>
          <p:nvPr/>
        </p:nvSpPr>
        <p:spPr>
          <a:xfrm>
            <a:off x="1414594" y="5694362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200" i="1" dirty="0"/>
              <a:t>CREATE VIEW </a:t>
            </a:r>
            <a:r>
              <a:rPr lang="en-US" altLang="zh-CN" sz="1200" i="1" dirty="0" err="1"/>
              <a:t>ck_info</a:t>
            </a:r>
            <a:r>
              <a:rPr lang="en-US" altLang="zh-CN" sz="1200" i="1" dirty="0"/>
              <a:t> AS</a:t>
            </a:r>
          </a:p>
          <a:p>
            <a:r>
              <a:rPr lang="en-US" altLang="zh-CN" sz="1200" i="1" dirty="0"/>
              <a:t>SELECT * FROM s2, s5, t2</a:t>
            </a:r>
          </a:p>
          <a:p>
            <a:r>
              <a:rPr lang="en-US" altLang="zh-CN" sz="1200" i="1" dirty="0"/>
              <a:t>WHERE s2.Ds2=t2.Dt2 AND s5.IDs5=t2.IDt2;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155A3D6-AAD4-40BA-9A7A-FEAC973BBB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3573" y="910512"/>
            <a:ext cx="3855781" cy="176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>
            <a:extLst>
              <a:ext uri="{FF2B5EF4-FFF2-40B4-BE49-F238E27FC236}">
                <a16:creationId xmlns:a16="http://schemas.microsoft.com/office/drawing/2014/main" id="{A45A8A91-F8BB-47CC-A21B-7F10362BEC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3573" y="2709161"/>
            <a:ext cx="3855781" cy="176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9E504742-01C1-4172-B06F-9B056CE706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7895" y="4551710"/>
            <a:ext cx="3921460" cy="17929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5257089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E5ADA0-43B4-4F36-A0FA-3C29974DF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数据库系统实现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C171F5-DC01-4785-BC8C-E03D7FFCC1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4002073" cy="4351338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第三步是对非键属性建立索引（</a:t>
            </a:r>
            <a:r>
              <a:rPr lang="en-US" altLang="zh-CN" sz="2000" dirty="0"/>
              <a:t>SQL</a:t>
            </a:r>
            <a:r>
              <a:rPr lang="zh-CN" altLang="en-US" sz="2000" dirty="0"/>
              <a:t>）</a:t>
            </a:r>
            <a:endParaRPr lang="en-US" altLang="zh-CN" sz="2000" dirty="0"/>
          </a:p>
          <a:p>
            <a:pPr lvl="1"/>
            <a:r>
              <a:rPr lang="zh-CN" altLang="en-US" sz="1600" dirty="0"/>
              <a:t>在产品关系表中为产品的价格建立索引，在</a:t>
            </a:r>
            <a:r>
              <a:rPr lang="en-US" altLang="zh-CN" sz="1600" dirty="0" err="1"/>
              <a:t>mysql</a:t>
            </a:r>
            <a:r>
              <a:rPr lang="zh-CN" altLang="en-US" sz="1600" dirty="0"/>
              <a:t>终端使用如下代码：</a:t>
            </a:r>
            <a:endParaRPr lang="en-US" altLang="zh-CN" sz="1600" dirty="0"/>
          </a:p>
          <a:p>
            <a:pPr lvl="1"/>
            <a:endParaRPr lang="zh-CN" altLang="en-US" sz="1600" dirty="0"/>
          </a:p>
          <a:p>
            <a:pPr lvl="1"/>
            <a:r>
              <a:rPr lang="zh-CN" altLang="en-US" sz="1600" dirty="0"/>
              <a:t>在零件关系表中为零件的价格建立索引，在</a:t>
            </a:r>
            <a:r>
              <a:rPr lang="en-US" altLang="zh-CN" sz="1600" dirty="0" err="1"/>
              <a:t>mysql</a:t>
            </a:r>
            <a:r>
              <a:rPr lang="zh-CN" altLang="en-US" sz="1600" dirty="0"/>
              <a:t>终端使用如下代码：</a:t>
            </a:r>
          </a:p>
          <a:p>
            <a:pPr lvl="1"/>
            <a:endParaRPr lang="en-US" altLang="zh-CN" sz="1600" dirty="0"/>
          </a:p>
          <a:p>
            <a:pPr lvl="1"/>
            <a:endParaRPr lang="en-US" altLang="zh-CN" sz="1600" dirty="0"/>
          </a:p>
          <a:p>
            <a:pPr lvl="1"/>
            <a:r>
              <a:rPr lang="zh-CN" altLang="en-US" sz="1600" dirty="0"/>
              <a:t>通过终端查看创建的视图：</a:t>
            </a:r>
            <a:endParaRPr lang="en-US" altLang="zh-CN" sz="1600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C26985-C675-4DF1-A86F-ADB2416D3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F851D-2940-4F9F-9937-C63762C6ED01}" type="datetime1">
              <a:rPr lang="zh-CN" altLang="en-US" smtClean="0"/>
              <a:t>2023/3/15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297C063-B1BD-4A09-A966-3A3D43DFD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859D1-3FBB-483F-916B-4F6957A46E34}" type="slidenum">
              <a:rPr lang="zh-CN" altLang="en-US" smtClean="0"/>
              <a:t>37</a:t>
            </a:fld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54FAFDA-B7C7-4C42-B0F3-DEFBF0D8B91D}"/>
              </a:ext>
            </a:extLst>
          </p:cNvPr>
          <p:cNvSpPr/>
          <p:nvPr/>
        </p:nvSpPr>
        <p:spPr>
          <a:xfrm>
            <a:off x="1406530" y="2958285"/>
            <a:ext cx="248959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i="1" dirty="0"/>
              <a:t>CREATE INDEX cp ON s6(Price);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FAE6062-E6AF-4FFF-9308-5536CE731580}"/>
              </a:ext>
            </a:extLst>
          </p:cNvPr>
          <p:cNvSpPr/>
          <p:nvPr/>
        </p:nvSpPr>
        <p:spPr>
          <a:xfrm>
            <a:off x="1406530" y="3714129"/>
            <a:ext cx="244631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i="1" dirty="0"/>
              <a:t>CREATE INDEX </a:t>
            </a:r>
            <a:r>
              <a:rPr lang="en-US" altLang="zh-CN" sz="1200" i="1" dirty="0" err="1"/>
              <a:t>lp</a:t>
            </a:r>
            <a:r>
              <a:rPr lang="en-US" altLang="zh-CN" sz="1200" i="1" dirty="0"/>
              <a:t> ON s7(Price);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8E2E7104-C0C2-4D95-A0C0-9636D45109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6281" y="2164112"/>
            <a:ext cx="4242448" cy="193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>
            <a:extLst>
              <a:ext uri="{FF2B5EF4-FFF2-40B4-BE49-F238E27FC236}">
                <a16:creationId xmlns:a16="http://schemas.microsoft.com/office/drawing/2014/main" id="{79C05D2F-C956-4532-8EB4-7E32BCDF65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6281" y="102968"/>
            <a:ext cx="4242447" cy="193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>
            <a:extLst>
              <a:ext uri="{FF2B5EF4-FFF2-40B4-BE49-F238E27FC236}">
                <a16:creationId xmlns:a16="http://schemas.microsoft.com/office/drawing/2014/main" id="{69FB544A-B0D4-4AC7-AB02-0842295B46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6281" y="4208078"/>
            <a:ext cx="4244133" cy="24274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94FCB3AA-7AE1-4B95-9BB3-16058769E568}"/>
              </a:ext>
            </a:extLst>
          </p:cNvPr>
          <p:cNvSpPr/>
          <p:nvPr/>
        </p:nvSpPr>
        <p:spPr>
          <a:xfrm>
            <a:off x="1405197" y="4622380"/>
            <a:ext cx="20594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i="1" dirty="0"/>
              <a:t>SHOW INDEX FROM s6;</a:t>
            </a:r>
          </a:p>
          <a:p>
            <a:r>
              <a:rPr lang="en-US" altLang="zh-CN" sz="1200" i="1" dirty="0"/>
              <a:t>SHOW INDEX FROM s7;</a:t>
            </a:r>
          </a:p>
        </p:txBody>
      </p:sp>
    </p:spTree>
    <p:extLst>
      <p:ext uri="{BB962C8B-B14F-4D97-AF65-F5344CB8AC3E}">
        <p14:creationId xmlns:p14="http://schemas.microsoft.com/office/powerpoint/2010/main" val="147609263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E5ADA0-43B4-4F36-A0FA-3C29974DF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数据库系统实现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C171F5-DC01-4785-BC8C-E03D7FFCC1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第四步是设置插入删除触发器，体现完整性约束（</a:t>
            </a:r>
            <a:r>
              <a:rPr lang="en-US" altLang="zh-CN" sz="2000" dirty="0"/>
              <a:t>PHP</a:t>
            </a:r>
            <a:r>
              <a:rPr lang="zh-CN" altLang="en-US" sz="2000" dirty="0"/>
              <a:t>）</a:t>
            </a:r>
            <a:endParaRPr lang="en-US" altLang="zh-CN" sz="2000" dirty="0"/>
          </a:p>
          <a:p>
            <a:pPr lvl="1"/>
            <a:r>
              <a:rPr lang="zh-CN" altLang="en-US" sz="1600" dirty="0"/>
              <a:t>为工厂管理关系</a:t>
            </a:r>
            <a:r>
              <a:rPr lang="en-US" altLang="zh-CN" sz="1600" dirty="0"/>
              <a:t>t0</a:t>
            </a:r>
            <a:r>
              <a:rPr lang="zh-CN" altLang="en-US" sz="1600" dirty="0"/>
              <a:t>设置插入删除触发器，其他关系类似就不再详细介绍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C26985-C675-4DF1-A86F-ADB2416D3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F851D-2940-4F9F-9937-C63762C6ED01}" type="datetime1">
              <a:rPr lang="zh-CN" altLang="en-US" smtClean="0"/>
              <a:t>2023/3/15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297C063-B1BD-4A09-A966-3A3D43DFD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859D1-3FBB-483F-916B-4F6957A46E34}" type="slidenum">
              <a:rPr lang="zh-CN" altLang="en-US" smtClean="0"/>
              <a:t>38</a:t>
            </a:fld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FE1FFE2-DFDE-42DA-B51E-D92BEDEA1519}"/>
              </a:ext>
            </a:extLst>
          </p:cNvPr>
          <p:cNvSpPr/>
          <p:nvPr/>
        </p:nvSpPr>
        <p:spPr>
          <a:xfrm>
            <a:off x="477648" y="2750431"/>
            <a:ext cx="4027240" cy="249299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200" i="1" dirty="0"/>
              <a:t>CREATE TRIGGER insert_t0 AFTER INSERT ON t0 </a:t>
            </a:r>
          </a:p>
          <a:p>
            <a:r>
              <a:rPr lang="en-US" altLang="zh-CN" sz="1200" i="1" dirty="0"/>
              <a:t>REFERENCING NEW ROW AS </a:t>
            </a:r>
            <a:r>
              <a:rPr lang="en-US" altLang="zh-CN" sz="1200" i="1" dirty="0" err="1"/>
              <a:t>nrow</a:t>
            </a:r>
            <a:endParaRPr lang="en-US" altLang="zh-CN" sz="1200" i="1" dirty="0"/>
          </a:p>
          <a:p>
            <a:r>
              <a:rPr lang="en-US" altLang="zh-CN" sz="1200" i="1" dirty="0"/>
              <a:t>FOR EACH ROW</a:t>
            </a:r>
          </a:p>
          <a:p>
            <a:r>
              <a:rPr lang="en-US" altLang="zh-CN" sz="1200" i="1" dirty="0"/>
              <a:t>WHEN(</a:t>
            </a:r>
          </a:p>
          <a:p>
            <a:r>
              <a:rPr lang="en-US" altLang="zh-CN" sz="1200" i="1" dirty="0"/>
              <a:t>	nrow.Gt0 NOT IN (SELECT Gs0 FROM s0) OR </a:t>
            </a:r>
          </a:p>
          <a:p>
            <a:r>
              <a:rPr lang="en-US" altLang="zh-CN" sz="1200" i="1" dirty="0"/>
              <a:t>	nrow.IDt0 NOT IN (SELECT IDs3 FROM s3) OR (</a:t>
            </a:r>
          </a:p>
          <a:p>
            <a:r>
              <a:rPr lang="en-US" altLang="zh-CN" sz="1200" i="1" dirty="0"/>
              <a:t>		nrow.Gt0 IN (SELECT Gt0 FROM t0) AND</a:t>
            </a:r>
          </a:p>
          <a:p>
            <a:r>
              <a:rPr lang="en-US" altLang="zh-CN" sz="1200" i="1" dirty="0"/>
              <a:t>		nrow.IDt0 IN (SELECT IDt0 FROM t0)</a:t>
            </a:r>
          </a:p>
          <a:p>
            <a:r>
              <a:rPr lang="en-US" altLang="zh-CN" sz="1200" i="1" dirty="0"/>
              <a:t>	)</a:t>
            </a:r>
          </a:p>
          <a:p>
            <a:r>
              <a:rPr lang="en-US" altLang="zh-CN" sz="1200" i="1" dirty="0"/>
              <a:t>)</a:t>
            </a:r>
          </a:p>
          <a:p>
            <a:r>
              <a:rPr lang="en-US" altLang="zh-CN" sz="1200" i="1" dirty="0"/>
              <a:t>BEGIN</a:t>
            </a:r>
          </a:p>
          <a:p>
            <a:r>
              <a:rPr lang="en-US" altLang="zh-CN" sz="1200" i="1" dirty="0"/>
              <a:t>	ROLLBACK;</a:t>
            </a:r>
          </a:p>
          <a:p>
            <a:r>
              <a:rPr lang="en-US" altLang="zh-CN" sz="1200" i="1" dirty="0"/>
              <a:t>END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7AE0E47-4AF7-4AC2-B130-3BD7AE83770A}"/>
              </a:ext>
            </a:extLst>
          </p:cNvPr>
          <p:cNvSpPr/>
          <p:nvPr/>
        </p:nvSpPr>
        <p:spPr>
          <a:xfrm>
            <a:off x="4572000" y="2842764"/>
            <a:ext cx="4094352" cy="230832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200" i="1" dirty="0"/>
              <a:t>CREATE TRIGGER delete_t0 AFTER DELETE ON t0 </a:t>
            </a:r>
          </a:p>
          <a:p>
            <a:r>
              <a:rPr lang="en-US" altLang="zh-CN" sz="1200" i="1" dirty="0"/>
              <a:t>REFERENCING old row AS </a:t>
            </a:r>
            <a:r>
              <a:rPr lang="en-US" altLang="zh-CN" sz="1200" i="1" dirty="0" err="1"/>
              <a:t>orow</a:t>
            </a:r>
            <a:endParaRPr lang="en-US" altLang="zh-CN" sz="1200" i="1" dirty="0"/>
          </a:p>
          <a:p>
            <a:r>
              <a:rPr lang="en-US" altLang="zh-CN" sz="1200" i="1" dirty="0"/>
              <a:t>FOR EACH ROW</a:t>
            </a:r>
          </a:p>
          <a:p>
            <a:r>
              <a:rPr lang="en-US" altLang="zh-CN" sz="1200" i="1" dirty="0"/>
              <a:t>WHEN(</a:t>
            </a:r>
          </a:p>
          <a:p>
            <a:r>
              <a:rPr lang="en-US" altLang="zh-CN" sz="1200" i="1" dirty="0"/>
              <a:t>	orow.Gt0 NOT IN (SELECT Gs0 FROM s0) OR </a:t>
            </a:r>
          </a:p>
          <a:p>
            <a:r>
              <a:rPr lang="en-US" altLang="zh-CN" sz="1200" i="1" dirty="0"/>
              <a:t>	orow.IDt0 NOT IN (SELECT IDs3 FROM s3) OR</a:t>
            </a:r>
          </a:p>
          <a:p>
            <a:r>
              <a:rPr lang="en-US" altLang="zh-CN" sz="1200" i="1" dirty="0"/>
              <a:t>	orow.Gt0 NOT IN (SELECT Gt0 FROM t0) OR</a:t>
            </a:r>
          </a:p>
          <a:p>
            <a:r>
              <a:rPr lang="en-US" altLang="zh-CN" sz="1200" i="1" dirty="0"/>
              <a:t>	orow.IDt0 NOT IN (SELECT IDt0 FROM t0)</a:t>
            </a:r>
          </a:p>
          <a:p>
            <a:r>
              <a:rPr lang="en-US" altLang="zh-CN" sz="1200" i="1" dirty="0"/>
              <a:t>)</a:t>
            </a:r>
          </a:p>
          <a:p>
            <a:r>
              <a:rPr lang="en-US" altLang="zh-CN" sz="1200" i="1" dirty="0"/>
              <a:t>BEGIN</a:t>
            </a:r>
          </a:p>
          <a:p>
            <a:r>
              <a:rPr lang="en-US" altLang="zh-CN" sz="1200" i="1" dirty="0"/>
              <a:t>	ROLLBACK;</a:t>
            </a:r>
          </a:p>
          <a:p>
            <a:r>
              <a:rPr lang="en-US" altLang="zh-CN" sz="1200" i="1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36444360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E5ADA0-43B4-4F36-A0FA-3C29974DF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数据库系统实现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C171F5-DC01-4785-BC8C-E03D7FFCC1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第五步是对数据库进行查询（</a:t>
            </a:r>
            <a:r>
              <a:rPr lang="en-US" altLang="zh-CN" sz="2000" dirty="0"/>
              <a:t>PHP</a:t>
            </a:r>
            <a:r>
              <a:rPr lang="zh-CN" altLang="en-US" sz="2000" dirty="0"/>
              <a:t>）</a:t>
            </a:r>
            <a:endParaRPr lang="en-US" altLang="zh-CN" sz="2000" dirty="0"/>
          </a:p>
          <a:p>
            <a:pPr lvl="1"/>
            <a:r>
              <a:rPr lang="zh-CN" altLang="en-US" sz="1600" dirty="0"/>
              <a:t>以三种场景为例，分别介绍设计的连接查询、嵌套查询和分组查询。</a:t>
            </a:r>
            <a:endParaRPr lang="en-US" altLang="zh-CN" sz="1600" dirty="0"/>
          </a:p>
          <a:p>
            <a:pPr lvl="1"/>
            <a:r>
              <a:rPr lang="zh-CN" altLang="en-US" sz="1600" dirty="0"/>
              <a:t>连接查询，通过子模式查询工厂管理情况的详细信息：由于我们构建的视图是将工厂管理情况进行连接的，这里直接查询视图即可</a:t>
            </a:r>
            <a:endParaRPr lang="en-US" altLang="zh-CN" sz="1600" dirty="0"/>
          </a:p>
          <a:p>
            <a:pPr lvl="1"/>
            <a:endParaRPr lang="en-US" altLang="zh-CN" sz="1600" dirty="0"/>
          </a:p>
          <a:p>
            <a:pPr lvl="1"/>
            <a:r>
              <a:rPr lang="zh-CN" altLang="en-US" sz="1600" dirty="0"/>
              <a:t>嵌套查询，查询重量小于</a:t>
            </a:r>
            <a:r>
              <a:rPr lang="en-US" altLang="zh-CN" sz="1600" dirty="0"/>
              <a:t>5kg</a:t>
            </a:r>
            <a:r>
              <a:rPr lang="zh-CN" altLang="en-US" sz="1600" dirty="0"/>
              <a:t>且价格大于</a:t>
            </a:r>
            <a:r>
              <a:rPr lang="en-US" altLang="zh-CN" sz="1600" dirty="0"/>
              <a:t>100</a:t>
            </a:r>
            <a:r>
              <a:rPr lang="zh-CN" altLang="en-US" sz="1600" dirty="0"/>
              <a:t>元的产品，在产品关系中查询重量小于</a:t>
            </a:r>
            <a:r>
              <a:rPr lang="en-US" altLang="zh-CN" sz="1600" dirty="0"/>
              <a:t>5kg</a:t>
            </a:r>
            <a:r>
              <a:rPr lang="zh-CN" altLang="en-US" sz="1600" dirty="0"/>
              <a:t>的产品，并在得到的结果中查询价格大于</a:t>
            </a:r>
            <a:r>
              <a:rPr lang="en-US" altLang="zh-CN" sz="1600" dirty="0"/>
              <a:t>100</a:t>
            </a:r>
            <a:r>
              <a:rPr lang="zh-CN" altLang="en-US" sz="1600" dirty="0"/>
              <a:t>元的产品</a:t>
            </a:r>
          </a:p>
          <a:p>
            <a:pPr lvl="1"/>
            <a:endParaRPr lang="en-US" altLang="zh-CN" sz="1600" dirty="0"/>
          </a:p>
          <a:p>
            <a:pPr lvl="1"/>
            <a:endParaRPr lang="en-US" altLang="zh-CN" sz="1600" dirty="0"/>
          </a:p>
          <a:p>
            <a:pPr lvl="1"/>
            <a:endParaRPr lang="en-US" altLang="zh-CN" sz="1600" dirty="0"/>
          </a:p>
          <a:p>
            <a:pPr lvl="1"/>
            <a:endParaRPr lang="en-US" altLang="zh-CN" sz="1600" dirty="0"/>
          </a:p>
          <a:p>
            <a:pPr lvl="1"/>
            <a:r>
              <a:rPr lang="zh-CN" altLang="en-US" sz="1600" dirty="0"/>
              <a:t>分组查询（分组、</a:t>
            </a:r>
            <a:r>
              <a:rPr lang="en-US" altLang="zh-CN" sz="1600" dirty="0"/>
              <a:t>having</a:t>
            </a:r>
            <a:r>
              <a:rPr lang="zh-CN" altLang="en-US" sz="1600" dirty="0"/>
              <a:t>），查询每个产品用到的零件种数，在装配关系中按照产品进行分组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C26985-C675-4DF1-A86F-ADB2416D3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F851D-2940-4F9F-9937-C63762C6ED01}" type="datetime1">
              <a:rPr lang="zh-CN" altLang="en-US" smtClean="0"/>
              <a:t>2023/3/15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297C063-B1BD-4A09-A966-3A3D43DFD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859D1-3FBB-483F-916B-4F6957A46E34}" type="slidenum">
              <a:rPr lang="zh-CN" altLang="en-US" smtClean="0"/>
              <a:t>39</a:t>
            </a:fld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5F19954-B5AE-428E-9D4C-3359864376DA}"/>
              </a:ext>
            </a:extLst>
          </p:cNvPr>
          <p:cNvSpPr/>
          <p:nvPr/>
        </p:nvSpPr>
        <p:spPr>
          <a:xfrm>
            <a:off x="1377975" y="2950720"/>
            <a:ext cx="196239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i="1" dirty="0"/>
              <a:t>SELECT * FROM </a:t>
            </a:r>
            <a:r>
              <a:rPr lang="en-US" altLang="zh-CN" sz="1200" i="1" dirty="0" err="1"/>
              <a:t>gc_info</a:t>
            </a:r>
            <a:r>
              <a:rPr lang="en-US" altLang="zh-CN" sz="1200" i="1" dirty="0"/>
              <a:t>;</a:t>
            </a:r>
            <a:endParaRPr lang="zh-CN" altLang="en-US" sz="1200" i="1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6B6FF68-874E-4E4A-9912-5DFD4113CFC7}"/>
              </a:ext>
            </a:extLst>
          </p:cNvPr>
          <p:cNvSpPr/>
          <p:nvPr/>
        </p:nvSpPr>
        <p:spPr>
          <a:xfrm>
            <a:off x="1377975" y="3755577"/>
            <a:ext cx="4572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200" i="1" dirty="0"/>
              <a:t>SELECT * FROM (</a:t>
            </a:r>
          </a:p>
          <a:p>
            <a:r>
              <a:rPr lang="en-US" altLang="zh-CN" sz="1200" i="1" dirty="0"/>
              <a:t>	SELECT * FROM s6 </a:t>
            </a:r>
          </a:p>
          <a:p>
            <a:r>
              <a:rPr lang="en-US" altLang="zh-CN" sz="1200" i="1" dirty="0"/>
              <a:t>	WHERE Weight&lt;5</a:t>
            </a:r>
          </a:p>
          <a:p>
            <a:r>
              <a:rPr lang="en-US" altLang="zh-CN" sz="1200" i="1" dirty="0"/>
              <a:t>) as in_s6 </a:t>
            </a:r>
          </a:p>
          <a:p>
            <a:r>
              <a:rPr lang="en-US" altLang="zh-CN" sz="1200" i="1" dirty="0"/>
              <a:t>WHERE Price&gt;100;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4CB8C7C-FF3E-4F40-8244-D9E60B8ECC55}"/>
              </a:ext>
            </a:extLst>
          </p:cNvPr>
          <p:cNvSpPr/>
          <p:nvPr/>
        </p:nvSpPr>
        <p:spPr>
          <a:xfrm>
            <a:off x="1377975" y="5471396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200" i="1" dirty="0"/>
              <a:t>SELECT Ct7, count(Dt7) as </a:t>
            </a:r>
            <a:r>
              <a:rPr lang="en-US" altLang="zh-CN" sz="1200" i="1" dirty="0" err="1"/>
              <a:t>count_d</a:t>
            </a:r>
            <a:r>
              <a:rPr lang="en-US" altLang="zh-CN" sz="1200" i="1" dirty="0"/>
              <a:t> </a:t>
            </a:r>
          </a:p>
          <a:p>
            <a:r>
              <a:rPr lang="en-US" altLang="zh-CN" sz="1200" i="1" dirty="0"/>
              <a:t>FROM t7 </a:t>
            </a:r>
          </a:p>
          <a:p>
            <a:r>
              <a:rPr lang="en-US" altLang="zh-CN" sz="1200" i="1" dirty="0"/>
              <a:t>GROUP BY Ct7 HAVING count(Dt7)&gt;1;</a:t>
            </a:r>
          </a:p>
        </p:txBody>
      </p:sp>
    </p:spTree>
    <p:extLst>
      <p:ext uri="{BB962C8B-B14F-4D97-AF65-F5344CB8AC3E}">
        <p14:creationId xmlns:p14="http://schemas.microsoft.com/office/powerpoint/2010/main" val="1488546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E5ADA0-43B4-4F36-A0FA-3C29974DF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MySQL </a:t>
            </a:r>
            <a:r>
              <a:rPr lang="zh-CN" altLang="en-US" dirty="0"/>
              <a:t>安装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C26985-C675-4DF1-A86F-ADB2416D3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F851D-2940-4F9F-9937-C63762C6ED01}" type="datetime1">
              <a:rPr lang="zh-CN" altLang="en-US" smtClean="0"/>
              <a:t>2023/3/15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297C063-B1BD-4A09-A966-3A3D43DFD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52D859D1-3FBB-483F-916B-4F6957A46E34}" type="slidenum">
              <a:rPr lang="zh-CN" altLang="en-US" smtClean="0"/>
              <a:t>4</a:t>
            </a:fld>
            <a:endParaRPr lang="zh-CN" altLang="en-US"/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C981CA4A-A856-4EEF-BAF3-101BAA07B0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4391" y="1439018"/>
            <a:ext cx="3317544" cy="2502931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A70E93C0-E12C-468A-9378-DE57F8CA4B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7378" y="1435327"/>
            <a:ext cx="3317544" cy="2502931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F7243CE4-0187-4027-8EA6-8B78A73B13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4391" y="4035982"/>
            <a:ext cx="3317544" cy="2502931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6C6D23E3-3496-42C5-ADF3-FDA5BE6141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17379" y="4035982"/>
            <a:ext cx="3317544" cy="2502931"/>
          </a:xfrm>
          <a:prstGeom prst="rect">
            <a:avLst/>
          </a:prstGeom>
        </p:spPr>
      </p:pic>
      <p:sp>
        <p:nvSpPr>
          <p:cNvPr id="25" name="矩形 24">
            <a:extLst>
              <a:ext uri="{FF2B5EF4-FFF2-40B4-BE49-F238E27FC236}">
                <a16:creationId xmlns:a16="http://schemas.microsoft.com/office/drawing/2014/main" id="{9356E9BE-EB96-4D25-BF22-18E661DF536D}"/>
              </a:ext>
            </a:extLst>
          </p:cNvPr>
          <p:cNvSpPr/>
          <p:nvPr/>
        </p:nvSpPr>
        <p:spPr>
          <a:xfrm>
            <a:off x="3302839" y="3429000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i="1" dirty="0">
                <a:solidFill>
                  <a:srgbClr val="FF0000"/>
                </a:solidFill>
              </a:rPr>
              <a:t>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50628CDA-BCBC-468D-99AF-EAECBDBF1490}"/>
              </a:ext>
            </a:extLst>
          </p:cNvPr>
          <p:cNvSpPr/>
          <p:nvPr/>
        </p:nvSpPr>
        <p:spPr>
          <a:xfrm>
            <a:off x="7029019" y="3429000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i="1" dirty="0">
                <a:solidFill>
                  <a:srgbClr val="FF0000"/>
                </a:solidFill>
              </a:rPr>
              <a:t>2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4AD8F56B-D1D9-466B-AA80-0C4A66555591}"/>
              </a:ext>
            </a:extLst>
          </p:cNvPr>
          <p:cNvSpPr/>
          <p:nvPr/>
        </p:nvSpPr>
        <p:spPr>
          <a:xfrm>
            <a:off x="3302839" y="5987019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i="1" dirty="0">
                <a:solidFill>
                  <a:srgbClr val="FF0000"/>
                </a:solidFill>
              </a:rPr>
              <a:t>3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D530F74F-4CC9-4B7D-BA5C-7FBBB5A561E0}"/>
              </a:ext>
            </a:extLst>
          </p:cNvPr>
          <p:cNvSpPr/>
          <p:nvPr/>
        </p:nvSpPr>
        <p:spPr>
          <a:xfrm>
            <a:off x="5870779" y="4295379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i="1" dirty="0">
                <a:solidFill>
                  <a:srgbClr val="FF0000"/>
                </a:solidFill>
              </a:rPr>
              <a:t>4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056BD0A8-4CEF-4586-AAFC-14815D79DF55}"/>
              </a:ext>
            </a:extLst>
          </p:cNvPr>
          <p:cNvSpPr/>
          <p:nvPr/>
        </p:nvSpPr>
        <p:spPr>
          <a:xfrm>
            <a:off x="7029019" y="5987019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i="1" dirty="0">
                <a:solidFill>
                  <a:srgbClr val="FF0000"/>
                </a:solidFill>
              </a:rPr>
              <a:t>5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148441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E5ADA0-43B4-4F36-A0FA-3C29974DF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数据库系统实现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C171F5-DC01-4785-BC8C-E03D7FFCC1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第六步是针对第四步和第五步设计</a:t>
            </a:r>
            <a:r>
              <a:rPr lang="en-US" altLang="zh-CN" sz="2000" dirty="0"/>
              <a:t>GUI</a:t>
            </a:r>
            <a:r>
              <a:rPr lang="zh-CN" altLang="en-US" sz="2000" dirty="0"/>
              <a:t>（</a:t>
            </a:r>
            <a:r>
              <a:rPr lang="en-US" altLang="zh-CN" sz="2000" dirty="0"/>
              <a:t>HTML</a:t>
            </a:r>
            <a:r>
              <a:rPr lang="zh-CN" altLang="en-US" sz="2000" dirty="0"/>
              <a:t>）定义关系上的完整性和安全性约束</a:t>
            </a:r>
            <a:endParaRPr lang="en-US" altLang="zh-CN" sz="2000" dirty="0"/>
          </a:p>
          <a:p>
            <a:pPr lvl="1"/>
            <a:r>
              <a:rPr lang="zh-CN" altLang="en-US" sz="1600" dirty="0"/>
              <a:t>针对第四步和第五步设计实现</a:t>
            </a:r>
            <a:r>
              <a:rPr lang="en-US" altLang="zh-CN" sz="1600" dirty="0"/>
              <a:t>GUI</a:t>
            </a:r>
            <a:r>
              <a:rPr lang="zh-CN" altLang="en-US" sz="1600" dirty="0"/>
              <a:t>，采用的是</a:t>
            </a:r>
            <a:r>
              <a:rPr lang="en-US" altLang="zh-CN" sz="1600" dirty="0"/>
              <a:t>HTML</a:t>
            </a:r>
            <a:r>
              <a:rPr lang="zh-CN" altLang="en-US" sz="1600" dirty="0"/>
              <a:t>与</a:t>
            </a:r>
            <a:r>
              <a:rPr lang="en-US" altLang="zh-CN" sz="1600" dirty="0"/>
              <a:t>PHP</a:t>
            </a:r>
            <a:r>
              <a:rPr lang="zh-CN" altLang="en-US" sz="1600" dirty="0"/>
              <a:t>代码交互的方式，在</a:t>
            </a:r>
            <a:r>
              <a:rPr lang="en-US" altLang="zh-CN" sz="1600" dirty="0"/>
              <a:t>WEB</a:t>
            </a:r>
            <a:r>
              <a:rPr lang="zh-CN" altLang="en-US" sz="1600" dirty="0"/>
              <a:t>上实现</a:t>
            </a:r>
            <a:r>
              <a:rPr lang="en-US" altLang="zh-CN" sz="1600" dirty="0"/>
              <a:t>GUI</a:t>
            </a:r>
            <a:endParaRPr lang="zh-CN" altLang="en-US" sz="1600" dirty="0"/>
          </a:p>
          <a:p>
            <a:pPr lvl="1"/>
            <a:r>
              <a:rPr lang="zh-CN" altLang="en-US" sz="1600" dirty="0"/>
              <a:t>为方便使用，为几个常用的场景插入、删除、连接查询、嵌套查询、分组查询设置按钮，为相关的关系表设置查询按钮</a:t>
            </a:r>
          </a:p>
          <a:p>
            <a:pPr lvl="1"/>
            <a:endParaRPr lang="en-US" altLang="zh-CN" sz="1600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C26985-C675-4DF1-A86F-ADB2416D3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F851D-2940-4F9F-9937-C63762C6ED01}" type="datetime1">
              <a:rPr lang="zh-CN" altLang="en-US" smtClean="0"/>
              <a:t>2023/3/15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297C063-B1BD-4A09-A966-3A3D43DFD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859D1-3FBB-483F-916B-4F6957A46E34}" type="slidenum">
              <a:rPr lang="zh-CN" altLang="en-US" smtClean="0"/>
              <a:t>40</a:t>
            </a:fld>
            <a:endParaRPr lang="zh-CN" altLang="en-US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8DE53007-EAD2-4656-9807-0696FC8372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2282" y="3505061"/>
            <a:ext cx="4919437" cy="2851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8316533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E5ADA0-43B4-4F36-A0FA-3C29974DF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数据库系统实现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C26985-C675-4DF1-A86F-ADB2416D3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F851D-2940-4F9F-9937-C63762C6ED01}" type="datetime1">
              <a:rPr lang="zh-CN" altLang="en-US" smtClean="0"/>
              <a:t>2023/3/15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297C063-B1BD-4A09-A966-3A3D43DFD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859D1-3FBB-483F-916B-4F6957A46E34}" type="slidenum">
              <a:rPr lang="zh-CN" altLang="en-US" smtClean="0"/>
              <a:t>41</a:t>
            </a:fld>
            <a:endParaRPr lang="zh-CN" altLang="en-US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BAA5B3E8-043E-4677-A8AA-A5CB5733EE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767" y="1584106"/>
            <a:ext cx="2734001" cy="2065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>
            <a:extLst>
              <a:ext uri="{FF2B5EF4-FFF2-40B4-BE49-F238E27FC236}">
                <a16:creationId xmlns:a16="http://schemas.microsoft.com/office/drawing/2014/main" id="{84AB74AF-2147-45F4-9E84-D96DF88CBA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8802" y="1584106"/>
            <a:ext cx="2734001" cy="2073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31A53411-FCD1-42B8-8B2C-F67DF6F0D0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8801" y="3779908"/>
            <a:ext cx="2734002" cy="2546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5">
            <a:extLst>
              <a:ext uri="{FF2B5EF4-FFF2-40B4-BE49-F238E27FC236}">
                <a16:creationId xmlns:a16="http://schemas.microsoft.com/office/drawing/2014/main" id="{399D0DB8-BF70-40E0-8A42-17D3F9A897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767" y="3779908"/>
            <a:ext cx="2734001" cy="2546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6" name="Picture 6">
            <a:extLst>
              <a:ext uri="{FF2B5EF4-FFF2-40B4-BE49-F238E27FC236}">
                <a16:creationId xmlns:a16="http://schemas.microsoft.com/office/drawing/2014/main" id="{61C228B6-E83A-457F-A3CA-8BF50550E9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3233" y="1584106"/>
            <a:ext cx="2734000" cy="39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390CE158-7707-4932-84B5-C9A8046C36B1}"/>
              </a:ext>
            </a:extLst>
          </p:cNvPr>
          <p:cNvSpPr/>
          <p:nvPr/>
        </p:nvSpPr>
        <p:spPr>
          <a:xfrm>
            <a:off x="6119650" y="5744091"/>
            <a:ext cx="273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/>
              <a:t>在</a:t>
            </a:r>
            <a:r>
              <a:rPr lang="en-US" altLang="zh-CN" sz="1200" dirty="0"/>
              <a:t>GUI</a:t>
            </a:r>
            <a:r>
              <a:rPr lang="zh-CN" altLang="en-US" sz="1200" dirty="0"/>
              <a:t>设计过程中也考虑了空值、重复值、不存在等非法情况，设计的代码会放到后面：</a:t>
            </a:r>
          </a:p>
        </p:txBody>
      </p:sp>
    </p:spTree>
    <p:extLst>
      <p:ext uri="{BB962C8B-B14F-4D97-AF65-F5344CB8AC3E}">
        <p14:creationId xmlns:p14="http://schemas.microsoft.com/office/powerpoint/2010/main" val="289419899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E5ADA0-43B4-4F36-A0FA-3C29974DF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数据库系统实现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C26985-C675-4DF1-A86F-ADB2416D3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F851D-2940-4F9F-9937-C63762C6ED01}" type="datetime1">
              <a:rPr lang="zh-CN" altLang="en-US" smtClean="0"/>
              <a:t>2023/3/15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297C063-B1BD-4A09-A966-3A3D43DFD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859D1-3FBB-483F-916B-4F6957A46E34}" type="slidenum">
              <a:rPr lang="zh-CN" altLang="en-US" smtClean="0"/>
              <a:t>42</a:t>
            </a:fld>
            <a:endParaRPr lang="zh-CN" altLang="en-US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3837A467-E285-4A6D-841F-43A7373519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1" y="1824613"/>
            <a:ext cx="3852620" cy="29100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>
            <a:extLst>
              <a:ext uri="{FF2B5EF4-FFF2-40B4-BE49-F238E27FC236}">
                <a16:creationId xmlns:a16="http://schemas.microsoft.com/office/drawing/2014/main" id="{ED8AB928-2566-4CAA-BCD1-414467037C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2731" y="1824613"/>
            <a:ext cx="3852620" cy="29100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DB3207B0-63EE-4ACB-B558-B11B99973E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3150176"/>
            <a:ext cx="3852622" cy="2910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9" name="Picture 5">
            <a:extLst>
              <a:ext uri="{FF2B5EF4-FFF2-40B4-BE49-F238E27FC236}">
                <a16:creationId xmlns:a16="http://schemas.microsoft.com/office/drawing/2014/main" id="{37BE857F-6F7E-4075-96B0-01664C65D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2730" y="3150176"/>
            <a:ext cx="3852620" cy="29100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1823370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E5ADA0-43B4-4F36-A0FA-3C29974DF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数据库系统实现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C171F5-DC01-4785-BC8C-E03D7FFCC1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插入</a:t>
            </a:r>
            <a:endParaRPr lang="en-US" altLang="zh-CN" sz="2000" dirty="0"/>
          </a:p>
          <a:p>
            <a:pPr lvl="1"/>
            <a:r>
              <a:rPr lang="zh-CN" altLang="en-US" sz="1600" dirty="0"/>
              <a:t>插入厂长管理工厂的信息要首先判断插入的信息中是否有空，查询该厂长信息是否存在、该工厂信息是否存在，插入的主码信息在管理工厂关系中是否重复，如果条件正常满足则插入，否则警告</a:t>
            </a:r>
            <a:endParaRPr lang="en-US" altLang="zh-CN" sz="1600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C26985-C675-4DF1-A86F-ADB2416D3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F851D-2940-4F9F-9937-C63762C6ED01}" type="datetime1">
              <a:rPr lang="zh-CN" altLang="en-US" smtClean="0"/>
              <a:t>2023/3/15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297C063-B1BD-4A09-A966-3A3D43DFD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859D1-3FBB-483F-916B-4F6957A46E34}" type="slidenum">
              <a:rPr lang="zh-CN" altLang="en-US" smtClean="0"/>
              <a:t>43</a:t>
            </a:fld>
            <a:endParaRPr lang="zh-CN" altLang="en-US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0DAB0157-0665-43C3-BF77-ECC0E36E03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801" y="3370204"/>
            <a:ext cx="2677348" cy="2022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>
            <a:extLst>
              <a:ext uri="{FF2B5EF4-FFF2-40B4-BE49-F238E27FC236}">
                <a16:creationId xmlns:a16="http://schemas.microsoft.com/office/drawing/2014/main" id="{E107B7A5-5061-467C-9780-6CB32A9B19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9769" y="3370203"/>
            <a:ext cx="2677349" cy="2022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id="{8D9AD4F7-129D-4DFD-9216-1C37E84FAF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9737" y="3370202"/>
            <a:ext cx="2677350" cy="2022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1456863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E5ADA0-43B4-4F36-A0FA-3C29974DF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数据库系统实现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C171F5-DC01-4785-BC8C-E03D7FFCC1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插入</a:t>
            </a:r>
            <a:endParaRPr lang="en-US" altLang="zh-CN" sz="2000" dirty="0"/>
          </a:p>
          <a:p>
            <a:pPr lvl="1"/>
            <a:r>
              <a:rPr lang="zh-CN" altLang="en-US" sz="1600" dirty="0"/>
              <a:t>删除厂长管理工厂的信息要首先判断删除信息是否有空，查询该厂长信息是否存在、该工厂是否存在、该厂长管理工厂的信息是否存在，如果条件正常满足则插入，否则警告</a:t>
            </a:r>
            <a:endParaRPr lang="en-US" altLang="zh-CN" sz="1600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C26985-C675-4DF1-A86F-ADB2416D3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F851D-2940-4F9F-9937-C63762C6ED01}" type="datetime1">
              <a:rPr lang="zh-CN" altLang="en-US" smtClean="0"/>
              <a:t>2023/3/15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297C063-B1BD-4A09-A966-3A3D43DFD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859D1-3FBB-483F-916B-4F6957A46E34}" type="slidenum">
              <a:rPr lang="zh-CN" altLang="en-US" smtClean="0"/>
              <a:t>44</a:t>
            </a:fld>
            <a:endParaRPr lang="zh-CN" altLang="en-US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42F0BA23-C786-41AF-A905-414D7119F5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800" y="3370202"/>
            <a:ext cx="2677350" cy="2022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7" name="Picture 5">
            <a:extLst>
              <a:ext uri="{FF2B5EF4-FFF2-40B4-BE49-F238E27FC236}">
                <a16:creationId xmlns:a16="http://schemas.microsoft.com/office/drawing/2014/main" id="{7980E17E-B9BA-4173-AA3B-08513493D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9736" y="3370201"/>
            <a:ext cx="2677350" cy="2022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4">
            <a:extLst>
              <a:ext uri="{FF2B5EF4-FFF2-40B4-BE49-F238E27FC236}">
                <a16:creationId xmlns:a16="http://schemas.microsoft.com/office/drawing/2014/main" id="{620F377D-BF24-4A1F-B0E1-C6616D610E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9768" y="3370201"/>
            <a:ext cx="2677351" cy="2022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3982961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E5ADA0-43B4-4F36-A0FA-3C29974DF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数据库系统实现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C171F5-DC01-4785-BC8C-E03D7FFCC1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查询</a:t>
            </a:r>
            <a:endParaRPr lang="en-US" altLang="zh-CN" sz="2000" dirty="0"/>
          </a:p>
          <a:p>
            <a:pPr lvl="1"/>
            <a:r>
              <a:rPr lang="zh-CN" altLang="en-US" sz="1600" dirty="0"/>
              <a:t>连接查询：通过子模式查询工厂管理情况的详细信息</a:t>
            </a:r>
            <a:endParaRPr lang="en-US" altLang="zh-CN" sz="1600" dirty="0"/>
          </a:p>
          <a:p>
            <a:pPr lvl="1"/>
            <a:r>
              <a:rPr lang="zh-CN" altLang="en-US" sz="1600" dirty="0"/>
              <a:t>嵌套查询：查询重量小于</a:t>
            </a:r>
            <a:r>
              <a:rPr lang="en-US" altLang="zh-CN" sz="1600" dirty="0"/>
              <a:t>5kg</a:t>
            </a:r>
            <a:r>
              <a:rPr lang="zh-CN" altLang="en-US" sz="1600" dirty="0"/>
              <a:t>且价格大于</a:t>
            </a:r>
            <a:r>
              <a:rPr lang="en-US" altLang="zh-CN" sz="1600" dirty="0"/>
              <a:t>100</a:t>
            </a:r>
            <a:r>
              <a:rPr lang="zh-CN" altLang="en-US" sz="1600" dirty="0"/>
              <a:t>元的产品，在产品关系中查询重量小于</a:t>
            </a:r>
            <a:r>
              <a:rPr lang="en-US" altLang="zh-CN" sz="1600" dirty="0"/>
              <a:t>5kg</a:t>
            </a:r>
            <a:r>
              <a:rPr lang="zh-CN" altLang="en-US" sz="1600" dirty="0"/>
              <a:t>的产品，并在得到的结果中查询价格大于</a:t>
            </a:r>
            <a:r>
              <a:rPr lang="en-US" altLang="zh-CN" sz="1600" dirty="0"/>
              <a:t>100</a:t>
            </a:r>
            <a:r>
              <a:rPr lang="zh-CN" altLang="en-US" sz="1600" dirty="0"/>
              <a:t>元的产品</a:t>
            </a:r>
            <a:endParaRPr lang="en-US" altLang="zh-CN" sz="1600" dirty="0"/>
          </a:p>
          <a:p>
            <a:pPr lvl="1"/>
            <a:r>
              <a:rPr lang="zh-CN" altLang="en-US" sz="1600" dirty="0"/>
              <a:t>分组查询（分组、</a:t>
            </a:r>
            <a:r>
              <a:rPr lang="en-US" altLang="zh-CN" sz="1600" dirty="0"/>
              <a:t>having</a:t>
            </a:r>
            <a:r>
              <a:rPr lang="zh-CN" altLang="en-US" sz="1600" dirty="0"/>
              <a:t>）：查询每个产品用到的零件种数，在装配关系中按照产品进行分组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C26985-C675-4DF1-A86F-ADB2416D3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F851D-2940-4F9F-9937-C63762C6ED01}" type="datetime1">
              <a:rPr lang="zh-CN" altLang="en-US" smtClean="0"/>
              <a:t>2023/3/15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297C063-B1BD-4A09-A966-3A3D43DFD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859D1-3FBB-483F-916B-4F6957A46E34}" type="slidenum">
              <a:rPr lang="zh-CN" altLang="en-US" smtClean="0"/>
              <a:t>45</a:t>
            </a:fld>
            <a:endParaRPr lang="zh-CN" altLang="en-US"/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FFB3067F-B8E4-4AAE-B2A1-FA37E8C871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800" y="3696195"/>
            <a:ext cx="2677350" cy="2022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3">
            <a:extLst>
              <a:ext uri="{FF2B5EF4-FFF2-40B4-BE49-F238E27FC236}">
                <a16:creationId xmlns:a16="http://schemas.microsoft.com/office/drawing/2014/main" id="{792D8E01-97D2-428E-8669-3131B19525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3325" y="3696195"/>
            <a:ext cx="2677350" cy="2022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4">
            <a:extLst>
              <a:ext uri="{FF2B5EF4-FFF2-40B4-BE49-F238E27FC236}">
                <a16:creationId xmlns:a16="http://schemas.microsoft.com/office/drawing/2014/main" id="{0F8D27CE-AB8A-431F-8E48-5AE182805A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6850" y="3696195"/>
            <a:ext cx="2677351" cy="2022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4397119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192317-0A68-4C28-BFCF-D7960B584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 </a:t>
            </a:r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BA711B6-674C-4969-B3B6-F84784C05F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i="1" dirty="0"/>
              <a:t>- </a:t>
            </a:r>
            <a:r>
              <a:rPr lang="zh-CN" altLang="en-US" i="1" dirty="0"/>
              <a:t>存储管理与查询优化算法的设计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4676F4-88FB-4DBE-913D-61C7053A8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D6CAF-CBFF-4632-9614-063513D3E476}" type="datetime1">
              <a:rPr lang="zh-CN" altLang="en-US" smtClean="0"/>
              <a:t>2023/3/15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C32EB8E-4E5C-4686-8628-B5850C5CD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859D1-3FBB-483F-916B-4F6957A46E34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852894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E5ADA0-43B4-4F36-A0FA-3C29974DF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1</a:t>
            </a:r>
            <a:r>
              <a:rPr lang="zh-CN" altLang="en-US" dirty="0"/>
              <a:t>：关系连接算法的实现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C171F5-DC01-4785-BC8C-E03D7FFCC1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/>
              <a:t>关系</a:t>
            </a:r>
            <a:r>
              <a:rPr lang="en-US" altLang="zh-CN" sz="2000" dirty="0"/>
              <a:t>R</a:t>
            </a:r>
            <a:r>
              <a:rPr lang="zh-CN" altLang="en-US" sz="2000" dirty="0"/>
              <a:t>具有两个属性</a:t>
            </a:r>
            <a:r>
              <a:rPr lang="en-US" altLang="zh-CN" sz="2000" dirty="0"/>
              <a:t>A</a:t>
            </a:r>
            <a:r>
              <a:rPr lang="zh-CN" altLang="en-US" sz="2000" dirty="0"/>
              <a:t>和</a:t>
            </a:r>
            <a:r>
              <a:rPr lang="en-US" altLang="zh-CN" sz="2000" dirty="0"/>
              <a:t>B</a:t>
            </a:r>
            <a:r>
              <a:rPr lang="zh-CN" altLang="en-US" sz="2000" dirty="0"/>
              <a:t>，其中</a:t>
            </a:r>
            <a:r>
              <a:rPr lang="en-US" altLang="zh-CN" sz="2000" dirty="0"/>
              <a:t>A</a:t>
            </a:r>
            <a:r>
              <a:rPr lang="zh-CN" altLang="en-US" sz="2000" dirty="0"/>
              <a:t>和</a:t>
            </a:r>
            <a:r>
              <a:rPr lang="en-US" altLang="zh-CN" sz="2000" dirty="0"/>
              <a:t>B</a:t>
            </a:r>
            <a:r>
              <a:rPr lang="zh-CN" altLang="en-US" sz="2000" dirty="0"/>
              <a:t>的属性值均为</a:t>
            </a:r>
            <a:r>
              <a:rPr lang="en-US" altLang="zh-CN" sz="2000" dirty="0"/>
              <a:t>int</a:t>
            </a:r>
            <a:r>
              <a:rPr lang="zh-CN" altLang="en-US" sz="2000" dirty="0"/>
              <a:t>型（</a:t>
            </a:r>
            <a:r>
              <a:rPr lang="en-US" altLang="zh-CN" sz="2000" dirty="0"/>
              <a:t>4</a:t>
            </a:r>
            <a:r>
              <a:rPr lang="zh-CN" altLang="en-US" sz="2000" dirty="0"/>
              <a:t>个字节），</a:t>
            </a:r>
            <a:r>
              <a:rPr lang="en-US" altLang="zh-CN" sz="2000" dirty="0"/>
              <a:t>A</a:t>
            </a:r>
            <a:r>
              <a:rPr lang="zh-CN" altLang="en-US" sz="2000" dirty="0"/>
              <a:t>的值域为</a:t>
            </a:r>
            <a:r>
              <a:rPr lang="en-US" altLang="zh-CN" sz="2000" dirty="0"/>
              <a:t>[1, 40]</a:t>
            </a:r>
            <a:r>
              <a:rPr lang="zh-CN" altLang="en-US" sz="2000" dirty="0"/>
              <a:t>，</a:t>
            </a:r>
            <a:r>
              <a:rPr lang="en-US" altLang="zh-CN" sz="2000" dirty="0"/>
              <a:t>B</a:t>
            </a:r>
            <a:r>
              <a:rPr lang="zh-CN" altLang="en-US" sz="2000" dirty="0"/>
              <a:t>的值域为</a:t>
            </a:r>
            <a:r>
              <a:rPr lang="en-US" altLang="zh-CN" sz="2000" dirty="0"/>
              <a:t>[1, 1000]</a:t>
            </a:r>
            <a:r>
              <a:rPr lang="zh-CN" altLang="en-US" sz="2000" dirty="0"/>
              <a:t>。</a:t>
            </a:r>
          </a:p>
          <a:p>
            <a:r>
              <a:rPr lang="zh-CN" altLang="en-US" sz="2000" dirty="0"/>
              <a:t>关系</a:t>
            </a:r>
            <a:r>
              <a:rPr lang="en-US" altLang="zh-CN" sz="2000" dirty="0"/>
              <a:t>S</a:t>
            </a:r>
            <a:r>
              <a:rPr lang="zh-CN" altLang="en-US" sz="2000" dirty="0"/>
              <a:t>具有两个属性</a:t>
            </a:r>
            <a:r>
              <a:rPr lang="en-US" altLang="zh-CN" sz="2000" dirty="0"/>
              <a:t>C</a:t>
            </a:r>
            <a:r>
              <a:rPr lang="zh-CN" altLang="en-US" sz="2000" dirty="0"/>
              <a:t>和</a:t>
            </a:r>
            <a:r>
              <a:rPr lang="en-US" altLang="zh-CN" sz="2000" dirty="0"/>
              <a:t>D</a:t>
            </a:r>
            <a:r>
              <a:rPr lang="zh-CN" altLang="en-US" sz="2000" dirty="0"/>
              <a:t>，其中</a:t>
            </a:r>
            <a:r>
              <a:rPr lang="en-US" altLang="zh-CN" sz="2000" dirty="0"/>
              <a:t>C</a:t>
            </a:r>
            <a:r>
              <a:rPr lang="zh-CN" altLang="en-US" sz="2000" dirty="0"/>
              <a:t>和</a:t>
            </a:r>
            <a:r>
              <a:rPr lang="en-US" altLang="zh-CN" sz="2000" dirty="0"/>
              <a:t>D</a:t>
            </a:r>
            <a:r>
              <a:rPr lang="zh-CN" altLang="en-US" sz="2000" dirty="0"/>
              <a:t>的属性值均为</a:t>
            </a:r>
            <a:r>
              <a:rPr lang="en-US" altLang="zh-CN" sz="2000" dirty="0"/>
              <a:t>int</a:t>
            </a:r>
            <a:r>
              <a:rPr lang="zh-CN" altLang="en-US" sz="2000" dirty="0"/>
              <a:t>型（</a:t>
            </a:r>
            <a:r>
              <a:rPr lang="en-US" altLang="zh-CN" sz="2000" dirty="0"/>
              <a:t>4</a:t>
            </a:r>
            <a:r>
              <a:rPr lang="zh-CN" altLang="en-US" sz="2000" dirty="0"/>
              <a:t>个字节）。</a:t>
            </a:r>
            <a:r>
              <a:rPr lang="en-US" altLang="zh-CN" sz="2000" dirty="0"/>
              <a:t>C</a:t>
            </a:r>
            <a:r>
              <a:rPr lang="zh-CN" altLang="en-US" sz="2000" dirty="0"/>
              <a:t>的值域为</a:t>
            </a:r>
            <a:r>
              <a:rPr lang="en-US" altLang="zh-CN" sz="2000" dirty="0"/>
              <a:t>[20, 60]</a:t>
            </a:r>
            <a:r>
              <a:rPr lang="zh-CN" altLang="en-US" sz="2000" dirty="0"/>
              <a:t>，</a:t>
            </a:r>
            <a:r>
              <a:rPr lang="en-US" altLang="zh-CN" sz="2000" dirty="0"/>
              <a:t>D</a:t>
            </a:r>
            <a:r>
              <a:rPr lang="zh-CN" altLang="en-US" sz="2000" dirty="0"/>
              <a:t>的值域为</a:t>
            </a:r>
            <a:r>
              <a:rPr lang="en-US" altLang="zh-CN" sz="2000" dirty="0"/>
              <a:t>[1, 1000]</a:t>
            </a:r>
            <a:r>
              <a:rPr lang="zh-CN" altLang="en-US" sz="2000" dirty="0"/>
              <a:t>。</a:t>
            </a:r>
          </a:p>
          <a:p>
            <a:pPr lvl="1"/>
            <a:r>
              <a:rPr lang="zh-CN" altLang="en-US" sz="1600" dirty="0"/>
              <a:t>（</a:t>
            </a:r>
            <a:r>
              <a:rPr lang="en-US" altLang="zh-CN" sz="1600" dirty="0"/>
              <a:t>1</a:t>
            </a:r>
            <a:r>
              <a:rPr lang="zh-CN" altLang="en-US" sz="1600" dirty="0"/>
              <a:t>）实现关系选择算法：基于</a:t>
            </a:r>
            <a:r>
              <a:rPr lang="en-US" altLang="zh-CN" sz="1600" dirty="0" err="1"/>
              <a:t>ExtMem</a:t>
            </a:r>
            <a:r>
              <a:rPr lang="zh-CN" altLang="en-US" sz="1600" dirty="0"/>
              <a:t>程序库，使用高级语言实现关系选择算法，选出</a:t>
            </a:r>
            <a:r>
              <a:rPr lang="en-US" altLang="zh-CN" sz="1600" dirty="0"/>
              <a:t>R.A=40</a:t>
            </a:r>
            <a:r>
              <a:rPr lang="zh-CN" altLang="en-US" sz="1600" dirty="0"/>
              <a:t>或</a:t>
            </a:r>
            <a:r>
              <a:rPr lang="en-US" altLang="zh-CN" sz="1600" dirty="0"/>
              <a:t>S.C=60</a:t>
            </a:r>
            <a:r>
              <a:rPr lang="zh-CN" altLang="en-US" sz="1600" dirty="0"/>
              <a:t>的元组，并将结果存放在磁盘上。</a:t>
            </a:r>
          </a:p>
          <a:p>
            <a:pPr lvl="1"/>
            <a:r>
              <a:rPr lang="zh-CN" altLang="en-US" sz="1600" dirty="0"/>
              <a:t>（</a:t>
            </a:r>
            <a:r>
              <a:rPr lang="en-US" altLang="zh-CN" sz="1600" dirty="0"/>
              <a:t>2</a:t>
            </a:r>
            <a:r>
              <a:rPr lang="zh-CN" altLang="en-US" sz="1600" dirty="0"/>
              <a:t>）实现关系投影算法：基于</a:t>
            </a:r>
            <a:r>
              <a:rPr lang="en-US" altLang="zh-CN" sz="1600" dirty="0" err="1"/>
              <a:t>ExtMem</a:t>
            </a:r>
            <a:r>
              <a:rPr lang="zh-CN" altLang="en-US" sz="1600" dirty="0"/>
              <a:t>程序库，使用高级语言实现关系投影算法，对关系</a:t>
            </a:r>
            <a:r>
              <a:rPr lang="en-US" altLang="zh-CN" sz="1600" dirty="0"/>
              <a:t>R</a:t>
            </a:r>
            <a:r>
              <a:rPr lang="zh-CN" altLang="en-US" sz="1600" dirty="0"/>
              <a:t>上的</a:t>
            </a:r>
            <a:r>
              <a:rPr lang="en-US" altLang="zh-CN" sz="1600" dirty="0"/>
              <a:t>A</a:t>
            </a:r>
            <a:r>
              <a:rPr lang="zh-CN" altLang="en-US" sz="1600" dirty="0"/>
              <a:t>属性进行投影，并将结果存放在磁盘上。</a:t>
            </a:r>
          </a:p>
          <a:p>
            <a:pPr lvl="1"/>
            <a:r>
              <a:rPr lang="zh-CN" altLang="en-US" sz="1600" dirty="0"/>
              <a:t>（</a:t>
            </a:r>
            <a:r>
              <a:rPr lang="en-US" altLang="zh-CN" sz="1600" dirty="0"/>
              <a:t>3</a:t>
            </a:r>
            <a:r>
              <a:rPr lang="zh-CN" altLang="en-US" sz="1600" dirty="0"/>
              <a:t>）实现</a:t>
            </a:r>
            <a:r>
              <a:rPr lang="en-US" altLang="zh-CN" sz="1600" dirty="0"/>
              <a:t>Nested-Loop Join (NLJ)</a:t>
            </a:r>
            <a:r>
              <a:rPr lang="zh-CN" altLang="en-US" sz="1600" dirty="0"/>
              <a:t>、</a:t>
            </a:r>
            <a:r>
              <a:rPr lang="en-US" altLang="zh-CN" sz="1600" dirty="0"/>
              <a:t>hash-join</a:t>
            </a:r>
            <a:r>
              <a:rPr lang="zh-CN" altLang="en-US" sz="1600" dirty="0"/>
              <a:t>和 </a:t>
            </a:r>
            <a:r>
              <a:rPr lang="en-US" altLang="zh-CN" sz="1600" dirty="0"/>
              <a:t>sort-merge-join</a:t>
            </a:r>
            <a:r>
              <a:rPr lang="zh-CN" altLang="en-US" sz="1600" dirty="0"/>
              <a:t>算法：基于</a:t>
            </a:r>
            <a:r>
              <a:rPr lang="en-US" altLang="zh-CN" sz="1600" dirty="0" err="1"/>
              <a:t>ExtMem</a:t>
            </a:r>
            <a:r>
              <a:rPr lang="zh-CN" altLang="en-US" sz="1600" dirty="0"/>
              <a:t>程序库，使用高级语言实现以上三种</a:t>
            </a:r>
            <a:r>
              <a:rPr lang="en-US" altLang="zh-CN" sz="1600" dirty="0"/>
              <a:t>join</a:t>
            </a:r>
            <a:r>
              <a:rPr lang="zh-CN" altLang="en-US" sz="1600" dirty="0"/>
              <a:t>算法，对关系</a:t>
            </a:r>
            <a:r>
              <a:rPr lang="en-US" altLang="zh-CN" sz="1600" dirty="0"/>
              <a:t>R</a:t>
            </a:r>
            <a:r>
              <a:rPr lang="zh-CN" altLang="en-US" sz="1600" dirty="0"/>
              <a:t>和</a:t>
            </a:r>
            <a:r>
              <a:rPr lang="en-US" altLang="zh-CN" sz="1600" dirty="0"/>
              <a:t>S</a:t>
            </a:r>
            <a:r>
              <a:rPr lang="zh-CN" altLang="en-US" sz="1600" dirty="0"/>
              <a:t>计算</a:t>
            </a:r>
            <a:r>
              <a:rPr lang="en-US" altLang="zh-CN" sz="1600" dirty="0"/>
              <a:t>R.A</a:t>
            </a:r>
            <a:r>
              <a:rPr lang="zh-CN" altLang="en-US" sz="1600" dirty="0"/>
              <a:t>连接</a:t>
            </a:r>
            <a:r>
              <a:rPr lang="en-US" altLang="zh-CN" sz="1600" dirty="0"/>
              <a:t>S.C</a:t>
            </a:r>
            <a:r>
              <a:rPr lang="zh-CN" altLang="en-US" sz="1600" dirty="0"/>
              <a:t>，并将结果存放在磁盘上。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C26985-C675-4DF1-A86F-ADB2416D3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F851D-2940-4F9F-9937-C63762C6ED01}" type="datetime1">
              <a:rPr lang="zh-CN" altLang="en-US" smtClean="0"/>
              <a:t>2023/3/15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297C063-B1BD-4A09-A966-3A3D43DFD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859D1-3FBB-483F-916B-4F6957A46E34}" type="slidenum">
              <a:rPr lang="zh-CN" altLang="en-US" smtClean="0"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654375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E5ADA0-43B4-4F36-A0FA-3C29974DF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1</a:t>
            </a:r>
            <a:r>
              <a:rPr lang="zh-CN" altLang="en-US" dirty="0"/>
              <a:t>检查点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C171F5-DC01-4785-BC8C-E03D7FFCC1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使用</a:t>
            </a:r>
            <a:r>
              <a:rPr lang="en-US" altLang="zh-CN" sz="2000" dirty="0" err="1"/>
              <a:t>ExtMem</a:t>
            </a:r>
            <a:r>
              <a:rPr lang="zh-CN" altLang="en-US" sz="2000" dirty="0"/>
              <a:t>程序库建立两个关系</a:t>
            </a:r>
            <a:r>
              <a:rPr lang="en-US" altLang="zh-CN" sz="2000" dirty="0"/>
              <a:t>R</a:t>
            </a:r>
            <a:r>
              <a:rPr lang="zh-CN" altLang="en-US" sz="2000" dirty="0"/>
              <a:t>和</a:t>
            </a:r>
            <a:r>
              <a:rPr lang="en-US" altLang="zh-CN" sz="2000" dirty="0"/>
              <a:t>S</a:t>
            </a:r>
            <a:r>
              <a:rPr lang="zh-CN" altLang="en-US" sz="2000" dirty="0"/>
              <a:t>的物理存储。关系的物理存储形式为磁盘块序列</a:t>
            </a:r>
            <a:r>
              <a:rPr lang="en-US" altLang="zh-CN" sz="2000" dirty="0"/>
              <a:t>B1, B2, …, Bn</a:t>
            </a:r>
            <a:r>
              <a:rPr lang="zh-CN" altLang="en-US" sz="2000" dirty="0"/>
              <a:t>，其中</a:t>
            </a:r>
            <a:r>
              <a:rPr lang="en-US" altLang="zh-CN" sz="2000" dirty="0"/>
              <a:t>Bi</a:t>
            </a:r>
            <a:r>
              <a:rPr lang="zh-CN" altLang="en-US" sz="2000" dirty="0"/>
              <a:t>的最后</a:t>
            </a:r>
            <a:r>
              <a:rPr lang="en-US" altLang="zh-CN" sz="2000" dirty="0"/>
              <a:t>4</a:t>
            </a:r>
            <a:r>
              <a:rPr lang="zh-CN" altLang="en-US" sz="2000" dirty="0"/>
              <a:t>个字节存放</a:t>
            </a:r>
            <a:r>
              <a:rPr lang="en-US" altLang="zh-CN" sz="2000" dirty="0"/>
              <a:t>Bi+1</a:t>
            </a:r>
            <a:r>
              <a:rPr lang="zh-CN" altLang="en-US" sz="2000" dirty="0"/>
              <a:t>的地址。即</a:t>
            </a:r>
            <a:r>
              <a:rPr lang="en-US" altLang="zh-CN" sz="2000" dirty="0"/>
              <a:t>R</a:t>
            </a:r>
            <a:r>
              <a:rPr lang="zh-CN" altLang="en-US" sz="2000" dirty="0"/>
              <a:t>和</a:t>
            </a:r>
            <a:r>
              <a:rPr lang="en-US" altLang="zh-CN" sz="2000" dirty="0"/>
              <a:t>S</a:t>
            </a:r>
            <a:r>
              <a:rPr lang="zh-CN" altLang="en-US" sz="2000" dirty="0"/>
              <a:t>的每个元组的大小均为</a:t>
            </a:r>
            <a:r>
              <a:rPr lang="en-US" altLang="zh-CN" sz="2000" dirty="0"/>
              <a:t>8</a:t>
            </a:r>
            <a:r>
              <a:rPr lang="zh-CN" altLang="en-US" sz="2000" dirty="0"/>
              <a:t>个字节。</a:t>
            </a:r>
          </a:p>
          <a:p>
            <a:r>
              <a:rPr lang="zh-CN" altLang="en-US" sz="2000" dirty="0"/>
              <a:t>块的大小设置为</a:t>
            </a:r>
            <a:r>
              <a:rPr lang="en-US" altLang="zh-CN" sz="2000" dirty="0"/>
              <a:t>64</a:t>
            </a:r>
            <a:r>
              <a:rPr lang="zh-CN" altLang="en-US" sz="2000" dirty="0"/>
              <a:t>个字节，缓冲区大小设置为</a:t>
            </a:r>
            <a:r>
              <a:rPr lang="en-US" altLang="zh-CN" sz="2000" dirty="0"/>
              <a:t>512+8=520</a:t>
            </a:r>
            <a:r>
              <a:rPr lang="zh-CN" altLang="en-US" sz="2000" dirty="0"/>
              <a:t>个字节。这样，每块可存放</a:t>
            </a:r>
            <a:r>
              <a:rPr lang="en-US" altLang="zh-CN" sz="2000" dirty="0"/>
              <a:t>7</a:t>
            </a:r>
            <a:r>
              <a:rPr lang="zh-CN" altLang="en-US" sz="2000" dirty="0"/>
              <a:t>个元组和</a:t>
            </a:r>
            <a:r>
              <a:rPr lang="en-US" altLang="zh-CN" sz="2000" dirty="0"/>
              <a:t>1</a:t>
            </a:r>
            <a:r>
              <a:rPr lang="zh-CN" altLang="en-US" sz="2000" dirty="0"/>
              <a:t>个后继磁盘块地址，缓冲区内可最多存放</a:t>
            </a:r>
            <a:r>
              <a:rPr lang="en-US" altLang="zh-CN" sz="2000" dirty="0"/>
              <a:t>8</a:t>
            </a:r>
            <a:r>
              <a:rPr lang="zh-CN" altLang="en-US" sz="2000" dirty="0"/>
              <a:t>个块。</a:t>
            </a:r>
          </a:p>
          <a:p>
            <a:r>
              <a:rPr lang="zh-CN" altLang="en-US" sz="2000" dirty="0"/>
              <a:t>编写程序，随机生成关系</a:t>
            </a:r>
            <a:r>
              <a:rPr lang="en-US" altLang="zh-CN" sz="2000" dirty="0"/>
              <a:t>R</a:t>
            </a:r>
            <a:r>
              <a:rPr lang="zh-CN" altLang="en-US" sz="2000" dirty="0"/>
              <a:t>和</a:t>
            </a:r>
            <a:r>
              <a:rPr lang="en-US" altLang="zh-CN" sz="2000" dirty="0"/>
              <a:t>S</a:t>
            </a:r>
            <a:r>
              <a:rPr lang="zh-CN" altLang="en-US" sz="2000" dirty="0"/>
              <a:t>，使得</a:t>
            </a:r>
            <a:r>
              <a:rPr lang="en-US" altLang="zh-CN" sz="2000" dirty="0"/>
              <a:t>R</a:t>
            </a:r>
            <a:r>
              <a:rPr lang="zh-CN" altLang="en-US" sz="2000" dirty="0"/>
              <a:t>中包含</a:t>
            </a:r>
            <a:r>
              <a:rPr lang="en-US" altLang="zh-CN" sz="2000" dirty="0"/>
              <a:t>16 * 7 = 112</a:t>
            </a:r>
            <a:r>
              <a:rPr lang="zh-CN" altLang="en-US" sz="2000" dirty="0"/>
              <a:t>个元组，</a:t>
            </a:r>
            <a:r>
              <a:rPr lang="en-US" altLang="zh-CN" sz="2000" dirty="0"/>
              <a:t>S</a:t>
            </a:r>
            <a:r>
              <a:rPr lang="zh-CN" altLang="en-US" sz="2000" dirty="0"/>
              <a:t>中包含</a:t>
            </a:r>
            <a:r>
              <a:rPr lang="en-US" altLang="zh-CN" sz="2000" dirty="0"/>
              <a:t>32 * 7 = 224</a:t>
            </a:r>
            <a:r>
              <a:rPr lang="zh-CN" altLang="en-US" sz="2000" dirty="0"/>
              <a:t>个元组。</a:t>
            </a:r>
          </a:p>
          <a:p>
            <a:pPr lvl="1"/>
            <a:r>
              <a:rPr lang="zh-CN" altLang="en-US" sz="1600" dirty="0"/>
              <a:t>（</a:t>
            </a:r>
            <a:r>
              <a:rPr lang="en-US" altLang="zh-CN" sz="1600" dirty="0"/>
              <a:t>1</a:t>
            </a:r>
            <a:r>
              <a:rPr lang="zh-CN" altLang="en-US" sz="1600" dirty="0"/>
              <a:t>）实现关系选择算法。</a:t>
            </a:r>
          </a:p>
          <a:p>
            <a:pPr lvl="1"/>
            <a:r>
              <a:rPr lang="zh-CN" altLang="en-US" sz="1600" dirty="0"/>
              <a:t>（</a:t>
            </a:r>
            <a:r>
              <a:rPr lang="en-US" altLang="zh-CN" sz="1600" dirty="0"/>
              <a:t>2</a:t>
            </a:r>
            <a:r>
              <a:rPr lang="zh-CN" altLang="en-US" sz="1600" dirty="0"/>
              <a:t>）实现关系投影算法。</a:t>
            </a:r>
          </a:p>
          <a:p>
            <a:pPr lvl="1"/>
            <a:r>
              <a:rPr lang="zh-CN" altLang="en-US" sz="1600" dirty="0"/>
              <a:t>（</a:t>
            </a:r>
            <a:r>
              <a:rPr lang="en-US" altLang="zh-CN" sz="1600" dirty="0"/>
              <a:t>3</a:t>
            </a:r>
            <a:r>
              <a:rPr lang="zh-CN" altLang="en-US" sz="1600" dirty="0"/>
              <a:t>）实现</a:t>
            </a:r>
            <a:r>
              <a:rPr lang="en-US" altLang="zh-CN" sz="1600" dirty="0"/>
              <a:t>Nested-Loop Join (NLJ)</a:t>
            </a:r>
            <a:r>
              <a:rPr lang="zh-CN" altLang="en-US" sz="1600" dirty="0"/>
              <a:t>、</a:t>
            </a:r>
            <a:r>
              <a:rPr lang="en-US" altLang="zh-CN" sz="1600" dirty="0"/>
              <a:t>hash-join</a:t>
            </a:r>
            <a:r>
              <a:rPr lang="zh-CN" altLang="en-US" sz="1600" dirty="0"/>
              <a:t>和 </a:t>
            </a:r>
            <a:r>
              <a:rPr lang="en-US" altLang="zh-CN" sz="1600" dirty="0"/>
              <a:t>sort-merge-join</a:t>
            </a:r>
            <a:r>
              <a:rPr lang="zh-CN" altLang="en-US" sz="1600" dirty="0"/>
              <a:t>算法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C26985-C675-4DF1-A86F-ADB2416D3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F851D-2940-4F9F-9937-C63762C6ED01}" type="datetime1">
              <a:rPr lang="zh-CN" altLang="en-US" smtClean="0"/>
              <a:t>2023/3/15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297C063-B1BD-4A09-A966-3A3D43DFD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859D1-3FBB-483F-916B-4F6957A46E34}" type="slidenum">
              <a:rPr lang="zh-CN" altLang="en-US" smtClean="0"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878051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E5ADA0-43B4-4F36-A0FA-3C29974DF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2</a:t>
            </a:r>
            <a:r>
              <a:rPr lang="zh-CN" altLang="en-US" dirty="0"/>
              <a:t>：查询优化算法的设计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C171F5-DC01-4785-BC8C-E03D7FFCC1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51296"/>
            <a:ext cx="7886700" cy="5100506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任选下列查询语句中的三条，将其转化为对应的查询执行树，并且根据设计的查询优化算法，对生成的查询执行树进行优化。</a:t>
            </a:r>
          </a:p>
          <a:p>
            <a:pPr lvl="1"/>
            <a:r>
              <a:rPr lang="en-US" altLang="zh-CN" sz="1600" i="1" dirty="0"/>
              <a:t>SELECT [ ENAME = ’Mary’ &amp; DNAME = ’Research’ ] ( EMPLOYEE JOIN DEPARTMENT )</a:t>
            </a:r>
          </a:p>
          <a:p>
            <a:pPr lvl="1"/>
            <a:r>
              <a:rPr lang="en-US" altLang="zh-CN" sz="1600" i="1" dirty="0"/>
              <a:t>PROJECTION [ BDATE ] ( SELECT [ ENAME = ’John’ &amp; DNAME = ’ Research’ ] ( EMPLOYEE JOIN DEPARTMENT) )</a:t>
            </a:r>
          </a:p>
          <a:p>
            <a:pPr lvl="1"/>
            <a:r>
              <a:rPr lang="en-US" altLang="zh-CN" sz="1600" i="1" dirty="0"/>
              <a:t>SELECT [ ESSN = ’01’ ] (  PROJECTION [ ESSN, PNAME ] ( WORKS_ON JOIN PROJECT ) )</a:t>
            </a:r>
          </a:p>
          <a:p>
            <a:pPr lvl="1"/>
            <a:r>
              <a:rPr lang="en-US" altLang="zh-CN" sz="1600" i="1" dirty="0"/>
              <a:t>PROJECTION [ ENAME ] ( SELECT [ SALARY &lt; 3000 ] ( EMPLOYEE JOIN SELECT [ PNO = ’P1’ ] ( WORKS_ON JOIN PROJECT ) )</a:t>
            </a:r>
          </a:p>
          <a:p>
            <a:pPr lvl="1"/>
            <a:r>
              <a:rPr lang="en-US" altLang="zh-CN" sz="1600" i="1" dirty="0"/>
              <a:t>PROJECTION [ DNAME, SALARY ] ( AVG [ SALARY ] ( SELECT [ DNAME = ’ Research’ ] ( EMPLOYEE  JOIN  DEPART MENT) )</a:t>
            </a:r>
          </a:p>
          <a:p>
            <a:r>
              <a:rPr lang="zh-CN" altLang="en-US" sz="2000" dirty="0"/>
              <a:t>注意：</a:t>
            </a:r>
          </a:p>
          <a:p>
            <a:pPr lvl="1"/>
            <a:r>
              <a:rPr lang="zh-CN" altLang="en-US" sz="1600" dirty="0"/>
              <a:t>（</a:t>
            </a:r>
            <a:r>
              <a:rPr lang="en-US" altLang="zh-CN" sz="1600" dirty="0"/>
              <a:t>1</a:t>
            </a:r>
            <a:r>
              <a:rPr lang="zh-CN" altLang="en-US" sz="1600" dirty="0"/>
              <a:t>）在上述语句中，为了便于设计语法分析器，不同符号与关键词之间均以空格分隔。</a:t>
            </a:r>
          </a:p>
          <a:p>
            <a:pPr lvl="1"/>
            <a:r>
              <a:rPr lang="zh-CN" altLang="en-US" sz="1600" dirty="0"/>
              <a:t>（</a:t>
            </a:r>
            <a:r>
              <a:rPr lang="en-US" altLang="zh-CN" sz="1600" dirty="0"/>
              <a:t>2</a:t>
            </a:r>
            <a:r>
              <a:rPr lang="zh-CN" altLang="en-US" sz="1600" dirty="0"/>
              <a:t>）每人只用完成上述查询语句中的三条，根据完成情况给分。</a:t>
            </a:r>
          </a:p>
          <a:p>
            <a:pPr lvl="1"/>
            <a:r>
              <a:rPr lang="zh-CN" altLang="en-US" sz="1600" dirty="0"/>
              <a:t>（</a:t>
            </a:r>
            <a:r>
              <a:rPr lang="en-US" altLang="zh-CN" sz="1600" dirty="0"/>
              <a:t>3</a:t>
            </a:r>
            <a:r>
              <a:rPr lang="zh-CN" altLang="en-US" sz="1600" dirty="0"/>
              <a:t>）上述语句并非标准</a:t>
            </a:r>
            <a:r>
              <a:rPr lang="en-US" altLang="zh-CN" sz="1600" dirty="0" err="1"/>
              <a:t>sql</a:t>
            </a:r>
            <a:r>
              <a:rPr lang="zh-CN" altLang="en-US" sz="1600" dirty="0"/>
              <a:t>语句，而是本实验第一部分关系链接操作算法的函数抽象</a:t>
            </a:r>
          </a:p>
          <a:p>
            <a:endParaRPr lang="en-US" altLang="zh-CN" sz="2000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C26985-C675-4DF1-A86F-ADB2416D3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F851D-2940-4F9F-9937-C63762C6ED01}" type="datetime1">
              <a:rPr lang="zh-CN" altLang="en-US" smtClean="0"/>
              <a:t>2023/3/15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297C063-B1BD-4A09-A966-3A3D43DFD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859D1-3FBB-483F-916B-4F6957A46E34}" type="slidenum">
              <a:rPr lang="zh-CN" altLang="en-US" smtClean="0"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73572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BB809B99-27A7-49E0-8901-C004B66B93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7379" y="4035982"/>
            <a:ext cx="3317545" cy="250293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1307FC3-73D3-41CD-AE62-8404A150A6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9406" y="4035982"/>
            <a:ext cx="3317544" cy="250293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8014700-67B1-4B38-8877-475795909B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7379" y="1433700"/>
            <a:ext cx="3317544" cy="2502931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1FC61247-4869-4CFF-ADAF-35309F04FC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9406" y="1433701"/>
            <a:ext cx="3317544" cy="2502931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3DE5ADA0-43B4-4F36-A0FA-3C29974DF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MySQL </a:t>
            </a:r>
            <a:r>
              <a:rPr lang="zh-CN" altLang="en-US" dirty="0"/>
              <a:t>安装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C26985-C675-4DF1-A86F-ADB2416D3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F851D-2940-4F9F-9937-C63762C6ED01}" type="datetime1">
              <a:rPr lang="zh-CN" altLang="en-US" smtClean="0"/>
              <a:t>2023/3/15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297C063-B1BD-4A09-A966-3A3D43DFD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52D859D1-3FBB-483F-916B-4F6957A46E34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9356E9BE-EB96-4D25-BF22-18E661DF536D}"/>
              </a:ext>
            </a:extLst>
          </p:cNvPr>
          <p:cNvSpPr/>
          <p:nvPr/>
        </p:nvSpPr>
        <p:spPr>
          <a:xfrm>
            <a:off x="3302839" y="3429000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i="1" dirty="0">
                <a:solidFill>
                  <a:srgbClr val="FF0000"/>
                </a:solidFill>
              </a:rPr>
              <a:t>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50628CDA-BCBC-468D-99AF-EAECBDBF1490}"/>
              </a:ext>
            </a:extLst>
          </p:cNvPr>
          <p:cNvSpPr/>
          <p:nvPr/>
        </p:nvSpPr>
        <p:spPr>
          <a:xfrm>
            <a:off x="7029019" y="3429000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i="1" dirty="0">
                <a:solidFill>
                  <a:srgbClr val="FF0000"/>
                </a:solidFill>
              </a:rPr>
              <a:t>3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4AD8F56B-D1D9-466B-AA80-0C4A66555591}"/>
              </a:ext>
            </a:extLst>
          </p:cNvPr>
          <p:cNvSpPr/>
          <p:nvPr/>
        </p:nvSpPr>
        <p:spPr>
          <a:xfrm>
            <a:off x="3302839" y="5987019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i="1" dirty="0">
                <a:solidFill>
                  <a:srgbClr val="FF0000"/>
                </a:solidFill>
              </a:rPr>
              <a:t>4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056BD0A8-4CEF-4586-AAFC-14815D79DF55}"/>
              </a:ext>
            </a:extLst>
          </p:cNvPr>
          <p:cNvSpPr/>
          <p:nvPr/>
        </p:nvSpPr>
        <p:spPr>
          <a:xfrm>
            <a:off x="7029019" y="5987019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i="1" dirty="0">
                <a:solidFill>
                  <a:srgbClr val="FF0000"/>
                </a:solidFill>
              </a:rPr>
              <a:t>5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4D6DF1D8-8F02-419C-9D58-1EE7780ACFD9}"/>
              </a:ext>
            </a:extLst>
          </p:cNvPr>
          <p:cNvSpPr/>
          <p:nvPr/>
        </p:nvSpPr>
        <p:spPr>
          <a:xfrm>
            <a:off x="5607403" y="1690689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i="1" dirty="0">
                <a:solidFill>
                  <a:srgbClr val="FF0000"/>
                </a:solidFill>
              </a:rPr>
              <a:t>2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170711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E5ADA0-43B4-4F36-A0FA-3C29974DF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2</a:t>
            </a:r>
            <a:r>
              <a:rPr lang="zh-CN" altLang="en-US" dirty="0"/>
              <a:t>检查点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C171F5-DC01-4785-BC8C-E03D7FFCC1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（</a:t>
            </a:r>
            <a:r>
              <a:rPr lang="en-US" altLang="zh-CN" sz="2000" dirty="0"/>
              <a:t>1</a:t>
            </a:r>
            <a:r>
              <a:rPr lang="zh-CN" altLang="en-US" sz="2000" dirty="0"/>
              <a:t>）设计一个语法分析器，能够识别指导书中关系代数语句，并且对其进行解析，生成对应的查询执行树</a:t>
            </a:r>
          </a:p>
          <a:p>
            <a:r>
              <a:rPr lang="zh-CN" altLang="en-US" sz="2000" dirty="0"/>
              <a:t>（</a:t>
            </a:r>
            <a:r>
              <a:rPr lang="en-US" altLang="zh-CN" sz="2000" dirty="0"/>
              <a:t>2</a:t>
            </a:r>
            <a:r>
              <a:rPr lang="zh-CN" altLang="en-US" sz="2000" dirty="0"/>
              <a:t>）可识别查询语句中的三条</a:t>
            </a:r>
          </a:p>
          <a:p>
            <a:r>
              <a:rPr lang="zh-CN" altLang="en-US" sz="2000" dirty="0"/>
              <a:t>（</a:t>
            </a:r>
            <a:r>
              <a:rPr lang="en-US" altLang="zh-CN" sz="2000" dirty="0"/>
              <a:t>3</a:t>
            </a:r>
            <a:r>
              <a:rPr lang="zh-CN" altLang="en-US" sz="2000" dirty="0"/>
              <a:t>）根据本课程所学的查询优化技术，对生成的查询执行树进行优化，并且将 最后优化后的查询执行树输出至屏幕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C26985-C675-4DF1-A86F-ADB2416D3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F851D-2940-4F9F-9937-C63762C6ED01}" type="datetime1">
              <a:rPr lang="zh-CN" altLang="en-US" smtClean="0"/>
              <a:t>2023/3/15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297C063-B1BD-4A09-A966-3A3D43DFD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859D1-3FBB-483F-916B-4F6957A46E34}" type="slidenum">
              <a:rPr lang="zh-CN" altLang="en-US" smtClean="0"/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251311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192317-0A68-4C28-BFCF-D7960B584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Project 2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BA711B6-674C-4969-B3B6-F84784C05F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i="1" dirty="0"/>
              <a:t>- Buffer Manager</a:t>
            </a:r>
            <a:endParaRPr lang="zh-CN" altLang="en-US" i="1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4676F4-88FB-4DBE-913D-61C7053A8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D6CAF-CBFF-4632-9614-063513D3E476}" type="datetime1">
              <a:rPr lang="zh-CN" altLang="en-US" smtClean="0"/>
              <a:t>2023/3/15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C32EB8E-4E5C-4686-8628-B5850C5CD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859D1-3FBB-483F-916B-4F6957A46E34}" type="slidenum">
              <a:rPr lang="zh-CN" altLang="en-US" smtClean="0"/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318049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E5ADA0-43B4-4F36-A0FA-3C29974DF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实验任务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C171F5-DC01-4785-BC8C-E03D7FFCC1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该项目需要在提供的存储管理器之上实现缓冲区管理器</a:t>
            </a:r>
          </a:p>
          <a:p>
            <a:r>
              <a:rPr lang="zh-CN" altLang="en-US" sz="2000" dirty="0"/>
              <a:t>（</a:t>
            </a:r>
            <a:r>
              <a:rPr lang="en-US" altLang="zh-CN" sz="2000" dirty="0"/>
              <a:t>1</a:t>
            </a:r>
            <a:r>
              <a:rPr lang="zh-CN" altLang="en-US" sz="2000" dirty="0"/>
              <a:t>）将 </a:t>
            </a:r>
            <a:r>
              <a:rPr lang="en-US" altLang="zh-CN" sz="2000" dirty="0"/>
              <a:t>BufMgr.zip </a:t>
            </a:r>
            <a:r>
              <a:rPr lang="zh-CN" altLang="en-US" sz="2000" dirty="0"/>
              <a:t>下载并解压</a:t>
            </a:r>
            <a:endParaRPr lang="en-US" altLang="zh-CN" sz="2000" dirty="0"/>
          </a:p>
          <a:p>
            <a:r>
              <a:rPr lang="zh-CN" altLang="en-US" sz="2000" dirty="0"/>
              <a:t>（</a:t>
            </a:r>
            <a:r>
              <a:rPr lang="en-US" altLang="zh-CN" sz="2000" dirty="0"/>
              <a:t>2</a:t>
            </a:r>
            <a:r>
              <a:rPr lang="zh-CN" altLang="en-US" sz="2000" dirty="0"/>
              <a:t>）使用如下所示的 </a:t>
            </a:r>
            <a:r>
              <a:rPr lang="en-US" altLang="zh-CN" sz="2000" dirty="0" err="1"/>
              <a:t>Doxygen</a:t>
            </a:r>
            <a:r>
              <a:rPr lang="en-US" altLang="zh-CN" sz="2000" dirty="0"/>
              <a:t> </a:t>
            </a:r>
            <a:r>
              <a:rPr lang="zh-CN" altLang="en-US" sz="2000" dirty="0"/>
              <a:t>为您的代码生成文档。在</a:t>
            </a:r>
            <a:r>
              <a:rPr lang="en-US" altLang="zh-CN" sz="2000" dirty="0" err="1"/>
              <a:t>BufMgr</a:t>
            </a:r>
            <a:r>
              <a:rPr lang="zh-CN" altLang="en-US" sz="2000" dirty="0"/>
              <a:t>目录中，运行命令生成文档文件，在这之前应该先 </a:t>
            </a:r>
          </a:p>
          <a:p>
            <a:pPr lvl="1"/>
            <a:r>
              <a:rPr lang="en-US" altLang="zh-CN" sz="1600" dirty="0"/>
              <a:t>&gt; </a:t>
            </a:r>
            <a:r>
              <a:rPr lang="en-US" altLang="zh-CN" sz="1600" dirty="0" err="1"/>
              <a:t>sudo</a:t>
            </a:r>
            <a:r>
              <a:rPr lang="en-US" altLang="zh-CN" sz="1600" dirty="0"/>
              <a:t> apt install make</a:t>
            </a:r>
          </a:p>
          <a:p>
            <a:pPr lvl="1"/>
            <a:r>
              <a:rPr lang="en-US" altLang="zh-CN" sz="1600" dirty="0"/>
              <a:t>&gt; </a:t>
            </a:r>
            <a:r>
              <a:rPr lang="en-US" altLang="zh-CN" sz="1600" dirty="0" err="1"/>
              <a:t>sudo</a:t>
            </a:r>
            <a:r>
              <a:rPr lang="en-US" altLang="zh-CN" sz="1600" dirty="0"/>
              <a:t> apt install </a:t>
            </a:r>
            <a:r>
              <a:rPr lang="en-US" altLang="zh-CN" sz="1600" dirty="0" err="1"/>
              <a:t>doxygen</a:t>
            </a:r>
            <a:endParaRPr lang="en-US" altLang="zh-CN" sz="1600" dirty="0"/>
          </a:p>
          <a:p>
            <a:endParaRPr lang="zh-CN" altLang="en-US" sz="2000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C26985-C675-4DF1-A86F-ADB2416D3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F851D-2940-4F9F-9937-C63762C6ED01}" type="datetime1">
              <a:rPr lang="zh-CN" altLang="en-US" smtClean="0"/>
              <a:t>2023/3/15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297C063-B1BD-4A09-A966-3A3D43DFD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859D1-3FBB-483F-916B-4F6957A46E34}" type="slidenum">
              <a:rPr lang="zh-CN" altLang="en-US" smtClean="0"/>
              <a:t>52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955C411-66AD-49BC-9CFB-EFBA145329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8071"/>
          <a:stretch/>
        </p:blipFill>
        <p:spPr>
          <a:xfrm>
            <a:off x="1518539" y="3874085"/>
            <a:ext cx="3932273" cy="148588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A3FAB3D3-2248-4388-8892-FF6C3F6CCB7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8419"/>
          <a:stretch/>
        </p:blipFill>
        <p:spPr>
          <a:xfrm>
            <a:off x="3693188" y="4359174"/>
            <a:ext cx="3932273" cy="1682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04518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E5ADA0-43B4-4F36-A0FA-3C29974DF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检查点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C171F5-DC01-4785-BC8C-E03D7FFCC1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收到数据页请求时，是否能返回正确的结果：请求的页在</a:t>
            </a:r>
            <a:r>
              <a:rPr lang="en-US" altLang="zh-CN" sz="2000" dirty="0"/>
              <a:t>pool</a:t>
            </a:r>
            <a:r>
              <a:rPr lang="zh-CN" altLang="en-US" sz="2000" dirty="0"/>
              <a:t>中，返回指针，不在，是否正确更新并返回	</a:t>
            </a:r>
            <a:endParaRPr lang="en-US" altLang="zh-CN" sz="2000" dirty="0"/>
          </a:p>
          <a:p>
            <a:r>
              <a:rPr lang="en-US" altLang="zh-CN" sz="2000" dirty="0"/>
              <a:t>Buﬀer Manager</a:t>
            </a:r>
            <a:r>
              <a:rPr lang="zh-CN" altLang="en-US" sz="2000" dirty="0"/>
              <a:t>的结构是否正确</a:t>
            </a:r>
          </a:p>
          <a:p>
            <a:r>
              <a:rPr lang="zh-CN" altLang="en-US" sz="2000" dirty="0"/>
              <a:t>是否正确访问</a:t>
            </a:r>
            <a:r>
              <a:rPr lang="en-US" altLang="zh-CN" sz="2000" dirty="0"/>
              <a:t>buffer pool</a:t>
            </a:r>
            <a:r>
              <a:rPr lang="zh-CN" altLang="en-US" sz="2000" dirty="0"/>
              <a:t>中的页面</a:t>
            </a:r>
            <a:endParaRPr lang="en-US" altLang="zh-CN" sz="2000" dirty="0"/>
          </a:p>
          <a:p>
            <a:r>
              <a:rPr lang="zh-CN" altLang="en-US" sz="2000" dirty="0"/>
              <a:t>时钟算法的过程是否正确：时钟指针的检查过程是否正确，页面替换是否正确，是否正确将数据写回磁盘	</a:t>
            </a:r>
            <a:endParaRPr lang="en-US" altLang="zh-CN" sz="2000" dirty="0"/>
          </a:p>
          <a:p>
            <a:r>
              <a:rPr lang="zh-CN" altLang="en-US" sz="2000" dirty="0"/>
              <a:t>良好的编程风格：面向对象，</a:t>
            </a:r>
            <a:r>
              <a:rPr lang="en-US" altLang="zh-CN" sz="2000" dirty="0" err="1"/>
              <a:t>Doxygen</a:t>
            </a:r>
            <a:r>
              <a:rPr lang="zh-CN" altLang="en-US" sz="2000" dirty="0"/>
              <a:t>风格的注释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C26985-C675-4DF1-A86F-ADB2416D3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F851D-2940-4F9F-9937-C63762C6ED01}" type="datetime1">
              <a:rPr lang="zh-CN" altLang="en-US" smtClean="0"/>
              <a:t>2023/3/15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297C063-B1BD-4A09-A966-3A3D43DFD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859D1-3FBB-483F-916B-4F6957A46E34}" type="slidenum">
              <a:rPr lang="zh-CN" altLang="en-US" smtClean="0"/>
              <a:t>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7150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>
            <a:extLst>
              <a:ext uri="{FF2B5EF4-FFF2-40B4-BE49-F238E27FC236}">
                <a16:creationId xmlns:a16="http://schemas.microsoft.com/office/drawing/2014/main" id="{753711CD-420F-477D-A3CA-545FB7E80F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7391" y="4032515"/>
            <a:ext cx="3317545" cy="2502932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26B62047-5233-4524-9602-C327F87776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9406" y="4035982"/>
            <a:ext cx="3317546" cy="2502932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FA93D817-AACA-4C83-97E5-8927C317FD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3624" y="1433699"/>
            <a:ext cx="3317546" cy="250293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0A7536EA-561F-4BC0-B4E4-3F28AC99A2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9406" y="1433699"/>
            <a:ext cx="3317546" cy="2502932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3DE5ADA0-43B4-4F36-A0FA-3C29974DF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MySQL </a:t>
            </a:r>
            <a:r>
              <a:rPr lang="zh-CN" altLang="en-US" dirty="0"/>
              <a:t>安装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C26985-C675-4DF1-A86F-ADB2416D3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F851D-2940-4F9F-9937-C63762C6ED01}" type="datetime1">
              <a:rPr lang="zh-CN" altLang="en-US" smtClean="0"/>
              <a:t>2023/3/15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297C063-B1BD-4A09-A966-3A3D43DFD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52D859D1-3FBB-483F-916B-4F6957A46E34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9356E9BE-EB96-4D25-BF22-18E661DF536D}"/>
              </a:ext>
            </a:extLst>
          </p:cNvPr>
          <p:cNvSpPr/>
          <p:nvPr/>
        </p:nvSpPr>
        <p:spPr>
          <a:xfrm>
            <a:off x="3302839" y="3429000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i="1" dirty="0">
                <a:solidFill>
                  <a:srgbClr val="FF0000"/>
                </a:solidFill>
              </a:rPr>
              <a:t>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50628CDA-BCBC-468D-99AF-EAECBDBF1490}"/>
              </a:ext>
            </a:extLst>
          </p:cNvPr>
          <p:cNvSpPr/>
          <p:nvPr/>
        </p:nvSpPr>
        <p:spPr>
          <a:xfrm>
            <a:off x="7330197" y="3469522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i="1" dirty="0">
                <a:solidFill>
                  <a:srgbClr val="FF0000"/>
                </a:solidFill>
              </a:rPr>
              <a:t>2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4AD8F56B-D1D9-466B-AA80-0C4A66555591}"/>
              </a:ext>
            </a:extLst>
          </p:cNvPr>
          <p:cNvSpPr/>
          <p:nvPr/>
        </p:nvSpPr>
        <p:spPr>
          <a:xfrm>
            <a:off x="3302839" y="5987019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i="1" dirty="0">
                <a:solidFill>
                  <a:srgbClr val="FF0000"/>
                </a:solidFill>
              </a:rPr>
              <a:t>3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056BD0A8-4CEF-4586-AAFC-14815D79DF55}"/>
              </a:ext>
            </a:extLst>
          </p:cNvPr>
          <p:cNvSpPr/>
          <p:nvPr/>
        </p:nvSpPr>
        <p:spPr>
          <a:xfrm>
            <a:off x="7387645" y="5987019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i="1" dirty="0">
                <a:solidFill>
                  <a:srgbClr val="FF0000"/>
                </a:solidFill>
              </a:rPr>
              <a:t>4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97810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A94419-792E-4513-8258-26525AA21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MySQL </a:t>
            </a:r>
            <a:r>
              <a:rPr lang="zh-CN" altLang="en-US" dirty="0"/>
              <a:t>安装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15C148-AAA6-4C93-8D64-B7BC0E257C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/>
              <a:t>测试</a:t>
            </a:r>
            <a:r>
              <a:rPr lang="en-US" altLang="zh-CN" sz="2000" dirty="0"/>
              <a:t>MySQL</a:t>
            </a:r>
            <a:r>
              <a:rPr lang="zh-CN" altLang="en-US" sz="2000" dirty="0"/>
              <a:t>是否安装成功</a:t>
            </a:r>
            <a:endParaRPr lang="zh-CN" altLang="en-US" sz="2000" b="1" i="1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AB17CB-61C7-47E7-BB33-C8E27C4BA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F851D-2940-4F9F-9937-C63762C6ED01}" type="datetime1">
              <a:rPr lang="zh-CN" altLang="en-US" smtClean="0"/>
              <a:t>2023/3/15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AE2C73F-FB59-445B-BFED-69A98EB98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859D1-3FBB-483F-916B-4F6957A46E34}" type="slidenum">
              <a:rPr lang="zh-CN" altLang="en-US" smtClean="0"/>
              <a:t>7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0127D8D-D5A8-4BDC-8B48-98C5E2879A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330" y="2281615"/>
            <a:ext cx="5196840" cy="2294769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9ADBCE8B-5A4D-450D-BF39-EBC7E7591D05}"/>
              </a:ext>
            </a:extLst>
          </p:cNvPr>
          <p:cNvSpPr/>
          <p:nvPr/>
        </p:nvSpPr>
        <p:spPr>
          <a:xfrm>
            <a:off x="1336824" y="2279454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i="1" dirty="0">
                <a:solidFill>
                  <a:srgbClr val="FF0000"/>
                </a:solidFill>
              </a:rPr>
              <a:t>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66145B0A-3DC8-4438-A7BC-F903F217DF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6781" y="3230093"/>
            <a:ext cx="4935178" cy="2588672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C6699927-6454-409D-94BD-D8185DE0224D}"/>
              </a:ext>
            </a:extLst>
          </p:cNvPr>
          <p:cNvSpPr/>
          <p:nvPr/>
        </p:nvSpPr>
        <p:spPr>
          <a:xfrm>
            <a:off x="1336824" y="2860761"/>
            <a:ext cx="20778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i="1" dirty="0">
                <a:solidFill>
                  <a:srgbClr val="FF0000"/>
                </a:solidFill>
              </a:rPr>
              <a:t>2 </a:t>
            </a:r>
            <a:r>
              <a:rPr lang="zh-CN" altLang="en-US" b="1" i="1" dirty="0">
                <a:solidFill>
                  <a:srgbClr val="FF0000"/>
                </a:solidFill>
              </a:rPr>
              <a:t>输入 </a:t>
            </a:r>
            <a:r>
              <a:rPr lang="en-US" altLang="zh-CN" b="1" i="1" dirty="0" err="1">
                <a:solidFill>
                  <a:srgbClr val="FF0000"/>
                </a:solidFill>
              </a:rPr>
              <a:t>cmd</a:t>
            </a:r>
            <a:r>
              <a:rPr lang="zh-CN" altLang="en-US" b="1" i="1" dirty="0">
                <a:solidFill>
                  <a:srgbClr val="FF0000"/>
                </a:solidFill>
              </a:rPr>
              <a:t>，回车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98263569-6560-4739-85AC-9107A50FEB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0168" y="3910560"/>
            <a:ext cx="4769213" cy="2582314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89EBD01C-77E2-49C7-B6C1-8B8D26D46401}"/>
              </a:ext>
            </a:extLst>
          </p:cNvPr>
          <p:cNvSpPr/>
          <p:nvPr/>
        </p:nvSpPr>
        <p:spPr>
          <a:xfrm>
            <a:off x="4291464" y="4001294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i="1" dirty="0">
                <a:solidFill>
                  <a:srgbClr val="FF0000"/>
                </a:solidFill>
              </a:rPr>
              <a:t>3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E9E7F476-6BC8-4E89-ADC7-5D540216DCA3}"/>
              </a:ext>
            </a:extLst>
          </p:cNvPr>
          <p:cNvSpPr/>
          <p:nvPr/>
        </p:nvSpPr>
        <p:spPr>
          <a:xfrm>
            <a:off x="3448797" y="4175144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i="1" dirty="0">
                <a:solidFill>
                  <a:srgbClr val="FF0000"/>
                </a:solidFill>
              </a:rPr>
              <a:t>4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F44E8537-E100-44EA-8880-5D4EC3B5E501}"/>
              </a:ext>
            </a:extLst>
          </p:cNvPr>
          <p:cNvSpPr/>
          <p:nvPr/>
        </p:nvSpPr>
        <p:spPr>
          <a:xfrm>
            <a:off x="3026358" y="5354461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i="1" dirty="0">
                <a:solidFill>
                  <a:srgbClr val="FF0000"/>
                </a:solidFill>
              </a:rPr>
              <a:t>5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916027F5-D34B-4A10-8A0D-9DCD504E3DA5}"/>
              </a:ext>
            </a:extLst>
          </p:cNvPr>
          <p:cNvSpPr/>
          <p:nvPr/>
        </p:nvSpPr>
        <p:spPr>
          <a:xfrm>
            <a:off x="4291464" y="5611520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i="1" dirty="0">
                <a:solidFill>
                  <a:srgbClr val="FF0000"/>
                </a:solidFill>
              </a:rPr>
              <a:t>6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09343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A94419-792E-4513-8258-26525AA21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MySQL </a:t>
            </a:r>
            <a:r>
              <a:rPr lang="zh-CN" altLang="en-US" dirty="0"/>
              <a:t>安装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15C148-AAA6-4C93-8D64-B7BC0E257C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/>
              <a:t>配置环境变量</a:t>
            </a:r>
            <a:endParaRPr lang="zh-CN" altLang="en-US" sz="2000" b="1" i="1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AB17CB-61C7-47E7-BB33-C8E27C4BA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F851D-2940-4F9F-9937-C63762C6ED01}" type="datetime1">
              <a:rPr lang="zh-CN" altLang="en-US" smtClean="0"/>
              <a:t>2023/3/15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AE2C73F-FB59-445B-BFED-69A98EB98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859D1-3FBB-483F-916B-4F6957A46E34}" type="slidenum">
              <a:rPr lang="zh-CN" altLang="en-US" smtClean="0"/>
              <a:t>8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0E1A71B-B232-45C8-862B-A9F344F6C9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6050" y="1461452"/>
            <a:ext cx="5059680" cy="2398694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7FBEF1FE-52BB-44D4-A0E0-F70301F601B8}"/>
              </a:ext>
            </a:extLst>
          </p:cNvPr>
          <p:cNvSpPr/>
          <p:nvPr/>
        </p:nvSpPr>
        <p:spPr>
          <a:xfrm>
            <a:off x="6192280" y="2325477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i="1" dirty="0">
                <a:solidFill>
                  <a:srgbClr val="FF0000"/>
                </a:solidFill>
              </a:rPr>
              <a:t>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59937B0-5089-45C8-B269-7AB5A37867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608" y="2325477"/>
            <a:ext cx="2432113" cy="3036333"/>
          </a:xfrm>
          <a:prstGeom prst="rect">
            <a:avLst/>
          </a:prstGeom>
        </p:spPr>
      </p:pic>
      <p:sp>
        <p:nvSpPr>
          <p:cNvPr id="20" name="矩形 19">
            <a:extLst>
              <a:ext uri="{FF2B5EF4-FFF2-40B4-BE49-F238E27FC236}">
                <a16:creationId xmlns:a16="http://schemas.microsoft.com/office/drawing/2014/main" id="{B551275E-6AF8-4AE3-9AA6-8A15E60DB141}"/>
              </a:ext>
            </a:extLst>
          </p:cNvPr>
          <p:cNvSpPr/>
          <p:nvPr/>
        </p:nvSpPr>
        <p:spPr>
          <a:xfrm>
            <a:off x="1579211" y="4408064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i="1" dirty="0">
                <a:solidFill>
                  <a:srgbClr val="FF0000"/>
                </a:solidFill>
              </a:rPr>
              <a:t>2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054AF4B0-D279-4982-A3A8-3BB4C91466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2082" y="2694809"/>
            <a:ext cx="2601453" cy="2774041"/>
          </a:xfrm>
          <a:prstGeom prst="rect">
            <a:avLst/>
          </a:prstGeom>
        </p:spPr>
      </p:pic>
      <p:sp>
        <p:nvSpPr>
          <p:cNvPr id="21" name="矩形 20">
            <a:extLst>
              <a:ext uri="{FF2B5EF4-FFF2-40B4-BE49-F238E27FC236}">
                <a16:creationId xmlns:a16="http://schemas.microsoft.com/office/drawing/2014/main" id="{F6C0B19E-E9BC-42F7-946C-A62A4A84DD90}"/>
              </a:ext>
            </a:extLst>
          </p:cNvPr>
          <p:cNvSpPr/>
          <p:nvPr/>
        </p:nvSpPr>
        <p:spPr>
          <a:xfrm>
            <a:off x="3012164" y="4359998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i="1" dirty="0">
                <a:solidFill>
                  <a:srgbClr val="FF0000"/>
                </a:solidFill>
              </a:rPr>
              <a:t>3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BEA63F6A-F81D-482B-BC62-E582BC38D32B}"/>
              </a:ext>
            </a:extLst>
          </p:cNvPr>
          <p:cNvSpPr/>
          <p:nvPr/>
        </p:nvSpPr>
        <p:spPr>
          <a:xfrm>
            <a:off x="4505291" y="4854618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i="1" dirty="0">
                <a:solidFill>
                  <a:srgbClr val="FF0000"/>
                </a:solidFill>
              </a:rPr>
              <a:t>4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E87F66EB-346D-4094-84CE-7AEDA7082B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13896" y="3261672"/>
            <a:ext cx="2728878" cy="2915291"/>
          </a:xfrm>
          <a:prstGeom prst="rect">
            <a:avLst/>
          </a:prstGeom>
        </p:spPr>
      </p:pic>
      <p:sp>
        <p:nvSpPr>
          <p:cNvPr id="23" name="矩形 22">
            <a:extLst>
              <a:ext uri="{FF2B5EF4-FFF2-40B4-BE49-F238E27FC236}">
                <a16:creationId xmlns:a16="http://schemas.microsoft.com/office/drawing/2014/main" id="{4D843AB1-06C7-4A3C-BC88-470E0A2A8156}"/>
              </a:ext>
            </a:extLst>
          </p:cNvPr>
          <p:cNvSpPr/>
          <p:nvPr/>
        </p:nvSpPr>
        <p:spPr>
          <a:xfrm>
            <a:off x="7769638" y="3152740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i="1" dirty="0">
                <a:solidFill>
                  <a:srgbClr val="FF0000"/>
                </a:solidFill>
              </a:rPr>
              <a:t>5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9072153D-032B-4587-B38C-ACB8343384D9}"/>
              </a:ext>
            </a:extLst>
          </p:cNvPr>
          <p:cNvSpPr/>
          <p:nvPr/>
        </p:nvSpPr>
        <p:spPr>
          <a:xfrm>
            <a:off x="5757443" y="5211882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i="1" dirty="0">
                <a:solidFill>
                  <a:srgbClr val="FF0000"/>
                </a:solidFill>
              </a:rPr>
              <a:t>6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344F131F-1FF4-48BE-802F-4CEEFFF48D99}"/>
              </a:ext>
            </a:extLst>
          </p:cNvPr>
          <p:cNvSpPr/>
          <p:nvPr/>
        </p:nvSpPr>
        <p:spPr>
          <a:xfrm>
            <a:off x="5596404" y="6275728"/>
            <a:ext cx="23487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i="1" dirty="0">
                <a:solidFill>
                  <a:srgbClr val="FF0000"/>
                </a:solidFill>
              </a:rPr>
              <a:t>7 </a:t>
            </a:r>
            <a:r>
              <a:rPr lang="zh-CN" altLang="en-US" b="1" i="1" dirty="0">
                <a:solidFill>
                  <a:srgbClr val="FF0000"/>
                </a:solidFill>
              </a:rPr>
              <a:t>确定</a:t>
            </a:r>
            <a:r>
              <a:rPr lang="en-US" altLang="zh-CN" b="1" i="1" dirty="0">
                <a:solidFill>
                  <a:srgbClr val="FF0000"/>
                </a:solidFill>
              </a:rPr>
              <a:t>...</a:t>
            </a:r>
            <a:r>
              <a:rPr lang="zh-CN" altLang="en-US" b="1" i="1" dirty="0">
                <a:solidFill>
                  <a:srgbClr val="FF0000"/>
                </a:solidFill>
              </a:rPr>
              <a:t>确定</a:t>
            </a:r>
            <a:r>
              <a:rPr lang="en-US" altLang="zh-CN" b="1" i="1" dirty="0">
                <a:solidFill>
                  <a:srgbClr val="FF0000"/>
                </a:solidFill>
              </a:rPr>
              <a:t>...</a:t>
            </a:r>
            <a:r>
              <a:rPr lang="zh-CN" altLang="en-US" b="1" i="1" dirty="0">
                <a:solidFill>
                  <a:srgbClr val="FF0000"/>
                </a:solidFill>
              </a:rPr>
              <a:t>确定</a:t>
            </a:r>
            <a:r>
              <a:rPr lang="en-US" altLang="zh-CN" b="1" i="1" dirty="0">
                <a:solidFill>
                  <a:srgbClr val="FF0000"/>
                </a:solidFill>
              </a:rPr>
              <a:t>...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15488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A94419-792E-4513-8258-26525AA21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MySQL </a:t>
            </a:r>
            <a:r>
              <a:rPr lang="zh-CN" altLang="en-US" dirty="0"/>
              <a:t>安装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15C148-AAA6-4C93-8D64-B7BC0E257C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/>
              <a:t>测试环境变量是否配置成功</a:t>
            </a:r>
            <a:endParaRPr lang="zh-CN" altLang="en-US" sz="2000" b="1" i="1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AB17CB-61C7-47E7-BB33-C8E27C4BA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F851D-2940-4F9F-9937-C63762C6ED01}" type="datetime1">
              <a:rPr lang="zh-CN" altLang="en-US" smtClean="0"/>
              <a:t>2023/3/15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AE2C73F-FB59-445B-BFED-69A98EB98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859D1-3FBB-483F-916B-4F6957A46E34}" type="slidenum">
              <a:rPr lang="zh-CN" altLang="en-US" smtClean="0"/>
              <a:t>9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16D786C-1957-4F41-A0AF-D96F2F79B8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715" y="2310901"/>
            <a:ext cx="3023950" cy="1743129"/>
          </a:xfrm>
          <a:prstGeom prst="rect">
            <a:avLst/>
          </a:prstGeom>
        </p:spPr>
      </p:pic>
      <p:sp>
        <p:nvSpPr>
          <p:cNvPr id="20" name="矩形 19">
            <a:extLst>
              <a:ext uri="{FF2B5EF4-FFF2-40B4-BE49-F238E27FC236}">
                <a16:creationId xmlns:a16="http://schemas.microsoft.com/office/drawing/2014/main" id="{AD2E69EF-59F2-4294-BFE1-7A71CE89C6CE}"/>
              </a:ext>
            </a:extLst>
          </p:cNvPr>
          <p:cNvSpPr/>
          <p:nvPr/>
        </p:nvSpPr>
        <p:spPr>
          <a:xfrm>
            <a:off x="1077744" y="2813133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i="1" dirty="0">
                <a:solidFill>
                  <a:srgbClr val="FF0000"/>
                </a:solidFill>
              </a:rPr>
              <a:t>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4DCB2E4B-8F6E-4ACD-A829-F73FDCB37C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6050" y="2779280"/>
            <a:ext cx="6019800" cy="3520052"/>
          </a:xfrm>
          <a:prstGeom prst="rect">
            <a:avLst/>
          </a:prstGeom>
        </p:spPr>
      </p:pic>
      <p:sp>
        <p:nvSpPr>
          <p:cNvPr id="21" name="矩形 20">
            <a:extLst>
              <a:ext uri="{FF2B5EF4-FFF2-40B4-BE49-F238E27FC236}">
                <a16:creationId xmlns:a16="http://schemas.microsoft.com/office/drawing/2014/main" id="{8CABFC0B-0EBC-4499-8C48-7ACF8787476C}"/>
              </a:ext>
            </a:extLst>
          </p:cNvPr>
          <p:cNvSpPr/>
          <p:nvPr/>
        </p:nvSpPr>
        <p:spPr>
          <a:xfrm>
            <a:off x="3485907" y="3085667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i="1" dirty="0">
                <a:solidFill>
                  <a:srgbClr val="FF0000"/>
                </a:solidFill>
              </a:rPr>
              <a:t>2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893B456-3905-454B-9550-CC59F28C189C}"/>
              </a:ext>
            </a:extLst>
          </p:cNvPr>
          <p:cNvSpPr/>
          <p:nvPr/>
        </p:nvSpPr>
        <p:spPr>
          <a:xfrm>
            <a:off x="3329454" y="3587665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i="1" dirty="0">
                <a:solidFill>
                  <a:srgbClr val="FF0000"/>
                </a:solidFill>
              </a:rPr>
              <a:t>3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4546916"/>
      </p:ext>
    </p:extLst>
  </p:cSld>
  <p:clrMapOvr>
    <a:masterClrMapping/>
  </p:clrMapOvr>
</p:sld>
</file>

<file path=ppt/theme/theme1.xml><?xml version="1.0" encoding="utf-8"?>
<a:theme xmlns:a="http://schemas.openxmlformats.org/drawingml/2006/main" name="学术汇报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学术汇报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学术汇报" id="{09771A5F-C961-4F38-8AC4-1DDFD7001F05}" vid="{2C7E02F2-0C20-498C-AC24-E9B6C33270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学术汇报</Template>
  <TotalTime>1098</TotalTime>
  <Words>4182</Words>
  <Application>Microsoft Office PowerPoint</Application>
  <PresentationFormat>全屏显示(4:3)</PresentationFormat>
  <Paragraphs>566</Paragraphs>
  <Slides>53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53</vt:i4>
      </vt:variant>
    </vt:vector>
  </HeadingPairs>
  <TitlesOfParts>
    <vt:vector size="56" baseType="lpstr">
      <vt:lpstr>黑体</vt:lpstr>
      <vt:lpstr>Arial</vt:lpstr>
      <vt:lpstr>学术汇报</vt:lpstr>
      <vt:lpstr>数据库系统实验教程</vt:lpstr>
      <vt:lpstr>MySQL 安装</vt:lpstr>
      <vt:lpstr>MySQL 安装</vt:lpstr>
      <vt:lpstr>MySQL 安装</vt:lpstr>
      <vt:lpstr>MySQL 安装</vt:lpstr>
      <vt:lpstr>MySQL 安装</vt:lpstr>
      <vt:lpstr>MySQL 安装</vt:lpstr>
      <vt:lpstr>MySQL 安装</vt:lpstr>
      <vt:lpstr>MySQL 安装</vt:lpstr>
      <vt:lpstr>实验 1</vt:lpstr>
      <vt:lpstr>数据准备</vt:lpstr>
      <vt:lpstr>创建数据库</vt:lpstr>
      <vt:lpstr>创建表（关系模式）</vt:lpstr>
      <vt:lpstr>导入数据</vt:lpstr>
      <vt:lpstr>实验任务</vt:lpstr>
      <vt:lpstr>实验任务</vt:lpstr>
      <vt:lpstr>实验任务</vt:lpstr>
      <vt:lpstr>实验任务</vt:lpstr>
      <vt:lpstr>实验任务</vt:lpstr>
      <vt:lpstr>实验任务</vt:lpstr>
      <vt:lpstr>实验任务</vt:lpstr>
      <vt:lpstr>实验任务</vt:lpstr>
      <vt:lpstr>实验任务</vt:lpstr>
      <vt:lpstr>实验任务</vt:lpstr>
      <vt:lpstr>实验 2</vt:lpstr>
      <vt:lpstr>实验内容</vt:lpstr>
      <vt:lpstr>实验内容</vt:lpstr>
      <vt:lpstr>构建概念数据库</vt:lpstr>
      <vt:lpstr>构建概念数据库</vt:lpstr>
      <vt:lpstr>构建概念数据库</vt:lpstr>
      <vt:lpstr>绘制 E-R 图</vt:lpstr>
      <vt:lpstr>设计逻辑数据库</vt:lpstr>
      <vt:lpstr>设计逻辑数据库</vt:lpstr>
      <vt:lpstr>设计逻辑数据库</vt:lpstr>
      <vt:lpstr>数据库系统实现</vt:lpstr>
      <vt:lpstr>数据库系统实现</vt:lpstr>
      <vt:lpstr>数据库系统实现</vt:lpstr>
      <vt:lpstr>数据库系统实现</vt:lpstr>
      <vt:lpstr>数据库系统实现</vt:lpstr>
      <vt:lpstr>数据库系统实现</vt:lpstr>
      <vt:lpstr>数据库系统实现</vt:lpstr>
      <vt:lpstr>数据库系统实现</vt:lpstr>
      <vt:lpstr>数据库系统实现</vt:lpstr>
      <vt:lpstr>数据库系统实现</vt:lpstr>
      <vt:lpstr>数据库系统实现</vt:lpstr>
      <vt:lpstr>实验 3</vt:lpstr>
      <vt:lpstr>任务1：关系连接算法的实现</vt:lpstr>
      <vt:lpstr>任务1检查点</vt:lpstr>
      <vt:lpstr>任务2：查询优化算法的设计</vt:lpstr>
      <vt:lpstr>任务2检查点</vt:lpstr>
      <vt:lpstr>Project 2</vt:lpstr>
      <vt:lpstr>实验任务</vt:lpstr>
      <vt:lpstr>检查点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数据库系统实验介绍</dc:title>
  <dc:creator>YF.wang</dc:creator>
  <cp:lastModifiedBy>Dell</cp:lastModifiedBy>
  <cp:revision>184</cp:revision>
  <dcterms:created xsi:type="dcterms:W3CDTF">2023-02-19T08:18:27Z</dcterms:created>
  <dcterms:modified xsi:type="dcterms:W3CDTF">2023-03-15T06:56:10Z</dcterms:modified>
</cp:coreProperties>
</file>