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4"/>
  </p:notesMasterIdLst>
  <p:sldIdLst>
    <p:sldId id="256" r:id="rId2"/>
    <p:sldId id="372" r:id="rId3"/>
    <p:sldId id="377" r:id="rId4"/>
    <p:sldId id="378" r:id="rId5"/>
    <p:sldId id="379" r:id="rId6"/>
    <p:sldId id="380" r:id="rId7"/>
    <p:sldId id="384" r:id="rId8"/>
    <p:sldId id="365" r:id="rId9"/>
    <p:sldId id="321" r:id="rId10"/>
    <p:sldId id="262" r:id="rId11"/>
    <p:sldId id="353" r:id="rId12"/>
    <p:sldId id="367" r:id="rId13"/>
    <p:sldId id="383" r:id="rId14"/>
    <p:sldId id="393" r:id="rId15"/>
    <p:sldId id="394" r:id="rId16"/>
    <p:sldId id="344" r:id="rId17"/>
    <p:sldId id="350" r:id="rId18"/>
    <p:sldId id="381" r:id="rId19"/>
    <p:sldId id="382" r:id="rId20"/>
    <p:sldId id="368" r:id="rId21"/>
    <p:sldId id="391" r:id="rId22"/>
    <p:sldId id="392" r:id="rId23"/>
    <p:sldId id="371" r:id="rId24"/>
    <p:sldId id="348" r:id="rId25"/>
    <p:sldId id="359" r:id="rId26"/>
    <p:sldId id="373" r:id="rId27"/>
    <p:sldId id="370" r:id="rId28"/>
    <p:sldId id="320" r:id="rId29"/>
    <p:sldId id="376" r:id="rId30"/>
    <p:sldId id="374" r:id="rId31"/>
    <p:sldId id="375" r:id="rId32"/>
    <p:sldId id="364"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0"/>
    <p:restoredTop sz="82721"/>
  </p:normalViewPr>
  <p:slideViewPr>
    <p:cSldViewPr snapToGrid="0">
      <p:cViewPr varScale="1">
        <p:scale>
          <a:sx n="100" d="100"/>
          <a:sy n="100" d="100"/>
        </p:scale>
        <p:origin x="198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12</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13</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486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274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213696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22</a:t>
            </a:fld>
            <a:endParaRPr lang="en-IL"/>
          </a:p>
        </p:txBody>
      </p:sp>
    </p:spTree>
    <p:extLst>
      <p:ext uri="{BB962C8B-B14F-4D97-AF65-F5344CB8AC3E}">
        <p14:creationId xmlns:p14="http://schemas.microsoft.com/office/powerpoint/2010/main" val="1060269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23</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to measure the degree of agreement between the hosts' land use and the hosts'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642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26</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29</a:t>
            </a:fld>
            <a:endParaRPr lang="en-IL"/>
          </a:p>
        </p:txBody>
      </p:sp>
    </p:spTree>
    <p:extLst>
      <p:ext uri="{BB962C8B-B14F-4D97-AF65-F5344CB8AC3E}">
        <p14:creationId xmlns:p14="http://schemas.microsoft.com/office/powerpoint/2010/main" val="3660745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09482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effectLst/>
                <a:latin typeface="Calibri" panose="020F0502020204030204" pitchFamily="34" charset="0"/>
              </a:rPr>
              <a:t>Anthropogenic land use change, including the conversion of natural areas to agricultural or urban ecosystems, alters the environment and the conditions in which the host microbiome is shaped.</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9936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230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8</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54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49590" y="1143001"/>
            <a:ext cx="10092819" cy="25180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Land use and microbe prevalence jointly determine host-microbe network structure</a:t>
            </a:r>
            <a:endParaRPr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July 15,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What processes shape host-microbe community structures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How do core and rare microbial groups differ in these processes?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 </a:t>
            </a:r>
          </a:p>
        </p:txBody>
      </p:sp>
    </p:spTree>
    <p:extLst>
      <p:ext uri="{BB962C8B-B14F-4D97-AF65-F5344CB8AC3E}">
        <p14:creationId xmlns:p14="http://schemas.microsoft.com/office/powerpoint/2010/main" val="133931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Relative reads abundance &gt; 0.1% per sample</a:t>
            </a:r>
          </a:p>
          <a:p>
            <a:r>
              <a:rPr lang="en-US" dirty="0">
                <a:latin typeface="Calibri" panose="020F0502020204030204" pitchFamily="34" charset="0"/>
                <a:cs typeface="Calibri" panose="020F0502020204030204" pitchFamily="34" charset="0"/>
              </a:rPr>
              <a:t>Prevalence &gt; 1% per village</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Non-core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74752F-8F14-CAB3-5FF9-0DEB130CAB45}"/>
              </a:ext>
            </a:extLst>
          </p:cNvPr>
          <p:cNvPicPr>
            <a:picLocks noChangeAspect="1"/>
          </p:cNvPicPr>
          <p:nvPr/>
        </p:nvPicPr>
        <p:blipFill>
          <a:blip r:embed="rId3"/>
          <a:stretch>
            <a:fillRect/>
          </a:stretch>
        </p:blipFill>
        <p:spPr>
          <a:xfrm>
            <a:off x="5314787" y="1105319"/>
            <a:ext cx="6391589" cy="5322898"/>
          </a:xfrm>
          <a:prstGeom prst="rect">
            <a:avLst/>
          </a:prstGeom>
        </p:spPr>
      </p:pic>
    </p:spTree>
    <p:extLst>
      <p:ext uri="{BB962C8B-B14F-4D97-AF65-F5344CB8AC3E}">
        <p14:creationId xmlns:p14="http://schemas.microsoft.com/office/powerpoint/2010/main" val="34891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315757"/>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3200" dirty="0">
                <a:latin typeface="Calibri" panose="020F0502020204030204" pitchFamily="34" charset="0"/>
                <a:cs typeface="Calibri" panose="020F0502020204030204" pitchFamily="34" charset="0"/>
                <a:sym typeface="Calibri"/>
              </a:rPr>
              <a:t>The groups represent different microbial genera (and potentially functions)</a:t>
            </a:r>
            <a:endParaRPr sz="3200" dirty="0">
              <a:latin typeface="Calibri" panose="020F0502020204030204" pitchFamily="34" charset="0"/>
              <a:cs typeface="Calibri" panose="020F0502020204030204" pitchFamily="34" charset="0"/>
              <a:sym typeface="Calibri"/>
            </a:endParaRPr>
          </a:p>
        </p:txBody>
      </p:sp>
      <p:pic>
        <p:nvPicPr>
          <p:cNvPr id="3" name="Picture 2" descr="A diagram of different colored dots&#10;&#10;Description automatically generated">
            <a:extLst>
              <a:ext uri="{FF2B5EF4-FFF2-40B4-BE49-F238E27FC236}">
                <a16:creationId xmlns:a16="http://schemas.microsoft.com/office/drawing/2014/main" id="{BDBD69A3-4875-2CFD-579D-1E9F1D517D6E}"/>
              </a:ext>
            </a:extLst>
          </p:cNvPr>
          <p:cNvPicPr>
            <a:picLocks noChangeAspect="1"/>
          </p:cNvPicPr>
          <p:nvPr/>
        </p:nvPicPr>
        <p:blipFill>
          <a:blip r:embed="rId3"/>
          <a:stretch>
            <a:fillRect/>
          </a:stretch>
        </p:blipFill>
        <p:spPr>
          <a:xfrm>
            <a:off x="2578408" y="1424353"/>
            <a:ext cx="7560379" cy="5400270"/>
          </a:xfrm>
          <a:prstGeom prst="rect">
            <a:avLst/>
          </a:prstGeom>
        </p:spPr>
      </p:pic>
    </p:spTree>
    <p:extLst>
      <p:ext uri="{BB962C8B-B14F-4D97-AF65-F5344CB8AC3E}">
        <p14:creationId xmlns:p14="http://schemas.microsoft.com/office/powerpoint/2010/main" val="26688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3 networks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Bipartite network between host individuals and bacteria ASVs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Link’s weight = ASV relative abundance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Infomap</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11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5C84D97-86A4-AF2E-C1D2-3EBD74415F94}"/>
              </a:ext>
            </a:extLst>
          </p:cNvPr>
          <p:cNvPicPr>
            <a:picLocks noChangeAspect="1"/>
          </p:cNvPicPr>
          <p:nvPr/>
        </p:nvPicPr>
        <p:blipFill rotWithShape="1">
          <a:blip r:embed="rId3"/>
          <a:srcRect r="11560"/>
          <a:stretch/>
        </p:blipFill>
        <p:spPr>
          <a:xfrm>
            <a:off x="3535936" y="724173"/>
            <a:ext cx="4318945" cy="3013802"/>
          </a:xfrm>
          <a:prstGeom prst="rect">
            <a:avLst/>
          </a:prstGeom>
        </p:spPr>
      </p:pic>
      <p:sp>
        <p:nvSpPr>
          <p:cNvPr id="9" name="TextBox 8">
            <a:extLst>
              <a:ext uri="{FF2B5EF4-FFF2-40B4-BE49-F238E27FC236}">
                <a16:creationId xmlns:a16="http://schemas.microsoft.com/office/drawing/2014/main" id="{4C372C73-1248-1A7C-1702-D12400B4B242}"/>
              </a:ext>
            </a:extLst>
          </p:cNvPr>
          <p:cNvSpPr txBox="1"/>
          <p:nvPr/>
        </p:nvSpPr>
        <p:spPr>
          <a:xfrm>
            <a:off x="2682911" y="1779099"/>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Rare</a:t>
            </a:r>
            <a:endParaRPr lang="en-IL"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772D24A-187E-CDAA-6BEF-CB3545FD20E0}"/>
              </a:ext>
            </a:extLst>
          </p:cNvPr>
          <p:cNvSpPr txBox="1"/>
          <p:nvPr/>
        </p:nvSpPr>
        <p:spPr>
          <a:xfrm>
            <a:off x="2682910" y="3272850"/>
            <a:ext cx="1607735"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Non-core</a:t>
            </a:r>
            <a:endParaRPr lang="en-IL"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E056FC9-FD1A-8522-76B7-F5C37683C0CE}"/>
              </a:ext>
            </a:extLst>
          </p:cNvPr>
          <p:cNvSpPr txBox="1"/>
          <p:nvPr/>
        </p:nvSpPr>
        <p:spPr>
          <a:xfrm>
            <a:off x="9165945" y="3293652"/>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Core</a:t>
            </a:r>
            <a:endParaRPr lang="en-IL"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4A01F9CE-A7CB-8CDD-DBD5-2B8F75572411}"/>
              </a:ext>
            </a:extLst>
          </p:cNvPr>
          <p:cNvPicPr>
            <a:picLocks noChangeAspect="1"/>
          </p:cNvPicPr>
          <p:nvPr/>
        </p:nvPicPr>
        <p:blipFill rotWithShape="1">
          <a:blip r:embed="rId4"/>
          <a:srcRect r="12207"/>
          <a:stretch/>
        </p:blipFill>
        <p:spPr>
          <a:xfrm>
            <a:off x="813628" y="3796070"/>
            <a:ext cx="4287377" cy="3013802"/>
          </a:xfrm>
          <a:prstGeom prst="rect">
            <a:avLst/>
          </a:prstGeom>
        </p:spPr>
      </p:pic>
      <p:pic>
        <p:nvPicPr>
          <p:cNvPr id="15" name="Picture 14">
            <a:extLst>
              <a:ext uri="{FF2B5EF4-FFF2-40B4-BE49-F238E27FC236}">
                <a16:creationId xmlns:a16="http://schemas.microsoft.com/office/drawing/2014/main" id="{E9D0E94A-8A51-C819-E4F9-144166CB14C1}"/>
              </a:ext>
            </a:extLst>
          </p:cNvPr>
          <p:cNvPicPr>
            <a:picLocks noChangeAspect="1"/>
          </p:cNvPicPr>
          <p:nvPr/>
        </p:nvPicPr>
        <p:blipFill rotWithShape="1">
          <a:blip r:embed="rId5"/>
          <a:srcRect r="11560"/>
          <a:stretch/>
        </p:blipFill>
        <p:spPr>
          <a:xfrm>
            <a:off x="7149572" y="3796070"/>
            <a:ext cx="4318945" cy="3013802"/>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44435" y="31958"/>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b="0" i="0" u="none" strike="noStrike" dirty="0">
                <a:solidFill>
                  <a:srgbClr val="000000"/>
                </a:solidFill>
                <a:effectLst/>
                <a:latin typeface="Calibri" panose="020F0502020204030204" pitchFamily="34" charset="0"/>
              </a:rPr>
              <a:t>The modules become smaller and more specific to land use types along the rarity gradient</a:t>
            </a:r>
            <a:endParaRPr sz="4000" dirty="0">
              <a:latin typeface="Calibri" panose="020F0502020204030204" pitchFamily="34" charset="0"/>
              <a:cs typeface="Calibri" panose="020F0502020204030204" pitchFamily="34" charset="0"/>
              <a:sym typeface="Calibri"/>
            </a:endParaRPr>
          </a:p>
        </p:txBody>
      </p:sp>
      <p:pic>
        <p:nvPicPr>
          <p:cNvPr id="5" name="Picture 4" descr="A graph of different colored lines&#10;&#10;Description automatically generated with medium confidence">
            <a:extLst>
              <a:ext uri="{FF2B5EF4-FFF2-40B4-BE49-F238E27FC236}">
                <a16:creationId xmlns:a16="http://schemas.microsoft.com/office/drawing/2014/main" id="{0C11D039-913D-0C2F-71F4-297DB4D9F605}"/>
              </a:ext>
            </a:extLst>
          </p:cNvPr>
          <p:cNvPicPr>
            <a:picLocks noChangeAspect="1"/>
          </p:cNvPicPr>
          <p:nvPr/>
        </p:nvPicPr>
        <p:blipFill>
          <a:blip r:embed="rId3"/>
          <a:stretch>
            <a:fillRect/>
          </a:stretch>
        </p:blipFill>
        <p:spPr>
          <a:xfrm>
            <a:off x="1113527" y="1140554"/>
            <a:ext cx="4335138" cy="3096527"/>
          </a:xfrm>
          <a:prstGeom prst="rect">
            <a:avLst/>
          </a:prstGeom>
        </p:spPr>
      </p:pic>
      <p:pic>
        <p:nvPicPr>
          <p:cNvPr id="7" name="Picture 6" descr="A graph with different colored squares&#10;&#10;Description automatically generated">
            <a:extLst>
              <a:ext uri="{FF2B5EF4-FFF2-40B4-BE49-F238E27FC236}">
                <a16:creationId xmlns:a16="http://schemas.microsoft.com/office/drawing/2014/main" id="{A74F6B6C-BE35-FFBA-AA51-3D59F35264C7}"/>
              </a:ext>
            </a:extLst>
          </p:cNvPr>
          <p:cNvPicPr>
            <a:picLocks noChangeAspect="1"/>
          </p:cNvPicPr>
          <p:nvPr/>
        </p:nvPicPr>
        <p:blipFill>
          <a:blip r:embed="rId4"/>
          <a:stretch>
            <a:fillRect/>
          </a:stretch>
        </p:blipFill>
        <p:spPr>
          <a:xfrm>
            <a:off x="6824897" y="1257821"/>
            <a:ext cx="4335138" cy="3096527"/>
          </a:xfrm>
          <a:prstGeom prst="rect">
            <a:avLst/>
          </a:prstGeom>
        </p:spPr>
      </p:pic>
      <p:pic>
        <p:nvPicPr>
          <p:cNvPr id="9" name="Picture 8">
            <a:extLst>
              <a:ext uri="{FF2B5EF4-FFF2-40B4-BE49-F238E27FC236}">
                <a16:creationId xmlns:a16="http://schemas.microsoft.com/office/drawing/2014/main" id="{48B0602F-FDFA-F6EB-5480-1BDAB884DEA9}"/>
              </a:ext>
            </a:extLst>
          </p:cNvPr>
          <p:cNvPicPr>
            <a:picLocks noChangeAspect="1"/>
          </p:cNvPicPr>
          <p:nvPr/>
        </p:nvPicPr>
        <p:blipFill>
          <a:blip r:embed="rId5"/>
          <a:stretch>
            <a:fillRect/>
          </a:stretch>
        </p:blipFill>
        <p:spPr>
          <a:xfrm>
            <a:off x="4443884" y="4237081"/>
            <a:ext cx="4087167" cy="2522366"/>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600986"/>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07F3F32E-A881-51BF-DB00-B4128F40E6C5}"/>
              </a:ext>
            </a:extLst>
          </p:cNvPr>
          <p:cNvSpPr/>
          <p:nvPr/>
        </p:nvSpPr>
        <p:spPr>
          <a:xfrm>
            <a:off x="83947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43863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231654"/>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Non-core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32676035-310F-6996-5D69-BA1FBD5CC221}"/>
              </a:ext>
            </a:extLst>
          </p:cNvPr>
          <p:cNvSpPr/>
          <p:nvPr/>
        </p:nvSpPr>
        <p:spPr>
          <a:xfrm>
            <a:off x="67818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18334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2492990"/>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596C0E0B-FDD4-68C1-731B-A3B7E165BBB4}"/>
              </a:ext>
            </a:extLst>
          </p:cNvPr>
          <p:cNvSpPr/>
          <p:nvPr/>
        </p:nvSpPr>
        <p:spPr>
          <a:xfrm>
            <a:off x="51943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7170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a:t>
            </a:r>
            <a:r>
              <a:rPr lang="en-US" sz="3600" b="0" i="0" u="none" strike="noStrike" dirty="0">
                <a:solidFill>
                  <a:srgbClr val="000000"/>
                </a:solidFill>
                <a:effectLst/>
                <a:latin typeface="Calibri" panose="020F0502020204030204" pitchFamily="34" charset="0"/>
              </a:rPr>
              <a:t>What processes shape host-microbe community structures </a:t>
            </a:r>
            <a:r>
              <a:rPr lang="en-US" sz="3600" b="1" i="0" u="sng" strike="noStrike" dirty="0">
                <a:solidFill>
                  <a:srgbClr val="000000"/>
                </a:solidFill>
                <a:effectLst/>
                <a:latin typeface="Calibri" panose="020F0502020204030204" pitchFamily="34" charset="0"/>
              </a:rPr>
              <a:t>along a land use change gradient</a:t>
            </a:r>
            <a:r>
              <a:rPr lang="en-US" sz="3600" b="0" i="0" u="none" strike="noStrike" dirty="0">
                <a:solidFill>
                  <a:srgbClr val="000000"/>
                </a:solidFill>
                <a:effectLst/>
                <a:latin typeface="Calibri" panose="020F0502020204030204" pitchFamily="34" charset="0"/>
              </a:rPr>
              <a:t>?</a:t>
            </a:r>
          </a:p>
        </p:txBody>
      </p:sp>
    </p:spTree>
    <p:extLst>
      <p:ext uri="{BB962C8B-B14F-4D97-AF65-F5344CB8AC3E}">
        <p14:creationId xmlns:p14="http://schemas.microsoft.com/office/powerpoint/2010/main" val="427899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 name="Google Shape;359;p17">
            <a:extLst>
              <a:ext uri="{FF2B5EF4-FFF2-40B4-BE49-F238E27FC236}">
                <a16:creationId xmlns:a16="http://schemas.microsoft.com/office/drawing/2014/main" id="{21574AE3-C4D2-39B6-33C9-DAC2D379BD77}"/>
              </a:ext>
            </a:extLst>
          </p:cNvPr>
          <p:cNvSpPr txBox="1"/>
          <p:nvPr/>
        </p:nvSpPr>
        <p:spPr>
          <a:xfrm>
            <a:off x="723384" y="350589"/>
            <a:ext cx="10274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4000" b="1" dirty="0">
                <a:latin typeface="Calibri" panose="020F0502020204030204" pitchFamily="34" charset="0"/>
                <a:cs typeface="Calibri" panose="020F0502020204030204" pitchFamily="34" charset="0"/>
                <a:sym typeface="Calibri"/>
              </a:rPr>
              <a:t>Normalized Mutual Information</a:t>
            </a:r>
            <a:r>
              <a:rPr lang="en-US" sz="4000" b="1" dirty="0">
                <a:solidFill>
                  <a:schemeClr val="dk1"/>
                </a:solidFill>
                <a:latin typeface="Calibri" panose="020F0502020204030204" pitchFamily="34" charset="0"/>
                <a:cs typeface="Calibri" panose="020F0502020204030204" pitchFamily="34" charset="0"/>
                <a:sym typeface="Calibri"/>
              </a:rPr>
              <a:t> (NMI)</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2707390565"/>
              </p:ext>
            </p:extLst>
          </p:nvPr>
        </p:nvGraphicFramePr>
        <p:xfrm>
          <a:off x="625157" y="2558405"/>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graphicFrame>
        <p:nvGraphicFramePr>
          <p:cNvPr id="9" name="Table 8">
            <a:extLst>
              <a:ext uri="{FF2B5EF4-FFF2-40B4-BE49-F238E27FC236}">
                <a16:creationId xmlns:a16="http://schemas.microsoft.com/office/drawing/2014/main" id="{2648662B-27CF-CD61-BE51-ED169901A619}"/>
              </a:ext>
            </a:extLst>
          </p:cNvPr>
          <p:cNvGraphicFramePr>
            <a:graphicFrameLocks noGrp="1"/>
          </p:cNvGraphicFramePr>
          <p:nvPr>
            <p:extLst>
              <p:ext uri="{D42A27DB-BD31-4B8C-83A1-F6EECF244321}">
                <p14:modId xmlns:p14="http://schemas.microsoft.com/office/powerpoint/2010/main" val="2484529122"/>
              </p:ext>
            </p:extLst>
          </p:nvPr>
        </p:nvGraphicFramePr>
        <p:xfrm>
          <a:off x="7165657" y="2558405"/>
          <a:ext cx="3945618" cy="827610"/>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L"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bl>
          </a:graphicData>
        </a:graphic>
      </p:graphicFrame>
      <p:graphicFrame>
        <p:nvGraphicFramePr>
          <p:cNvPr id="10" name="Table 9">
            <a:extLst>
              <a:ext uri="{FF2B5EF4-FFF2-40B4-BE49-F238E27FC236}">
                <a16:creationId xmlns:a16="http://schemas.microsoft.com/office/drawing/2014/main" id="{8CADF6B0-0462-FB2A-714F-30F5F66C010D}"/>
              </a:ext>
            </a:extLst>
          </p:cNvPr>
          <p:cNvGraphicFramePr>
            <a:graphicFrameLocks noGrp="1"/>
          </p:cNvGraphicFramePr>
          <p:nvPr>
            <p:extLst>
              <p:ext uri="{D42A27DB-BD31-4B8C-83A1-F6EECF244321}">
                <p14:modId xmlns:p14="http://schemas.microsoft.com/office/powerpoint/2010/main" val="550010070"/>
              </p:ext>
            </p:extLst>
          </p:nvPr>
        </p:nvGraphicFramePr>
        <p:xfrm>
          <a:off x="7165657" y="3758159"/>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11" name="Google Shape;359;p17">
            <a:extLst>
              <a:ext uri="{FF2B5EF4-FFF2-40B4-BE49-F238E27FC236}">
                <a16:creationId xmlns:a16="http://schemas.microsoft.com/office/drawing/2014/main" id="{1C80E1C0-A157-06CD-A8F0-817873EF1C9A}"/>
              </a:ext>
            </a:extLst>
          </p:cNvPr>
          <p:cNvSpPr txBox="1"/>
          <p:nvPr/>
        </p:nvSpPr>
        <p:spPr>
          <a:xfrm>
            <a:off x="1762219"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1</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12" name="Google Shape;359;p17">
            <a:extLst>
              <a:ext uri="{FF2B5EF4-FFF2-40B4-BE49-F238E27FC236}">
                <a16:creationId xmlns:a16="http://schemas.microsoft.com/office/drawing/2014/main" id="{29A86F84-57A7-669C-049B-AA2FB3A279D0}"/>
              </a:ext>
            </a:extLst>
          </p:cNvPr>
          <p:cNvSpPr txBox="1"/>
          <p:nvPr/>
        </p:nvSpPr>
        <p:spPr>
          <a:xfrm>
            <a:off x="8293658"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0</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Google Shape;359;p17">
            <a:extLst>
              <a:ext uri="{FF2B5EF4-FFF2-40B4-BE49-F238E27FC236}">
                <a16:creationId xmlns:a16="http://schemas.microsoft.com/office/drawing/2014/main" id="{6B0518AC-5839-E49B-2AF3-321F3B9A4C17}"/>
              </a:ext>
            </a:extLst>
          </p:cNvPr>
          <p:cNvSpPr txBox="1"/>
          <p:nvPr/>
        </p:nvSpPr>
        <p:spPr>
          <a:xfrm>
            <a:off x="2115587" y="5340959"/>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H3</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6" name="Google Shape;359;p17">
            <a:extLst>
              <a:ext uri="{FF2B5EF4-FFF2-40B4-BE49-F238E27FC236}">
                <a16:creationId xmlns:a16="http://schemas.microsoft.com/office/drawing/2014/main" id="{C3B78E0F-50DB-A8F5-6A33-F94B408E4407}"/>
              </a:ext>
            </a:extLst>
          </p:cNvPr>
          <p:cNvSpPr txBox="1"/>
          <p:nvPr/>
        </p:nvSpPr>
        <p:spPr>
          <a:xfrm>
            <a:off x="6427511" y="2558405"/>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7" name="Google Shape;359;p17">
            <a:extLst>
              <a:ext uri="{FF2B5EF4-FFF2-40B4-BE49-F238E27FC236}">
                <a16:creationId xmlns:a16="http://schemas.microsoft.com/office/drawing/2014/main" id="{D096DA25-A634-F79F-D188-525375C73BED}"/>
              </a:ext>
            </a:extLst>
          </p:cNvPr>
          <p:cNvSpPr txBox="1"/>
          <p:nvPr/>
        </p:nvSpPr>
        <p:spPr>
          <a:xfrm>
            <a:off x="6427511" y="4913003"/>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H2</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different colored lines&#10;&#10;Description automatically generated with medium confidence">
            <a:extLst>
              <a:ext uri="{FF2B5EF4-FFF2-40B4-BE49-F238E27FC236}">
                <a16:creationId xmlns:a16="http://schemas.microsoft.com/office/drawing/2014/main" id="{6FFE9176-F3CA-52F9-AC70-CCBBD40C9F74}"/>
              </a:ext>
            </a:extLst>
          </p:cNvPr>
          <p:cNvPicPr>
            <a:picLocks noChangeAspect="1"/>
          </p:cNvPicPr>
          <p:nvPr/>
        </p:nvPicPr>
        <p:blipFill>
          <a:blip r:embed="rId2"/>
          <a:stretch>
            <a:fillRect/>
          </a:stretch>
        </p:blipFill>
        <p:spPr>
          <a:xfrm>
            <a:off x="2209800" y="773723"/>
            <a:ext cx="7772400" cy="5551714"/>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1CB556-AFEC-C446-C2EE-AAD665379542}"/>
              </a:ext>
            </a:extLst>
          </p:cNvPr>
          <p:cNvSpPr txBox="1">
            <a:spLocks/>
          </p:cNvSpPr>
          <p:nvPr/>
        </p:nvSpPr>
        <p:spPr>
          <a:xfrm>
            <a:off x="849552" y="835777"/>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landscape is continuous</a:t>
            </a:r>
          </a:p>
          <a:p>
            <a:r>
              <a:rPr lang="en-US" dirty="0"/>
              <a:t>Land use change alters the environment heterogeneity</a:t>
            </a:r>
          </a:p>
          <a:p>
            <a:pPr marL="0" indent="0">
              <a:buNone/>
            </a:pP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5256428" y="6172892"/>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573452" y="5179477"/>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uses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A8146B14-C00D-4E4D-8C66-2AD162496A31}"/>
              </a:ext>
            </a:extLst>
          </p:cNvPr>
          <p:cNvPicPr>
            <a:picLocks noChangeAspect="1"/>
          </p:cNvPicPr>
          <p:nvPr/>
        </p:nvPicPr>
        <p:blipFill rotWithShape="1">
          <a:blip r:embed="rId3"/>
          <a:srcRect r="12207"/>
          <a:stretch/>
        </p:blipFill>
        <p:spPr>
          <a:xfrm>
            <a:off x="3403776" y="2013444"/>
            <a:ext cx="4287377" cy="3013802"/>
          </a:xfrm>
          <a:prstGeom prst="rect">
            <a:avLst/>
          </a:prstGeom>
        </p:spPr>
      </p:pic>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Land uses farther apart show lower similarity in modules only for rare and non-core</a:t>
            </a:r>
            <a:endParaRPr lang="en-IL" sz="3200" dirty="0"/>
          </a:p>
        </p:txBody>
      </p:sp>
      <p:pic>
        <p:nvPicPr>
          <p:cNvPr id="5" name="Picture 4" descr="A group of graphs showing different values&#10;&#10;Description automatically generated">
            <a:extLst>
              <a:ext uri="{FF2B5EF4-FFF2-40B4-BE49-F238E27FC236}">
                <a16:creationId xmlns:a16="http://schemas.microsoft.com/office/drawing/2014/main" id="{695BA924-CC23-D474-7DFF-E1960408B3FC}"/>
              </a:ext>
            </a:extLst>
          </p:cNvPr>
          <p:cNvPicPr>
            <a:picLocks noChangeAspect="1"/>
          </p:cNvPicPr>
          <p:nvPr/>
        </p:nvPicPr>
        <p:blipFill>
          <a:blip r:embed="rId2"/>
          <a:stretch>
            <a:fillRect/>
          </a:stretch>
        </p:blipFill>
        <p:spPr>
          <a:xfrm>
            <a:off x="2463018" y="1668026"/>
            <a:ext cx="7265964" cy="5189974"/>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A combination of neutral and selective processes shape the host microbiome</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system is mostly neutral (stochastic)</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Land use change alters the environment heterogeneity  and induces gradual selective pressures</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selective impact within and across land use is </a:t>
            </a:r>
            <a:r>
              <a:rPr lang="en-US" sz="2800" dirty="0">
                <a:latin typeface="Calibri" panose="020F0502020204030204" pitchFamily="34" charset="0"/>
                <a:cs typeface="Calibri" panose="020F0502020204030204" pitchFamily="34" charset="0"/>
              </a:rPr>
              <a:t>driven by rare microbes that clustered in small modules associated to specific land uses</a:t>
            </a: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61F1B8-88C5-424C-FCCD-3B7D6E0ED1A4}"/>
              </a:ext>
            </a:extLst>
          </p:cNvPr>
          <p:cNvSpPr txBox="1">
            <a:spLocks/>
          </p:cNvSpPr>
          <p:nvPr/>
        </p:nvSpPr>
        <p:spPr>
          <a:xfrm>
            <a:off x="1053426" y="664649"/>
            <a:ext cx="10085148"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dirty="0">
                <a:latin typeface="Calibri"/>
                <a:ea typeface="Calibri"/>
                <a:cs typeface="Calibri"/>
                <a:sym typeface="Calibri"/>
              </a:rPr>
              <a:t>Q3.</a:t>
            </a:r>
            <a:r>
              <a:rPr lang="en-US" sz="3600" dirty="0">
                <a:latin typeface="Calibri"/>
                <a:ea typeface="Calibri"/>
                <a:cs typeface="Calibri"/>
                <a:sym typeface="Calibri"/>
              </a:rPr>
              <a:t> Can we predict links in the network?</a:t>
            </a:r>
            <a:endParaRPr lang="en-US" sz="3600" b="0" i="0" u="none" strike="noStrike" dirty="0">
              <a:solidFill>
                <a:srgbClr val="000000"/>
              </a:solidFill>
              <a:latin typeface="Calibri"/>
              <a:ea typeface="Calibri"/>
              <a:cs typeface="Calibri"/>
              <a:sym typeface="Calibri"/>
            </a:endParaRPr>
          </a:p>
        </p:txBody>
      </p:sp>
      <p:sp>
        <p:nvSpPr>
          <p:cNvPr id="3" name="Content Placeholder 2">
            <a:extLst>
              <a:ext uri="{FF2B5EF4-FFF2-40B4-BE49-F238E27FC236}">
                <a16:creationId xmlns:a16="http://schemas.microsoft.com/office/drawing/2014/main" id="{2943DB0A-D001-B120-8D5A-9998E2085D39}"/>
              </a:ext>
            </a:extLst>
          </p:cNvPr>
          <p:cNvSpPr txBox="1">
            <a:spLocks/>
          </p:cNvSpPr>
          <p:nvPr/>
        </p:nvSpPr>
        <p:spPr>
          <a:xfrm>
            <a:off x="1597410" y="150228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Q3.1. </a:t>
            </a:r>
            <a:r>
              <a:rPr lang="en-US" sz="3600" dirty="0">
                <a:latin typeface="Calibri" panose="020F0502020204030204" pitchFamily="34" charset="0"/>
                <a:cs typeface="Calibri" panose="020F0502020204030204" pitchFamily="34" charset="0"/>
                <a:sym typeface="Wingdings" panose="05000000000000000000" pitchFamily="2" charset="2"/>
              </a:rPr>
              <a:t>What are the important features in the prediction?</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B659C01-AF00-EFBA-BD4E-A0FA81302FEF}"/>
              </a:ext>
            </a:extLst>
          </p:cNvPr>
          <p:cNvSpPr txBox="1">
            <a:spLocks/>
          </p:cNvSpPr>
          <p:nvPr/>
        </p:nvSpPr>
        <p:spPr>
          <a:xfrm>
            <a:off x="1053426" y="4001008"/>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r>
              <a:rPr lang="en-US" b="1" dirty="0"/>
              <a:t>Features</a:t>
            </a:r>
            <a:r>
              <a:rPr lang="en-US" dirty="0"/>
              <a:t>: degree, hosts’ variables, land use variables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6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1616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3743849" cy="832407"/>
          </a:xfrm>
        </p:spPr>
        <p:txBody>
          <a:bodyPr>
            <a:normAutofit/>
          </a:bodyPr>
          <a:lstStyle/>
          <a:p>
            <a:r>
              <a:rPr lang="en-US" sz="3600" b="1" dirty="0">
                <a:latin typeface="Calibri" panose="020F0502020204030204" pitchFamily="34" charset="0"/>
                <a:cs typeface="Calibri" panose="020F0502020204030204" pitchFamily="34" charset="0"/>
              </a:rPr>
              <a:t>Link prediction</a:t>
            </a:r>
            <a:endParaRPr lang="en-IL" sz="3600" b="1" dirty="0"/>
          </a:p>
        </p:txBody>
      </p:sp>
      <p:pic>
        <p:nvPicPr>
          <p:cNvPr id="4" name="Picture 3" descr="A graph of a curve&#10;&#10;Description automatically generated">
            <a:extLst>
              <a:ext uri="{FF2B5EF4-FFF2-40B4-BE49-F238E27FC236}">
                <a16:creationId xmlns:a16="http://schemas.microsoft.com/office/drawing/2014/main" id="{E77426DF-3BAC-99F5-9B80-E9E6636CDD70}"/>
              </a:ext>
            </a:extLst>
          </p:cNvPr>
          <p:cNvPicPr>
            <a:picLocks noChangeAspect="1"/>
          </p:cNvPicPr>
          <p:nvPr/>
        </p:nvPicPr>
        <p:blipFill rotWithShape="1">
          <a:blip r:embed="rId2"/>
          <a:srcRect l="13954" r="14039"/>
          <a:stretch/>
        </p:blipFill>
        <p:spPr>
          <a:xfrm>
            <a:off x="-15295" y="1798654"/>
            <a:ext cx="4815057" cy="4776385"/>
          </a:xfrm>
          <a:prstGeom prst="rect">
            <a:avLst/>
          </a:prstGeom>
        </p:spPr>
      </p:pic>
      <p:pic>
        <p:nvPicPr>
          <p:cNvPr id="7" name="Picture 6" descr="A graph of a graph&#10;&#10;Description automatically generated">
            <a:extLst>
              <a:ext uri="{FF2B5EF4-FFF2-40B4-BE49-F238E27FC236}">
                <a16:creationId xmlns:a16="http://schemas.microsoft.com/office/drawing/2014/main" id="{5C4BBC08-AA18-4EC3-B583-6A6D7B07AD16}"/>
              </a:ext>
            </a:extLst>
          </p:cNvPr>
          <p:cNvPicPr>
            <a:picLocks noChangeAspect="1"/>
          </p:cNvPicPr>
          <p:nvPr/>
        </p:nvPicPr>
        <p:blipFill rotWithShape="1">
          <a:blip r:embed="rId3"/>
          <a:srcRect l="12979" r="14117"/>
          <a:stretch/>
        </p:blipFill>
        <p:spPr>
          <a:xfrm>
            <a:off x="4558602" y="1798654"/>
            <a:ext cx="4875004" cy="4776385"/>
          </a:xfrm>
          <a:prstGeom prst="rect">
            <a:avLst/>
          </a:prstGeom>
        </p:spPr>
      </p:pic>
      <p:sp>
        <p:nvSpPr>
          <p:cNvPr id="8" name="Content Placeholder 2">
            <a:extLst>
              <a:ext uri="{FF2B5EF4-FFF2-40B4-BE49-F238E27FC236}">
                <a16:creationId xmlns:a16="http://schemas.microsoft.com/office/drawing/2014/main" id="{665EEE57-1A41-793B-D2E7-444D240415E3}"/>
              </a:ext>
            </a:extLst>
          </p:cNvPr>
          <p:cNvSpPr txBox="1">
            <a:spLocks/>
          </p:cNvSpPr>
          <p:nvPr/>
        </p:nvSpPr>
        <p:spPr>
          <a:xfrm>
            <a:off x="9532536" y="3105580"/>
            <a:ext cx="2384809" cy="1803359"/>
          </a:xfrm>
          <a:prstGeom prst="rect">
            <a:avLst/>
          </a:prstGeom>
          <a:ln>
            <a:solidFill>
              <a:schemeClr val="tx1"/>
            </a:solidFill>
          </a:ln>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 0.974</a:t>
            </a:r>
          </a:p>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0.661</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0.055</a:t>
            </a:r>
          </a:p>
          <a:p>
            <a:pPr marL="0" indent="0">
              <a:buNone/>
            </a:pPr>
            <a:r>
              <a:rPr lang="en-US" sz="2400" b="1" dirty="0">
                <a:latin typeface="Calibri" panose="020F0502020204030204" pitchFamily="34" charset="0"/>
                <a:cs typeface="Calibri" panose="020F0502020204030204" pitchFamily="34" charset="0"/>
              </a:rPr>
              <a:t>F1</a:t>
            </a:r>
            <a:r>
              <a:rPr lang="en-US" sz="2400" dirty="0">
                <a:latin typeface="Calibri" panose="020F0502020204030204" pitchFamily="34" charset="0"/>
                <a:cs typeface="Calibri" panose="020F0502020204030204" pitchFamily="34" charset="0"/>
              </a:rPr>
              <a:t> = 0.102</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989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9963779" cy="832407"/>
          </a:xfrm>
        </p:spPr>
        <p:txBody>
          <a:bodyPr>
            <a:normAutofit/>
          </a:bodyPr>
          <a:lstStyle/>
          <a:p>
            <a:r>
              <a:rPr lang="en-US" sz="3600" b="1" dirty="0">
                <a:latin typeface="Calibri" panose="020F0502020204030204" pitchFamily="34" charset="0"/>
                <a:cs typeface="Calibri" panose="020F0502020204030204" pitchFamily="34" charset="0"/>
              </a:rPr>
              <a:t>Link prediction – Features importance</a:t>
            </a:r>
            <a:endParaRPr lang="en-IL" sz="3600" b="1" dirty="0"/>
          </a:p>
        </p:txBody>
      </p:sp>
      <p:pic>
        <p:nvPicPr>
          <p:cNvPr id="5" name="Picture 4" descr="A graph with a bar and text&#10;&#10;Description automatically generated with medium confidence">
            <a:extLst>
              <a:ext uri="{FF2B5EF4-FFF2-40B4-BE49-F238E27FC236}">
                <a16:creationId xmlns:a16="http://schemas.microsoft.com/office/drawing/2014/main" id="{26EA183B-2163-FEFA-377E-B93D731EE2DA}"/>
              </a:ext>
            </a:extLst>
          </p:cNvPr>
          <p:cNvPicPr>
            <a:picLocks noChangeAspect="1"/>
          </p:cNvPicPr>
          <p:nvPr/>
        </p:nvPicPr>
        <p:blipFill>
          <a:blip r:embed="rId2"/>
          <a:stretch>
            <a:fillRect/>
          </a:stretch>
        </p:blipFill>
        <p:spPr>
          <a:xfrm>
            <a:off x="1657140" y="1306286"/>
            <a:ext cx="7772400" cy="5551714"/>
          </a:xfrm>
          <a:prstGeom prst="rect">
            <a:avLst/>
          </a:prstGeom>
        </p:spPr>
      </p:pic>
    </p:spTree>
    <p:extLst>
      <p:ext uri="{BB962C8B-B14F-4D97-AF65-F5344CB8AC3E}">
        <p14:creationId xmlns:p14="http://schemas.microsoft.com/office/powerpoint/2010/main" val="319410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105" name="Google Shape;105;p2"/>
          <p:cNvSpPr/>
          <p:nvPr/>
        </p:nvSpPr>
        <p:spPr>
          <a:xfrm>
            <a:off x="4223881" y="381372"/>
            <a:ext cx="2728074" cy="729372"/>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7285350" y="1870022"/>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Vegetation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67301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1236851" y="186282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4411928" y="5628839"/>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a:cxnSpLocks/>
          </p:cNvCxnSpPr>
          <p:nvPr/>
        </p:nvCxnSpPr>
        <p:spPr>
          <a:xfrm>
            <a:off x="6963664" y="1136497"/>
            <a:ext cx="872236" cy="6034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946400" y="1110744"/>
            <a:ext cx="1096751" cy="62915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7835900" y="2802748"/>
            <a:ext cx="320253" cy="8421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a:off x="4112971" y="4581638"/>
            <a:ext cx="1219038" cy="9428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sp>
        <p:nvSpPr>
          <p:cNvPr id="2" name="Google Shape;107;p2">
            <a:extLst>
              <a:ext uri="{FF2B5EF4-FFF2-40B4-BE49-F238E27FC236}">
                <a16:creationId xmlns:a16="http://schemas.microsoft.com/office/drawing/2014/main" id="{AE2EC12B-96ED-AD92-BCC5-10E09BCBB864}"/>
              </a:ext>
            </a:extLst>
          </p:cNvPr>
          <p:cNvSpPr/>
          <p:nvPr/>
        </p:nvSpPr>
        <p:spPr>
          <a:xfrm>
            <a:off x="2751313" y="3782701"/>
            <a:ext cx="2298068"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Environment species pool</a:t>
            </a:r>
            <a:endParaRPr sz="2800" b="1" u="none" dirty="0">
              <a:solidFill>
                <a:schemeClr val="dk1"/>
              </a:solidFill>
              <a:latin typeface="Calibri"/>
              <a:ea typeface="Calibri"/>
              <a:cs typeface="Calibri"/>
              <a:sym typeface="Calibri"/>
            </a:endParaRPr>
          </a:p>
        </p:txBody>
      </p:sp>
      <p:sp>
        <p:nvSpPr>
          <p:cNvPr id="5" name="Google Shape;106;p2">
            <a:extLst>
              <a:ext uri="{FF2B5EF4-FFF2-40B4-BE49-F238E27FC236}">
                <a16:creationId xmlns:a16="http://schemas.microsoft.com/office/drawing/2014/main" id="{12434D9B-718D-43A0-BAB9-EE6B19980F5D}"/>
              </a:ext>
            </a:extLst>
          </p:cNvPr>
          <p:cNvSpPr/>
          <p:nvPr/>
        </p:nvSpPr>
        <p:spPr>
          <a:xfrm>
            <a:off x="4461206" y="1862824"/>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9" name="Google Shape;107;p2">
            <a:extLst>
              <a:ext uri="{FF2B5EF4-FFF2-40B4-BE49-F238E27FC236}">
                <a16:creationId xmlns:a16="http://schemas.microsoft.com/office/drawing/2014/main" id="{E12B6C83-5B56-B50E-1164-E49E8FE42E1E}"/>
              </a:ext>
            </a:extLst>
          </p:cNvPr>
          <p:cNvSpPr/>
          <p:nvPr/>
        </p:nvSpPr>
        <p:spPr>
          <a:xfrm>
            <a:off x="98543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Host dispersal</a:t>
            </a:r>
            <a:endParaRPr sz="2800" b="1" u="none" dirty="0">
              <a:solidFill>
                <a:schemeClr val="dk1"/>
              </a:solidFill>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38DE1330-1D07-DD07-5821-45A126128CE9}"/>
              </a:ext>
            </a:extLst>
          </p:cNvPr>
          <p:cNvCxnSpPr>
            <a:cxnSpLocks/>
          </p:cNvCxnSpPr>
          <p:nvPr/>
        </p:nvCxnSpPr>
        <p:spPr>
          <a:xfrm>
            <a:off x="5437243" y="1233667"/>
            <a:ext cx="0" cy="50623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9B4D918-8602-1D5B-4213-9593C776D3D9}"/>
              </a:ext>
            </a:extLst>
          </p:cNvPr>
          <p:cNvCxnSpPr>
            <a:cxnSpLocks/>
          </p:cNvCxnSpPr>
          <p:nvPr/>
        </p:nvCxnSpPr>
        <p:spPr>
          <a:xfrm flipH="1">
            <a:off x="5054600" y="2808970"/>
            <a:ext cx="2781300" cy="9737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75E23F-2C73-5DF2-ECF3-413888138689}"/>
              </a:ext>
            </a:extLst>
          </p:cNvPr>
          <p:cNvCxnSpPr>
            <a:cxnSpLocks/>
          </p:cNvCxnSpPr>
          <p:nvPr/>
        </p:nvCxnSpPr>
        <p:spPr>
          <a:xfrm flipH="1">
            <a:off x="4223881" y="2790067"/>
            <a:ext cx="859933" cy="92306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9BCF0E-62F3-3763-1561-741F49CE3A5E}"/>
              </a:ext>
            </a:extLst>
          </p:cNvPr>
          <p:cNvCxnSpPr>
            <a:cxnSpLocks/>
          </p:cNvCxnSpPr>
          <p:nvPr/>
        </p:nvCxnSpPr>
        <p:spPr>
          <a:xfrm>
            <a:off x="2300300" y="2864766"/>
            <a:ext cx="1063449" cy="84837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7BED831-1E24-3C8C-82ED-B85CB2C9F979}"/>
              </a:ext>
            </a:extLst>
          </p:cNvPr>
          <p:cNvCxnSpPr>
            <a:cxnSpLocks/>
          </p:cNvCxnSpPr>
          <p:nvPr/>
        </p:nvCxnSpPr>
        <p:spPr>
          <a:xfrm>
            <a:off x="2992150" y="2815849"/>
            <a:ext cx="3737963" cy="89728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382FDC-2294-72A0-5615-F6E62588BE4D}"/>
              </a:ext>
            </a:extLst>
          </p:cNvPr>
          <p:cNvCxnSpPr>
            <a:cxnSpLocks/>
          </p:cNvCxnSpPr>
          <p:nvPr/>
        </p:nvCxnSpPr>
        <p:spPr>
          <a:xfrm flipH="1">
            <a:off x="6350000" y="4627049"/>
            <a:ext cx="1250916" cy="897451"/>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622BA5-D91E-3D6E-29C6-5C8200B16B99}"/>
              </a:ext>
            </a:extLst>
          </p:cNvPr>
          <p:cNvCxnSpPr>
            <a:cxnSpLocks/>
          </p:cNvCxnSpPr>
          <p:nvPr/>
        </p:nvCxnSpPr>
        <p:spPr>
          <a:xfrm flipH="1">
            <a:off x="6859993" y="4581638"/>
            <a:ext cx="3865123" cy="14000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2009145-39CE-B404-2AC0-8A9CD9C343AE}"/>
              </a:ext>
            </a:extLst>
          </p:cNvPr>
          <p:cNvCxnSpPr>
            <a:cxnSpLocks/>
          </p:cNvCxnSpPr>
          <p:nvPr/>
        </p:nvCxnSpPr>
        <p:spPr>
          <a:xfrm flipH="1">
            <a:off x="6287103" y="2322126"/>
            <a:ext cx="953610" cy="13153"/>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852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12007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Google Shape;109;p2">
            <a:extLst>
              <a:ext uri="{FF2B5EF4-FFF2-40B4-BE49-F238E27FC236}">
                <a16:creationId xmlns:a16="http://schemas.microsoft.com/office/drawing/2014/main" id="{6DA46B52-3557-E6DF-E376-32758D960535}"/>
              </a:ext>
            </a:extLst>
          </p:cNvPr>
          <p:cNvSpPr/>
          <p:nvPr/>
        </p:nvSpPr>
        <p:spPr>
          <a:xfrm>
            <a:off x="6330866" y="4506643"/>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09;p2">
            <a:extLst>
              <a:ext uri="{FF2B5EF4-FFF2-40B4-BE49-F238E27FC236}">
                <a16:creationId xmlns:a16="http://schemas.microsoft.com/office/drawing/2014/main" id="{077AB9E9-1913-38F7-A0F2-98BCC9621A18}"/>
              </a:ext>
            </a:extLst>
          </p:cNvPr>
          <p:cNvSpPr/>
          <p:nvPr/>
        </p:nvSpPr>
        <p:spPr>
          <a:xfrm>
            <a:off x="6330865" y="5620555"/>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Functional roles may vary between microbial groups</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Different processes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37994</TotalTime>
  <Words>1180</Words>
  <Application>Microsoft Macintosh PowerPoint</Application>
  <PresentationFormat>Widescreen</PresentationFormat>
  <Paragraphs>247</Paragraphs>
  <Slides>32</Slides>
  <Notes>28</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Gotham A</vt:lpstr>
      <vt:lpstr>Noto Sans Symbols</vt:lpstr>
      <vt:lpstr>Söhne</vt:lpstr>
      <vt:lpstr>Wingdings</vt:lpstr>
      <vt:lpstr>Office Theme</vt:lpstr>
      <vt:lpstr>Land use and microbe prevalence jointly determine host-microbe network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groups represent different microbial genera (and potentially functions)</vt:lpstr>
      <vt:lpstr>PowerPoint Presentation</vt:lpstr>
      <vt:lpstr>PowerPoint Presentation</vt:lpstr>
      <vt:lpstr>The modules become smaller and more specific to land use types along the rarity 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Land uses farther apart show lower similarity in modules only for rare and non-core</vt:lpstr>
      <vt:lpstr>Summary</vt:lpstr>
      <vt:lpstr>PowerPoint Presentation</vt:lpstr>
      <vt:lpstr>Link prediction</vt:lpstr>
      <vt:lpstr>Link prediction – Features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484</cp:revision>
  <dcterms:created xsi:type="dcterms:W3CDTF">2022-05-25T13:17:04Z</dcterms:created>
  <dcterms:modified xsi:type="dcterms:W3CDTF">2024-07-14T13:13:59Z</dcterms:modified>
</cp:coreProperties>
</file>