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37"/>
  </p:notesMasterIdLst>
  <p:sldIdLst>
    <p:sldId id="256" r:id="rId2"/>
    <p:sldId id="372" r:id="rId3"/>
    <p:sldId id="377" r:id="rId4"/>
    <p:sldId id="378" r:id="rId5"/>
    <p:sldId id="379" r:id="rId6"/>
    <p:sldId id="380" r:id="rId7"/>
    <p:sldId id="384" r:id="rId8"/>
    <p:sldId id="365" r:id="rId9"/>
    <p:sldId id="321" r:id="rId10"/>
    <p:sldId id="262" r:id="rId11"/>
    <p:sldId id="353" r:id="rId12"/>
    <p:sldId id="367" r:id="rId13"/>
    <p:sldId id="383" r:id="rId14"/>
    <p:sldId id="393" r:id="rId15"/>
    <p:sldId id="394" r:id="rId16"/>
    <p:sldId id="344" r:id="rId17"/>
    <p:sldId id="350" r:id="rId18"/>
    <p:sldId id="381" r:id="rId19"/>
    <p:sldId id="382" r:id="rId20"/>
    <p:sldId id="368" r:id="rId21"/>
    <p:sldId id="396" r:id="rId22"/>
    <p:sldId id="391" r:id="rId23"/>
    <p:sldId id="392" r:id="rId24"/>
    <p:sldId id="371" r:id="rId25"/>
    <p:sldId id="348" r:id="rId26"/>
    <p:sldId id="359" r:id="rId27"/>
    <p:sldId id="373" r:id="rId28"/>
    <p:sldId id="370" r:id="rId29"/>
    <p:sldId id="397" r:id="rId30"/>
    <p:sldId id="320" r:id="rId31"/>
    <p:sldId id="395" r:id="rId32"/>
    <p:sldId id="376" r:id="rId33"/>
    <p:sldId id="374" r:id="rId34"/>
    <p:sldId id="375" r:id="rId35"/>
    <p:sldId id="364" r:id="rId3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7" roundtripDataSignature="AMtx7miWcMCwqWalZ5+4w3F/JiR3qZOS7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0003"/>
    <a:srgbClr val="008B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01"/>
    <p:restoredTop sz="82727"/>
  </p:normalViewPr>
  <p:slideViewPr>
    <p:cSldViewPr snapToGrid="0">
      <p:cViewPr varScale="1">
        <p:scale>
          <a:sx n="127" d="100"/>
          <a:sy n="127" d="100"/>
        </p:scale>
        <p:origin x="2272"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69"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6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000000"/>
              </a:buClr>
              <a:buSzPts val="1400"/>
              <a:buFont typeface="Arial"/>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p:txBody>
      </p:sp>
      <p:sp>
        <p:nvSpPr>
          <p:cNvPr id="212" name="Google Shape;21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11</a:t>
            </a:fld>
            <a:endParaRPr lang="en-IL"/>
          </a:p>
        </p:txBody>
      </p:sp>
    </p:spTree>
    <p:extLst>
      <p:ext uri="{BB962C8B-B14F-4D97-AF65-F5344CB8AC3E}">
        <p14:creationId xmlns:p14="http://schemas.microsoft.com/office/powerpoint/2010/main" val="1347467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12</a:t>
            </a:fld>
            <a:endParaRPr lang="en-IL"/>
          </a:p>
        </p:txBody>
      </p:sp>
    </p:spTree>
    <p:extLst>
      <p:ext uri="{BB962C8B-B14F-4D97-AF65-F5344CB8AC3E}">
        <p14:creationId xmlns:p14="http://schemas.microsoft.com/office/powerpoint/2010/main" val="4050749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13</a:t>
            </a:fld>
            <a:endParaRPr lang="en-IL"/>
          </a:p>
        </p:txBody>
      </p:sp>
    </p:spTree>
    <p:extLst>
      <p:ext uri="{BB962C8B-B14F-4D97-AF65-F5344CB8AC3E}">
        <p14:creationId xmlns:p14="http://schemas.microsoft.com/office/powerpoint/2010/main" val="108551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b="0" i="0" dirty="0">
              <a:solidFill>
                <a:srgbClr val="374151"/>
              </a:solidFill>
              <a:effectLst/>
              <a:latin typeface="Söhne"/>
            </a:endParaRPr>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44866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762741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2287095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b="0" i="0" dirty="0">
              <a:solidFill>
                <a:srgbClr val="374151"/>
              </a:solidFill>
              <a:effectLst/>
              <a:latin typeface="Söhne"/>
            </a:endParaRPr>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152845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E2F31"/>
                </a:solidFill>
                <a:effectLst/>
                <a:latin typeface="Gotham A"/>
              </a:rPr>
              <a:t>To answer my question we need first to connect between the structure and the processes.</a:t>
            </a:r>
          </a:p>
        </p:txBody>
      </p:sp>
      <p:sp>
        <p:nvSpPr>
          <p:cNvPr id="4" name="Slide Number Placeholder 3"/>
          <p:cNvSpPr>
            <a:spLocks noGrp="1"/>
          </p:cNvSpPr>
          <p:nvPr>
            <p:ph type="sldNum" sz="quarter" idx="5"/>
          </p:nvPr>
        </p:nvSpPr>
        <p:spPr/>
        <p:txBody>
          <a:bodyPr/>
          <a:lstStyle/>
          <a:p>
            <a:fld id="{740EB326-2EE0-A545-B9C1-056C9CF3A65A}" type="slidenum">
              <a:rPr lang="en-IL" smtClean="0"/>
              <a:t>18</a:t>
            </a:fld>
            <a:endParaRPr lang="en-IL"/>
          </a:p>
        </p:txBody>
      </p:sp>
    </p:spTree>
    <p:extLst>
      <p:ext uri="{BB962C8B-B14F-4D97-AF65-F5344CB8AC3E}">
        <p14:creationId xmlns:p14="http://schemas.microsoft.com/office/powerpoint/2010/main" val="2608807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E2F31"/>
                </a:solidFill>
                <a:effectLst/>
                <a:latin typeface="Gotham A"/>
              </a:rPr>
              <a:t>To answer my question we need first to connect between the structure and the processes.</a:t>
            </a:r>
          </a:p>
        </p:txBody>
      </p:sp>
      <p:sp>
        <p:nvSpPr>
          <p:cNvPr id="4" name="Slide Number Placeholder 3"/>
          <p:cNvSpPr>
            <a:spLocks noGrp="1"/>
          </p:cNvSpPr>
          <p:nvPr>
            <p:ph type="sldNum" sz="quarter" idx="5"/>
          </p:nvPr>
        </p:nvSpPr>
        <p:spPr/>
        <p:txBody>
          <a:bodyPr/>
          <a:lstStyle/>
          <a:p>
            <a:fld id="{740EB326-2EE0-A545-B9C1-056C9CF3A65A}" type="slidenum">
              <a:rPr lang="en-IL" smtClean="0"/>
              <a:t>19</a:t>
            </a:fld>
            <a:endParaRPr lang="en-IL"/>
          </a:p>
        </p:txBody>
      </p:sp>
    </p:spTree>
    <p:extLst>
      <p:ext uri="{BB962C8B-B14F-4D97-AF65-F5344CB8AC3E}">
        <p14:creationId xmlns:p14="http://schemas.microsoft.com/office/powerpoint/2010/main" val="452242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E2F31"/>
                </a:solidFill>
                <a:effectLst/>
                <a:latin typeface="Gotham A"/>
              </a:rPr>
              <a:t>the </a:t>
            </a:r>
            <a:r>
              <a:rPr lang="en-US" b="0" i="0" dirty="0">
                <a:solidFill>
                  <a:srgbClr val="2E2F31"/>
                </a:solidFill>
                <a:effectLst/>
                <a:latin typeface="Gotham A"/>
              </a:rPr>
              <a:t>microbiome is crucial for the host health and function. Changes to the microbiome might change the host’s function and make it more susceptible to disease, for example.</a:t>
            </a:r>
          </a:p>
          <a:p>
            <a:endParaRPr lang="en-US" b="0" i="0" dirty="0">
              <a:solidFill>
                <a:srgbClr val="2E2F31"/>
              </a:solidFill>
              <a:effectLst/>
              <a:latin typeface="Gotham A"/>
            </a:endParaRPr>
          </a:p>
          <a:p>
            <a:pPr marL="0" lvl="0" indent="0" algn="l" rtl="0">
              <a:spcBef>
                <a:spcPts val="0"/>
              </a:spcBef>
              <a:spcAft>
                <a:spcPts val="0"/>
              </a:spcAft>
              <a:buNone/>
            </a:pPr>
            <a:r>
              <a:rPr lang="en-US" sz="1200" b="0" i="0" u="none" strike="noStrike" dirty="0">
                <a:solidFill>
                  <a:srgbClr val="000000"/>
                </a:solidFill>
                <a:effectLst/>
                <a:latin typeface="Calibri" panose="020F0502020204030204" pitchFamily="34" charset="0"/>
              </a:rPr>
              <a:t>Affecting disease.. specifically in rodents that are an important reservoir of zoonotic disease agents.</a:t>
            </a:r>
          </a:p>
          <a:p>
            <a:pPr marL="0" lvl="0" indent="0" algn="l" rtl="0">
              <a:spcBef>
                <a:spcPts val="0"/>
              </a:spcBef>
              <a:spcAft>
                <a:spcPts val="0"/>
              </a:spcAft>
              <a:buNone/>
            </a:pPr>
            <a:r>
              <a:rPr lang="en-US" sz="1200" b="0" i="0" u="none" strike="noStrike" dirty="0">
                <a:solidFill>
                  <a:srgbClr val="000000"/>
                </a:solidFill>
                <a:effectLst/>
                <a:latin typeface="Calibri" panose="020F0502020204030204" pitchFamily="34" charset="0"/>
              </a:rPr>
              <a:t>Therefore, it is important to understand the processes and factors that shape the microbiome.</a:t>
            </a:r>
          </a:p>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a:t>
            </a:fld>
            <a:endParaRPr lang="en-IL"/>
          </a:p>
        </p:txBody>
      </p:sp>
    </p:spTree>
    <p:extLst>
      <p:ext uri="{BB962C8B-B14F-4D97-AF65-F5344CB8AC3E}">
        <p14:creationId xmlns:p14="http://schemas.microsoft.com/office/powerpoint/2010/main" val="1937915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20</a:t>
            </a:fld>
            <a:endParaRPr lang="en-IL"/>
          </a:p>
        </p:txBody>
      </p:sp>
    </p:spTree>
    <p:extLst>
      <p:ext uri="{BB962C8B-B14F-4D97-AF65-F5344CB8AC3E}">
        <p14:creationId xmlns:p14="http://schemas.microsoft.com/office/powerpoint/2010/main" val="23157712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21</a:t>
            </a:fld>
            <a:endParaRPr lang="en-IL"/>
          </a:p>
        </p:txBody>
      </p:sp>
    </p:spTree>
    <p:extLst>
      <p:ext uri="{BB962C8B-B14F-4D97-AF65-F5344CB8AC3E}">
        <p14:creationId xmlns:p14="http://schemas.microsoft.com/office/powerpoint/2010/main" val="3251141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22</a:t>
            </a:fld>
            <a:endParaRPr lang="en-IL"/>
          </a:p>
        </p:txBody>
      </p:sp>
    </p:spTree>
    <p:extLst>
      <p:ext uri="{BB962C8B-B14F-4D97-AF65-F5344CB8AC3E}">
        <p14:creationId xmlns:p14="http://schemas.microsoft.com/office/powerpoint/2010/main" val="2136968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23</a:t>
            </a:fld>
            <a:endParaRPr lang="en-IL"/>
          </a:p>
        </p:txBody>
      </p:sp>
    </p:spTree>
    <p:extLst>
      <p:ext uri="{BB962C8B-B14F-4D97-AF65-F5344CB8AC3E}">
        <p14:creationId xmlns:p14="http://schemas.microsoft.com/office/powerpoint/2010/main" val="1060269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24</a:t>
            </a:fld>
            <a:endParaRPr lang="en-IL"/>
          </a:p>
        </p:txBody>
      </p:sp>
    </p:spTree>
    <p:extLst>
      <p:ext uri="{BB962C8B-B14F-4D97-AF65-F5344CB8AC3E}">
        <p14:creationId xmlns:p14="http://schemas.microsoft.com/office/powerpoint/2010/main" val="865306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latin typeface="Calibri" panose="020F0502020204030204" pitchFamily="34" charset="0"/>
                <a:cs typeface="Calibri" panose="020F0502020204030204" pitchFamily="34" charset="0"/>
                <a:sym typeface="Calibri"/>
              </a:rPr>
              <a:t>to measure the degree of agreement between the hosts' land use and the hosts' modules.</a:t>
            </a:r>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36424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27</a:t>
            </a:fld>
            <a:endParaRPr lang="en-IL"/>
          </a:p>
        </p:txBody>
      </p:sp>
    </p:spTree>
    <p:extLst>
      <p:ext uri="{BB962C8B-B14F-4D97-AF65-F5344CB8AC3E}">
        <p14:creationId xmlns:p14="http://schemas.microsoft.com/office/powerpoint/2010/main" val="36089476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extLst>
      <p:ext uri="{BB962C8B-B14F-4D97-AF65-F5344CB8AC3E}">
        <p14:creationId xmlns:p14="http://schemas.microsoft.com/office/powerpoint/2010/main" val="276428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extLst>
      <p:ext uri="{BB962C8B-B14F-4D97-AF65-F5344CB8AC3E}">
        <p14:creationId xmlns:p14="http://schemas.microsoft.com/office/powerpoint/2010/main" val="27036744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32</a:t>
            </a:fld>
            <a:endParaRPr lang="en-IL"/>
          </a:p>
        </p:txBody>
      </p:sp>
    </p:spTree>
    <p:extLst>
      <p:ext uri="{BB962C8B-B14F-4D97-AF65-F5344CB8AC3E}">
        <p14:creationId xmlns:p14="http://schemas.microsoft.com/office/powerpoint/2010/main" val="3660745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u="none" strike="noStrike" dirty="0">
                <a:solidFill>
                  <a:srgbClr val="000000"/>
                </a:solidFill>
                <a:effectLst/>
                <a:latin typeface="Calibri" panose="020F0502020204030204" pitchFamily="34" charset="0"/>
              </a:rPr>
              <a:t>Anthropogenic land use change, including the conversion of natural areas to agricultural or urban ecosystems, alters the environment and the conditions in which the host microbiome is shaped.</a:t>
            </a:r>
          </a:p>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8993630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extLst>
      <p:ext uri="{BB962C8B-B14F-4D97-AF65-F5344CB8AC3E}">
        <p14:creationId xmlns:p14="http://schemas.microsoft.com/office/powerpoint/2010/main" val="1094825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u="none" strike="noStrike" dirty="0">
                <a:solidFill>
                  <a:srgbClr val="000000"/>
                </a:solidFill>
                <a:latin typeface="Calibri"/>
                <a:ea typeface="Calibri"/>
                <a:cs typeface="Calibri"/>
                <a:sym typeface="Calibri"/>
              </a:rPr>
              <a:t>land use change can alter the host microbiome in different ways. It changes the host community composition and abundance, which can affect the transmission of microbes between hosts.</a:t>
            </a:r>
          </a:p>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4123001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u="none" strike="noStrike" dirty="0">
                <a:solidFill>
                  <a:srgbClr val="000000"/>
                </a:solidFill>
                <a:latin typeface="Calibri"/>
                <a:ea typeface="Calibri"/>
                <a:cs typeface="Calibri"/>
                <a:sym typeface="Calibri"/>
              </a:rPr>
              <a:t>Additionally, Human-wildlife interface is changed with agricultural practices. This can lead to diet shift of the host and to changes in the gut conditions.</a:t>
            </a:r>
          </a:p>
          <a:p>
            <a:pPr marL="0" lvl="0" indent="0" algn="l" rtl="0">
              <a:spcBef>
                <a:spcPts val="0"/>
              </a:spcBef>
              <a:spcAft>
                <a:spcPts val="0"/>
              </a:spcAft>
              <a:buNone/>
            </a:pPr>
            <a:r>
              <a:rPr lang="en-US" sz="1800" b="0" i="0" u="none" strike="noStrike" dirty="0">
                <a:solidFill>
                  <a:srgbClr val="000000"/>
                </a:solidFill>
                <a:latin typeface="Calibri"/>
                <a:ea typeface="Calibri"/>
                <a:cs typeface="Calibri"/>
                <a:sym typeface="Calibri"/>
              </a:rPr>
              <a:t> and of course, that also can expose animals to human microbes and pathogens.</a:t>
            </a:r>
            <a:r>
              <a:rPr lang="en-US" sz="2800" dirty="0"/>
              <a:t> </a:t>
            </a:r>
            <a:br>
              <a:rPr lang="en-US" sz="2800" dirty="0"/>
            </a:br>
            <a:endParaRPr lang="en-US" sz="1800" dirty="0">
              <a:latin typeface="Calibri"/>
              <a:ea typeface="Calibri"/>
              <a:cs typeface="Calibri"/>
              <a:sym typeface="Calibri"/>
            </a:endParaRPr>
          </a:p>
          <a:p>
            <a:pPr marL="0" lvl="0" indent="0" algn="l" rtl="0">
              <a:spcBef>
                <a:spcPts val="0"/>
              </a:spcBef>
              <a:spcAft>
                <a:spcPts val="0"/>
              </a:spcAft>
              <a:buNone/>
            </a:pPr>
            <a:endParaRPr lang="en-US" sz="1800" dirty="0">
              <a:latin typeface="Calibri"/>
              <a:ea typeface="Calibri"/>
              <a:cs typeface="Calibri"/>
              <a:sym typeface="Calibri"/>
            </a:endParaRPr>
          </a:p>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316128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4253633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201207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a:p>
            <a:r>
              <a:rPr lang="en-US" b="0" i="0" dirty="0">
                <a:solidFill>
                  <a:srgbClr val="2E2F31"/>
                </a:solidFill>
                <a:effectLst/>
                <a:latin typeface="Gotham A"/>
              </a:rPr>
              <a:t>However, while most </a:t>
            </a:r>
            <a:r>
              <a:rPr lang="en-US" b="0" i="0" dirty="0" err="1">
                <a:solidFill>
                  <a:srgbClr val="2E2F31"/>
                </a:solidFill>
                <a:effectLst/>
                <a:latin typeface="Gotham A"/>
              </a:rPr>
              <a:t>moicrobiome</a:t>
            </a:r>
            <a:r>
              <a:rPr lang="en-US" b="0" i="0" dirty="0">
                <a:solidFill>
                  <a:srgbClr val="2E2F31"/>
                </a:solidFill>
                <a:effectLst/>
                <a:latin typeface="Gotham A"/>
              </a:rPr>
              <a:t> research focuses on humans or domestic animals, we still don’t know a lot about wild animals and how environmental factors, such as land use change, affect their microbiome. </a:t>
            </a:r>
          </a:p>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8</a:t>
            </a:fld>
            <a:endParaRPr lang="en-IL"/>
          </a:p>
        </p:txBody>
      </p:sp>
    </p:spTree>
    <p:extLst>
      <p:ext uri="{BB962C8B-B14F-4D97-AF65-F5344CB8AC3E}">
        <p14:creationId xmlns:p14="http://schemas.microsoft.com/office/powerpoint/2010/main" val="237480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554881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6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6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6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6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6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6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6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6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6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69"/>
          <p:cNvSpPr>
            <a:spLocks noGrp="1"/>
          </p:cNvSpPr>
          <p:nvPr>
            <p:ph type="pic" idx="2"/>
          </p:nvPr>
        </p:nvSpPr>
        <p:spPr>
          <a:xfrm>
            <a:off x="5183188" y="987425"/>
            <a:ext cx="6172200" cy="4873625"/>
          </a:xfrm>
          <a:prstGeom prst="rect">
            <a:avLst/>
          </a:prstGeom>
          <a:noFill/>
          <a:ln>
            <a:noFill/>
          </a:ln>
        </p:spPr>
      </p:sp>
      <p:sp>
        <p:nvSpPr>
          <p:cNvPr id="68" name="Google Shape;68;p6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7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7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7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60000"/>
          </a:blip>
          <a:stretch>
            <a:fillRect/>
          </a:stretch>
        </a:blipFill>
        <a:effectLst/>
      </p:bgPr>
    </p:bg>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819150" y="513567"/>
            <a:ext cx="10553699" cy="33103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001644"/>
              </a:buClr>
              <a:buSzPts val="4400"/>
              <a:buFont typeface="Calibri"/>
              <a:buNone/>
            </a:pPr>
            <a:r>
              <a:rPr lang="en-US" sz="5400" b="1" i="0" u="none" strike="noStrike" dirty="0">
                <a:solidFill>
                  <a:srgbClr val="002060"/>
                </a:solidFill>
                <a:effectLst/>
                <a:latin typeface="Calibri" panose="020F0502020204030204" pitchFamily="34" charset="0"/>
                <a:cs typeface="Calibri" panose="020F0502020204030204" pitchFamily="34" charset="0"/>
              </a:rPr>
              <a:t>Distinct drivers of host-microbe network structures for core and rare microbes along a land use change gradient</a:t>
            </a:r>
            <a:endParaRPr lang="en-US" sz="16600" b="1" dirty="0">
              <a:solidFill>
                <a:srgbClr val="002060"/>
              </a:solidFill>
              <a:latin typeface="Calibri" panose="020F0502020204030204" pitchFamily="34" charset="0"/>
              <a:cs typeface="Calibri" panose="020F0502020204030204" pitchFamily="34" charset="0"/>
              <a:sym typeface="Calibri"/>
            </a:endParaRPr>
          </a:p>
        </p:txBody>
      </p:sp>
      <p:sp>
        <p:nvSpPr>
          <p:cNvPr id="89" name="Google Shape;89;p1"/>
          <p:cNvSpPr txBox="1">
            <a:spLocks noGrp="1"/>
          </p:cNvSpPr>
          <p:nvPr>
            <p:ph type="subTitle" idx="1"/>
          </p:nvPr>
        </p:nvSpPr>
        <p:spPr>
          <a:xfrm>
            <a:off x="1016506" y="5178933"/>
            <a:ext cx="10553700" cy="18843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600"/>
              <a:buNone/>
            </a:pPr>
            <a:r>
              <a:rPr lang="en-US" sz="3200" b="1" dirty="0">
                <a:latin typeface="Calibri" panose="020F0502020204030204" pitchFamily="34" charset="0"/>
                <a:cs typeface="Calibri" panose="020F0502020204030204" pitchFamily="34" charset="0"/>
              </a:rPr>
              <a:t>Matan Markfeld</a:t>
            </a:r>
            <a:r>
              <a:rPr lang="en-US" sz="3600" b="1"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Georgia Titcomb, Charles Nunn, Shai Pilosof</a:t>
            </a:r>
            <a:endParaRPr dirty="0">
              <a:latin typeface="Calibri" panose="020F0502020204030204" pitchFamily="34" charset="0"/>
              <a:cs typeface="Calibri" panose="020F0502020204030204" pitchFamily="34" charset="0"/>
            </a:endParaRPr>
          </a:p>
          <a:p>
            <a:pPr marL="0" lvl="0" indent="0" algn="ctr" rtl="0">
              <a:lnSpc>
                <a:spcPct val="90000"/>
              </a:lnSpc>
              <a:spcBef>
                <a:spcPts val="1000"/>
              </a:spcBef>
              <a:spcAft>
                <a:spcPts val="0"/>
              </a:spcAft>
              <a:buClr>
                <a:schemeClr val="dk1"/>
              </a:buClr>
              <a:buSzPts val="2400"/>
              <a:buNone/>
            </a:pPr>
            <a:r>
              <a:rPr lang="en-US" dirty="0">
                <a:latin typeface="Calibri" panose="020F0502020204030204" pitchFamily="34" charset="0"/>
                <a:cs typeface="Calibri" panose="020F0502020204030204" pitchFamily="34" charset="0"/>
              </a:rPr>
              <a:t>September, 2024</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 name="Google Shape;215;p7">
            <a:extLst>
              <a:ext uri="{FF2B5EF4-FFF2-40B4-BE49-F238E27FC236}">
                <a16:creationId xmlns:a16="http://schemas.microsoft.com/office/drawing/2014/main" id="{542FD235-BB31-89FB-4777-C7064856BCAB}"/>
              </a:ext>
            </a:extLst>
          </p:cNvPr>
          <p:cNvSpPr txBox="1">
            <a:spLocks/>
          </p:cNvSpPr>
          <p:nvPr/>
        </p:nvSpPr>
        <p:spPr>
          <a:xfrm>
            <a:off x="1142860" y="554509"/>
            <a:ext cx="10515600" cy="96949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4000" b="1" dirty="0"/>
              <a:t>Research questions</a:t>
            </a:r>
          </a:p>
        </p:txBody>
      </p:sp>
      <p:sp>
        <p:nvSpPr>
          <p:cNvPr id="3" name="Google Shape;216;p7">
            <a:extLst>
              <a:ext uri="{FF2B5EF4-FFF2-40B4-BE49-F238E27FC236}">
                <a16:creationId xmlns:a16="http://schemas.microsoft.com/office/drawing/2014/main" id="{B900AA44-8661-A8C0-C7FA-744014A3FA77}"/>
              </a:ext>
            </a:extLst>
          </p:cNvPr>
          <p:cNvSpPr txBox="1"/>
          <p:nvPr/>
        </p:nvSpPr>
        <p:spPr>
          <a:xfrm>
            <a:off x="1142860" y="1833634"/>
            <a:ext cx="10134739" cy="2928865"/>
          </a:xfrm>
          <a:prstGeom prst="rect">
            <a:avLst/>
          </a:prstGeom>
          <a:noFill/>
          <a:ln>
            <a:noFill/>
          </a:ln>
        </p:spPr>
        <p:txBody>
          <a:bodyPr spcFirstLastPara="1" wrap="square" lIns="91425" tIns="45700" rIns="91425" bIns="45700" anchor="t" anchorCtr="0">
            <a:normAutofit/>
          </a:bodyPr>
          <a:lstStyle/>
          <a:p>
            <a:pPr marR="0" lvl="0" algn="l" rtl="0">
              <a:lnSpc>
                <a:spcPct val="90000"/>
              </a:lnSpc>
              <a:spcBef>
                <a:spcPts val="0"/>
              </a:spcBef>
              <a:spcAft>
                <a:spcPts val="0"/>
              </a:spcAft>
              <a:buClr>
                <a:srgbClr val="000000"/>
              </a:buClr>
              <a:buSzPts val="3200"/>
            </a:pPr>
            <a:r>
              <a:rPr lang="en-US" sz="3200" b="1" i="0" u="none" strike="noStrike" dirty="0">
                <a:solidFill>
                  <a:srgbClr val="000000"/>
                </a:solidFill>
                <a:latin typeface="Calibri"/>
                <a:ea typeface="Calibri"/>
                <a:cs typeface="Calibri"/>
                <a:sym typeface="Calibri"/>
              </a:rPr>
              <a:t>Q1.</a:t>
            </a:r>
            <a:r>
              <a:rPr lang="en-US" sz="3200" b="0" i="0" u="none" strike="noStrike" dirty="0">
                <a:solidFill>
                  <a:srgbClr val="000000"/>
                </a:solidFill>
                <a:latin typeface="Calibri"/>
                <a:ea typeface="Calibri"/>
                <a:cs typeface="Calibri"/>
                <a:sym typeface="Calibri"/>
              </a:rPr>
              <a:t> </a:t>
            </a:r>
            <a:r>
              <a:rPr lang="en-US" sz="3200" b="0" i="0" u="none" strike="noStrike" dirty="0">
                <a:solidFill>
                  <a:srgbClr val="000000"/>
                </a:solidFill>
                <a:effectLst/>
                <a:latin typeface="Calibri" panose="020F0502020204030204" pitchFamily="34" charset="0"/>
              </a:rPr>
              <a:t>What processes shape host-microbe community structures along a land use change gradient?</a:t>
            </a:r>
          </a:p>
          <a:p>
            <a:pPr marR="0" lvl="0" algn="l" rtl="0">
              <a:lnSpc>
                <a:spcPct val="90000"/>
              </a:lnSpc>
              <a:spcBef>
                <a:spcPts val="0"/>
              </a:spcBef>
              <a:spcAft>
                <a:spcPts val="0"/>
              </a:spcAft>
              <a:buClr>
                <a:srgbClr val="000000"/>
              </a:buClr>
              <a:buSzPts val="3200"/>
            </a:pPr>
            <a:endParaRPr lang="en-US" sz="3200" b="0" i="0" u="none" strike="noStrike" dirty="0">
              <a:solidFill>
                <a:srgbClr val="000000"/>
              </a:solidFill>
              <a:latin typeface="Calibri"/>
              <a:ea typeface="Calibri"/>
              <a:cs typeface="Calibri"/>
              <a:sym typeface="Calibri"/>
            </a:endParaRPr>
          </a:p>
          <a:p>
            <a:pPr marR="0" lvl="0" algn="l" rtl="0">
              <a:lnSpc>
                <a:spcPct val="90000"/>
              </a:lnSpc>
              <a:spcBef>
                <a:spcPts val="0"/>
              </a:spcBef>
              <a:spcAft>
                <a:spcPts val="0"/>
              </a:spcAft>
              <a:buClr>
                <a:srgbClr val="000000"/>
              </a:buClr>
              <a:buSzPts val="3200"/>
            </a:pPr>
            <a:r>
              <a:rPr lang="en-US" sz="3200" b="1" dirty="0">
                <a:latin typeface="Calibri"/>
                <a:ea typeface="Calibri"/>
                <a:cs typeface="Calibri"/>
                <a:sym typeface="Calibri"/>
              </a:rPr>
              <a:t>Q2.</a:t>
            </a:r>
            <a:r>
              <a:rPr lang="en-US" sz="3200" dirty="0">
                <a:latin typeface="Calibri"/>
                <a:ea typeface="Calibri"/>
                <a:cs typeface="Calibri"/>
                <a:sym typeface="Calibri"/>
              </a:rPr>
              <a:t> </a:t>
            </a:r>
            <a:r>
              <a:rPr lang="en-US" sz="3200" b="0" i="0" u="none" strike="noStrike" dirty="0">
                <a:solidFill>
                  <a:srgbClr val="000000"/>
                </a:solidFill>
                <a:effectLst/>
                <a:latin typeface="Calibri" panose="020F0502020204030204" pitchFamily="34" charset="0"/>
              </a:rPr>
              <a:t>How do core and rare microbial groups differ in these processes?</a:t>
            </a:r>
            <a:endParaRPr lang="en-US" sz="3200" b="0" i="0" u="none" strike="noStrike" dirty="0">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60652" y="672239"/>
            <a:ext cx="10605848" cy="1133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300" b="1" dirty="0">
                <a:latin typeface="Calibri" panose="020F0502020204030204" pitchFamily="34" charset="0"/>
                <a:cs typeface="Calibri" panose="020F0502020204030204" pitchFamily="34" charset="0"/>
                <a:sym typeface="Wingdings" panose="05000000000000000000" pitchFamily="2" charset="2"/>
              </a:rPr>
              <a:t>Hypotheses</a:t>
            </a:r>
            <a:endParaRPr lang="en-US" sz="3600" b="1" dirty="0">
              <a:latin typeface="Calibri" panose="020F0502020204030204" pitchFamily="34" charset="0"/>
              <a:cs typeface="Calibri" panose="020F0502020204030204" pitchFamily="34" charset="0"/>
              <a:sym typeface="Wingdings" panose="05000000000000000000" pitchFamily="2" charset="2"/>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EE75F7E0-B695-0BC6-30AD-544E53A4EC57}"/>
              </a:ext>
            </a:extLst>
          </p:cNvPr>
          <p:cNvSpPr txBox="1">
            <a:spLocks/>
          </p:cNvSpPr>
          <p:nvPr/>
        </p:nvSpPr>
        <p:spPr>
          <a:xfrm>
            <a:off x="760652" y="1896596"/>
            <a:ext cx="9907348" cy="40118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Calibri" panose="020F0502020204030204" pitchFamily="34" charset="0"/>
                <a:cs typeface="Calibri" panose="020F0502020204030204" pitchFamily="34" charset="0"/>
              </a:rPr>
              <a:t>H1.</a:t>
            </a:r>
            <a:r>
              <a:rPr lang="en-US" dirty="0">
                <a:latin typeface="Calibri" panose="020F0502020204030204" pitchFamily="34" charset="0"/>
                <a:cs typeface="Calibri" panose="020F0502020204030204" pitchFamily="34" charset="0"/>
              </a:rPr>
              <a:t> Neutral processes </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H2. </a:t>
            </a:r>
            <a:r>
              <a:rPr lang="en-US" dirty="0">
                <a:latin typeface="Calibri" panose="020F0502020204030204" pitchFamily="34" charset="0"/>
                <a:cs typeface="Calibri" panose="020F0502020204030204" pitchFamily="34" charset="0"/>
              </a:rPr>
              <a:t>Processes at the local scale (within land use)  </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H3. </a:t>
            </a:r>
            <a:r>
              <a:rPr lang="en-US" dirty="0">
                <a:latin typeface="Calibri" panose="020F0502020204030204" pitchFamily="34" charset="0"/>
                <a:cs typeface="Calibri" panose="020F0502020204030204" pitchFamily="34" charset="0"/>
              </a:rPr>
              <a:t>Processes at the land use scale </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H4.</a:t>
            </a:r>
            <a:r>
              <a:rPr lang="en-US" dirty="0">
                <a:latin typeface="Calibri" panose="020F0502020204030204" pitchFamily="34" charset="0"/>
                <a:cs typeface="Calibri" panose="020F0502020204030204" pitchFamily="34" charset="0"/>
              </a:rPr>
              <a:t> Interaction between microbial group and </a:t>
            </a:r>
            <a:r>
              <a:rPr lang="en-US" b="1" dirty="0">
                <a:latin typeface="Calibri" panose="020F0502020204030204" pitchFamily="34" charset="0"/>
                <a:cs typeface="Calibri" panose="020F0502020204030204" pitchFamily="34" charset="0"/>
              </a:rPr>
              <a:t>H1-3</a:t>
            </a:r>
          </a:p>
        </p:txBody>
      </p:sp>
    </p:spTree>
    <p:extLst>
      <p:ext uri="{BB962C8B-B14F-4D97-AF65-F5344CB8AC3E}">
        <p14:creationId xmlns:p14="http://schemas.microsoft.com/office/powerpoint/2010/main" val="1339310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485624" y="407262"/>
            <a:ext cx="8698569" cy="6980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4000" b="1" i="0" u="none" strike="noStrike" dirty="0">
                <a:solidFill>
                  <a:srgbClr val="000000"/>
                </a:solidFill>
                <a:latin typeface="Calibri"/>
                <a:ea typeface="Calibri"/>
                <a:cs typeface="Calibri"/>
                <a:sym typeface="Calibri"/>
              </a:rPr>
              <a:t>Filtering the microbiome</a:t>
            </a:r>
            <a:endParaRPr lang="en-US" sz="4000" dirty="0">
              <a:latin typeface="Calibri"/>
              <a:ea typeface="Calibri"/>
              <a:cs typeface="Calibri"/>
              <a:sym typeface="Calibri"/>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D02B3D1D-A5BE-D6E1-AC11-87645DF61B07}"/>
              </a:ext>
            </a:extLst>
          </p:cNvPr>
          <p:cNvSpPr txBox="1">
            <a:spLocks/>
          </p:cNvSpPr>
          <p:nvPr/>
        </p:nvSpPr>
        <p:spPr>
          <a:xfrm>
            <a:off x="820942" y="1773900"/>
            <a:ext cx="9907348" cy="37627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libri" panose="020F0502020204030204" pitchFamily="34" charset="0"/>
                <a:cs typeface="Calibri" panose="020F0502020204030204" pitchFamily="34" charset="0"/>
              </a:rPr>
              <a:t>Rattus from 3 villages</a:t>
            </a:r>
          </a:p>
          <a:p>
            <a:r>
              <a:rPr lang="en-US" dirty="0">
                <a:latin typeface="Calibri" panose="020F0502020204030204" pitchFamily="34" charset="0"/>
                <a:cs typeface="Calibri" panose="020F0502020204030204" pitchFamily="34" charset="0"/>
              </a:rPr>
              <a:t>Feces – gut microbiome</a:t>
            </a:r>
          </a:p>
          <a:p>
            <a:r>
              <a:rPr lang="en-US" dirty="0">
                <a:latin typeface="Calibri" panose="020F0502020204030204" pitchFamily="34" charset="0"/>
                <a:cs typeface="Calibri" panose="020F0502020204030204" pitchFamily="34" charset="0"/>
              </a:rPr>
              <a:t>Bacteria ASVs</a:t>
            </a:r>
          </a:p>
          <a:p>
            <a:r>
              <a:rPr lang="en-US" dirty="0">
                <a:latin typeface="Calibri" panose="020F0502020204030204" pitchFamily="34" charset="0"/>
                <a:cs typeface="Calibri" panose="020F0502020204030204" pitchFamily="34" charset="0"/>
              </a:rPr>
              <a:t>Relative reads abundance &gt; 0.1% per sample</a:t>
            </a:r>
          </a:p>
          <a:p>
            <a:r>
              <a:rPr lang="en-US" dirty="0">
                <a:latin typeface="Calibri" panose="020F0502020204030204" pitchFamily="34" charset="0"/>
                <a:cs typeface="Calibri" panose="020F0502020204030204" pitchFamily="34" charset="0"/>
              </a:rPr>
              <a:t>Prevalence &gt; 1% </a:t>
            </a:r>
          </a:p>
          <a:p>
            <a:r>
              <a:rPr lang="en-US" dirty="0">
                <a:latin typeface="Calibri" panose="020F0502020204030204" pitchFamily="34" charset="0"/>
                <a:cs typeface="Calibri" panose="020F0502020204030204" pitchFamily="34" charset="0"/>
              </a:rPr>
              <a:t>Total reads in a sample &gt; 5000</a:t>
            </a:r>
          </a:p>
          <a:p>
            <a:r>
              <a:rPr lang="en-US" dirty="0">
                <a:latin typeface="Calibri" panose="020F0502020204030204" pitchFamily="34" charset="0"/>
                <a:cs typeface="Calibri" panose="020F0502020204030204" pitchFamily="34" charset="0"/>
              </a:rPr>
              <a:t>Taxonomy</a:t>
            </a:r>
            <a:endParaRPr lang="en-US" dirty="0"/>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5300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485624" y="407262"/>
            <a:ext cx="8698569" cy="6980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4000" b="1" i="0" u="none" strike="noStrike" dirty="0">
                <a:solidFill>
                  <a:srgbClr val="000000"/>
                </a:solidFill>
                <a:latin typeface="Calibri"/>
                <a:ea typeface="Calibri"/>
                <a:cs typeface="Calibri"/>
                <a:sym typeface="Calibri"/>
              </a:rPr>
              <a:t>Microbes' prevalence</a:t>
            </a:r>
            <a:endParaRPr lang="en-US" sz="4000" dirty="0">
              <a:latin typeface="Calibri"/>
              <a:ea typeface="Calibri"/>
              <a:cs typeface="Calibri"/>
              <a:sym typeface="Calibri"/>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D02B3D1D-A5BE-D6E1-AC11-87645DF61B07}"/>
              </a:ext>
            </a:extLst>
          </p:cNvPr>
          <p:cNvSpPr txBox="1">
            <a:spLocks/>
          </p:cNvSpPr>
          <p:nvPr/>
        </p:nvSpPr>
        <p:spPr>
          <a:xfrm>
            <a:off x="820942" y="1773900"/>
            <a:ext cx="9907348" cy="37627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rPr>
              <a:t>3 groups:</a:t>
            </a:r>
          </a:p>
          <a:p>
            <a:r>
              <a:rPr lang="en-US" sz="3200" dirty="0">
                <a:latin typeface="Calibri" panose="020F0502020204030204" pitchFamily="34" charset="0"/>
                <a:cs typeface="Calibri" panose="020F0502020204030204" pitchFamily="34" charset="0"/>
              </a:rPr>
              <a:t>Rare [1%-2%]</a:t>
            </a:r>
          </a:p>
          <a:p>
            <a:r>
              <a:rPr lang="en-US" sz="3200" dirty="0">
                <a:latin typeface="Calibri" panose="020F0502020204030204" pitchFamily="34" charset="0"/>
                <a:cs typeface="Calibri" panose="020F0502020204030204" pitchFamily="34" charset="0"/>
              </a:rPr>
              <a:t>Non-core [2%-20%]</a:t>
            </a:r>
          </a:p>
          <a:p>
            <a:r>
              <a:rPr lang="en-US" sz="3200" dirty="0">
                <a:latin typeface="Calibri" panose="020F0502020204030204" pitchFamily="34" charset="0"/>
                <a:cs typeface="Calibri" panose="020F0502020204030204" pitchFamily="34" charset="0"/>
              </a:rPr>
              <a:t>Core [&gt;20%]</a:t>
            </a: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4274752F-8F14-CAB3-5FF9-0DEB130CAB45}"/>
              </a:ext>
            </a:extLst>
          </p:cNvPr>
          <p:cNvPicPr>
            <a:picLocks noChangeAspect="1"/>
          </p:cNvPicPr>
          <p:nvPr/>
        </p:nvPicPr>
        <p:blipFill>
          <a:blip r:embed="rId3"/>
          <a:stretch>
            <a:fillRect/>
          </a:stretch>
        </p:blipFill>
        <p:spPr>
          <a:xfrm>
            <a:off x="5314787" y="1105319"/>
            <a:ext cx="6391589" cy="5322898"/>
          </a:xfrm>
          <a:prstGeom prst="rect">
            <a:avLst/>
          </a:prstGeom>
        </p:spPr>
      </p:pic>
    </p:spTree>
    <p:extLst>
      <p:ext uri="{BB962C8B-B14F-4D97-AF65-F5344CB8AC3E}">
        <p14:creationId xmlns:p14="http://schemas.microsoft.com/office/powerpoint/2010/main" val="3489148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443958" y="203022"/>
            <a:ext cx="12533005" cy="1108596"/>
          </a:xfrm>
          <a:prstGeom prst="rect">
            <a:avLst/>
          </a:prstGeom>
          <a:noFill/>
          <a:ln>
            <a:noFill/>
          </a:ln>
        </p:spPr>
        <p:txBody>
          <a:bodyPr spcFirstLastPara="1" wrap="square" lIns="91425" tIns="45700" rIns="91425" bIns="45700" anchor="ctr" anchorCtr="0">
            <a:normAutofit/>
          </a:bodyPr>
          <a:lstStyle/>
          <a:p>
            <a:pPr>
              <a:buSzPts val="4400"/>
            </a:pPr>
            <a:r>
              <a:rPr lang="en-US" sz="2800" dirty="0">
                <a:latin typeface="Calibri" panose="020F0502020204030204" pitchFamily="34" charset="0"/>
                <a:cs typeface="Calibri" panose="020F0502020204030204" pitchFamily="34" charset="0"/>
                <a:sym typeface="Calibri"/>
              </a:rPr>
              <a:t>The groups represent different microbial genera (and potentially functions)</a:t>
            </a:r>
            <a:endParaRPr sz="2800" dirty="0">
              <a:latin typeface="Calibri" panose="020F0502020204030204" pitchFamily="34" charset="0"/>
              <a:cs typeface="Calibri" panose="020F0502020204030204" pitchFamily="34" charset="0"/>
              <a:sym typeface="Calibri"/>
            </a:endParaRPr>
          </a:p>
        </p:txBody>
      </p:sp>
      <p:pic>
        <p:nvPicPr>
          <p:cNvPr id="4" name="Picture 3" descr="A diagram of different colored circles&#10;&#10;Description automatically generated with medium confidence">
            <a:extLst>
              <a:ext uri="{FF2B5EF4-FFF2-40B4-BE49-F238E27FC236}">
                <a16:creationId xmlns:a16="http://schemas.microsoft.com/office/drawing/2014/main" id="{A67E149B-39AE-DF6E-CD15-05988C12332E}"/>
              </a:ext>
            </a:extLst>
          </p:cNvPr>
          <p:cNvPicPr>
            <a:picLocks noChangeAspect="1"/>
          </p:cNvPicPr>
          <p:nvPr/>
        </p:nvPicPr>
        <p:blipFill>
          <a:blip r:embed="rId3"/>
          <a:stretch>
            <a:fillRect/>
          </a:stretch>
        </p:blipFill>
        <p:spPr>
          <a:xfrm>
            <a:off x="2209800" y="1103264"/>
            <a:ext cx="7772400" cy="5551714"/>
          </a:xfrm>
          <a:prstGeom prst="rect">
            <a:avLst/>
          </a:prstGeom>
        </p:spPr>
      </p:pic>
    </p:spTree>
    <p:extLst>
      <p:ext uri="{BB962C8B-B14F-4D97-AF65-F5344CB8AC3E}">
        <p14:creationId xmlns:p14="http://schemas.microsoft.com/office/powerpoint/2010/main" val="2668852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2" name="Picture 2">
            <a:extLst>
              <a:ext uri="{FF2B5EF4-FFF2-40B4-BE49-F238E27FC236}">
                <a16:creationId xmlns:a16="http://schemas.microsoft.com/office/drawing/2014/main" id="{88B67CEE-8326-7F6A-F2D8-A46DA66EB6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2896774" y="5664819"/>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49AA540-32DC-604A-8915-E31827B76A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4122248"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a:extLst>
              <a:ext uri="{FF2B5EF4-FFF2-40B4-BE49-F238E27FC236}">
                <a16:creationId xmlns:a16="http://schemas.microsoft.com/office/drawing/2014/main" id="{45E52773-5F94-BB9C-F1D0-E3BA4742A4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5347722"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a:extLst>
              <a:ext uri="{FF2B5EF4-FFF2-40B4-BE49-F238E27FC236}">
                <a16:creationId xmlns:a16="http://schemas.microsoft.com/office/drawing/2014/main" id="{D0EBE9AB-68AC-164A-AD97-793F147BFD0F}"/>
              </a:ext>
            </a:extLst>
          </p:cNvPr>
          <p:cNvPicPr>
            <a:picLocks noChangeAspect="1" noChangeArrowheads="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4546" t="5396" r="18847" b="23681"/>
          <a:stretch/>
        </p:blipFill>
        <p:spPr bwMode="auto">
          <a:xfrm>
            <a:off x="6573196"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a:extLst>
              <a:ext uri="{FF2B5EF4-FFF2-40B4-BE49-F238E27FC236}">
                <a16:creationId xmlns:a16="http://schemas.microsoft.com/office/drawing/2014/main" id="{8A56AC1E-4891-EB38-AA93-59BE8BE43E7D}"/>
              </a:ext>
            </a:extLst>
          </p:cNvPr>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4546" t="5396" r="18847" b="23681"/>
          <a:stretch/>
        </p:blipFill>
        <p:spPr bwMode="auto">
          <a:xfrm>
            <a:off x="7798670" y="5664817"/>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a:extLst>
              <a:ext uri="{FF2B5EF4-FFF2-40B4-BE49-F238E27FC236}">
                <a16:creationId xmlns:a16="http://schemas.microsoft.com/office/drawing/2014/main" id="{DC21FF67-5DE3-3745-8B02-7DC89AF5B92F}"/>
              </a:ext>
            </a:extLst>
          </p:cNvPr>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4546" t="5396" r="18847" b="23681"/>
          <a:stretch/>
        </p:blipFill>
        <p:spPr bwMode="auto">
          <a:xfrm>
            <a:off x="9024144" y="5664817"/>
            <a:ext cx="1225474" cy="731518"/>
          </a:xfrm>
          <a:prstGeom prst="rect">
            <a:avLst/>
          </a:prstGeom>
          <a:noFill/>
          <a:extLst>
            <a:ext uri="{909E8E84-426E-40DD-AFC4-6F175D3DCCD1}">
              <a14:hiddenFill xmlns:a14="http://schemas.microsoft.com/office/drawing/2010/main">
                <a:solidFill>
                  <a:srgbClr val="FFFFFF"/>
                </a:solidFill>
              </a14:hiddenFill>
            </a:ext>
          </a:extLst>
        </p:spPr>
      </p:pic>
      <p:sp>
        <p:nvSpPr>
          <p:cNvPr id="36" name="Oval 35">
            <a:extLst>
              <a:ext uri="{FF2B5EF4-FFF2-40B4-BE49-F238E27FC236}">
                <a16:creationId xmlns:a16="http://schemas.microsoft.com/office/drawing/2014/main" id="{59C06E20-FE3A-01C5-B312-317C3136FC2C}"/>
              </a:ext>
            </a:extLst>
          </p:cNvPr>
          <p:cNvSpPr/>
          <p:nvPr/>
        </p:nvSpPr>
        <p:spPr>
          <a:xfrm>
            <a:off x="361958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8" name="Oval 37">
            <a:extLst>
              <a:ext uri="{FF2B5EF4-FFF2-40B4-BE49-F238E27FC236}">
                <a16:creationId xmlns:a16="http://schemas.microsoft.com/office/drawing/2014/main" id="{4BC005E8-B98D-BBA5-AC3A-5ED17CE4AFD9}"/>
              </a:ext>
            </a:extLst>
          </p:cNvPr>
          <p:cNvSpPr/>
          <p:nvPr/>
        </p:nvSpPr>
        <p:spPr>
          <a:xfrm>
            <a:off x="3995973"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0" name="Oval 39">
            <a:extLst>
              <a:ext uri="{FF2B5EF4-FFF2-40B4-BE49-F238E27FC236}">
                <a16:creationId xmlns:a16="http://schemas.microsoft.com/office/drawing/2014/main" id="{94310D6B-6B55-CFDD-1100-B92EA57B30F9}"/>
              </a:ext>
            </a:extLst>
          </p:cNvPr>
          <p:cNvSpPr/>
          <p:nvPr/>
        </p:nvSpPr>
        <p:spPr>
          <a:xfrm>
            <a:off x="4372362"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2" name="Oval 41">
            <a:extLst>
              <a:ext uri="{FF2B5EF4-FFF2-40B4-BE49-F238E27FC236}">
                <a16:creationId xmlns:a16="http://schemas.microsoft.com/office/drawing/2014/main" id="{97FD641C-F704-F018-2AB4-B51DF3706DDE}"/>
              </a:ext>
            </a:extLst>
          </p:cNvPr>
          <p:cNvSpPr/>
          <p:nvPr/>
        </p:nvSpPr>
        <p:spPr>
          <a:xfrm>
            <a:off x="472454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4" name="Oval 43">
            <a:extLst>
              <a:ext uri="{FF2B5EF4-FFF2-40B4-BE49-F238E27FC236}">
                <a16:creationId xmlns:a16="http://schemas.microsoft.com/office/drawing/2014/main" id="{C56D7BC9-DEEB-68BE-E32A-5358939BC9DD}"/>
              </a:ext>
            </a:extLst>
          </p:cNvPr>
          <p:cNvSpPr/>
          <p:nvPr/>
        </p:nvSpPr>
        <p:spPr>
          <a:xfrm>
            <a:off x="510093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6" name="Oval 45">
            <a:extLst>
              <a:ext uri="{FF2B5EF4-FFF2-40B4-BE49-F238E27FC236}">
                <a16:creationId xmlns:a16="http://schemas.microsoft.com/office/drawing/2014/main" id="{3C705C88-5D57-3E7C-2C67-FE330EED5F72}"/>
              </a:ext>
            </a:extLst>
          </p:cNvPr>
          <p:cNvSpPr/>
          <p:nvPr/>
        </p:nvSpPr>
        <p:spPr>
          <a:xfrm>
            <a:off x="547732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8" name="Oval 47">
            <a:extLst>
              <a:ext uri="{FF2B5EF4-FFF2-40B4-BE49-F238E27FC236}">
                <a16:creationId xmlns:a16="http://schemas.microsoft.com/office/drawing/2014/main" id="{0BD24041-D2BB-5499-C17C-A6A91B4D615D}"/>
              </a:ext>
            </a:extLst>
          </p:cNvPr>
          <p:cNvSpPr/>
          <p:nvPr/>
        </p:nvSpPr>
        <p:spPr>
          <a:xfrm>
            <a:off x="5820418"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0" name="Oval 49">
            <a:extLst>
              <a:ext uri="{FF2B5EF4-FFF2-40B4-BE49-F238E27FC236}">
                <a16:creationId xmlns:a16="http://schemas.microsoft.com/office/drawing/2014/main" id="{62926B60-0394-A0F9-6FAB-D5828A72396B}"/>
              </a:ext>
            </a:extLst>
          </p:cNvPr>
          <p:cNvSpPr/>
          <p:nvPr/>
        </p:nvSpPr>
        <p:spPr>
          <a:xfrm>
            <a:off x="6196807"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2" name="Oval 51">
            <a:extLst>
              <a:ext uri="{FF2B5EF4-FFF2-40B4-BE49-F238E27FC236}">
                <a16:creationId xmlns:a16="http://schemas.microsoft.com/office/drawing/2014/main" id="{7BE44DB3-9BEC-A96C-C551-0D1014209049}"/>
              </a:ext>
            </a:extLst>
          </p:cNvPr>
          <p:cNvSpPr/>
          <p:nvPr/>
        </p:nvSpPr>
        <p:spPr>
          <a:xfrm>
            <a:off x="657319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4" name="Oval 53">
            <a:extLst>
              <a:ext uri="{FF2B5EF4-FFF2-40B4-BE49-F238E27FC236}">
                <a16:creationId xmlns:a16="http://schemas.microsoft.com/office/drawing/2014/main" id="{4CD34DB0-3A51-2921-7971-F0FB3A6585BE}"/>
              </a:ext>
            </a:extLst>
          </p:cNvPr>
          <p:cNvSpPr/>
          <p:nvPr/>
        </p:nvSpPr>
        <p:spPr>
          <a:xfrm>
            <a:off x="6925380"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6" name="Oval 55">
            <a:extLst>
              <a:ext uri="{FF2B5EF4-FFF2-40B4-BE49-F238E27FC236}">
                <a16:creationId xmlns:a16="http://schemas.microsoft.com/office/drawing/2014/main" id="{FBC6B2BC-F5C2-06C6-9CEE-A826B31DC31A}"/>
              </a:ext>
            </a:extLst>
          </p:cNvPr>
          <p:cNvSpPr/>
          <p:nvPr/>
        </p:nvSpPr>
        <p:spPr>
          <a:xfrm>
            <a:off x="7301769"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8" name="Oval 57">
            <a:extLst>
              <a:ext uri="{FF2B5EF4-FFF2-40B4-BE49-F238E27FC236}">
                <a16:creationId xmlns:a16="http://schemas.microsoft.com/office/drawing/2014/main" id="{58CCAA3C-6ADE-DDF0-DE4D-EE56045B9957}"/>
              </a:ext>
            </a:extLst>
          </p:cNvPr>
          <p:cNvSpPr/>
          <p:nvPr/>
        </p:nvSpPr>
        <p:spPr>
          <a:xfrm>
            <a:off x="7678158"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0" name="Oval 59">
            <a:extLst>
              <a:ext uri="{FF2B5EF4-FFF2-40B4-BE49-F238E27FC236}">
                <a16:creationId xmlns:a16="http://schemas.microsoft.com/office/drawing/2014/main" id="{B7183B47-4EDF-0FF7-E9E3-37F512CAB431}"/>
              </a:ext>
            </a:extLst>
          </p:cNvPr>
          <p:cNvSpPr/>
          <p:nvPr/>
        </p:nvSpPr>
        <p:spPr>
          <a:xfrm>
            <a:off x="803688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1" name="Oval 60">
            <a:extLst>
              <a:ext uri="{FF2B5EF4-FFF2-40B4-BE49-F238E27FC236}">
                <a16:creationId xmlns:a16="http://schemas.microsoft.com/office/drawing/2014/main" id="{1CCA2B5A-A52A-C596-9EE6-3A982F82DA89}"/>
              </a:ext>
            </a:extLst>
          </p:cNvPr>
          <p:cNvSpPr/>
          <p:nvPr/>
        </p:nvSpPr>
        <p:spPr>
          <a:xfrm>
            <a:off x="841327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3" name="Oval 62">
            <a:extLst>
              <a:ext uri="{FF2B5EF4-FFF2-40B4-BE49-F238E27FC236}">
                <a16:creationId xmlns:a16="http://schemas.microsoft.com/office/drawing/2014/main" id="{08AD8FE4-9ED8-6212-D712-848622C75D9A}"/>
              </a:ext>
            </a:extLst>
          </p:cNvPr>
          <p:cNvSpPr/>
          <p:nvPr/>
        </p:nvSpPr>
        <p:spPr>
          <a:xfrm>
            <a:off x="8789663"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1" name="Oval 320">
            <a:extLst>
              <a:ext uri="{FF2B5EF4-FFF2-40B4-BE49-F238E27FC236}">
                <a16:creationId xmlns:a16="http://schemas.microsoft.com/office/drawing/2014/main" id="{CC65ABF9-DC78-2C4A-3A92-ED2D2C965178}"/>
              </a:ext>
            </a:extLst>
          </p:cNvPr>
          <p:cNvSpPr/>
          <p:nvPr/>
        </p:nvSpPr>
        <p:spPr>
          <a:xfrm>
            <a:off x="9141847"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3" name="Oval 322">
            <a:extLst>
              <a:ext uri="{FF2B5EF4-FFF2-40B4-BE49-F238E27FC236}">
                <a16:creationId xmlns:a16="http://schemas.microsoft.com/office/drawing/2014/main" id="{DDDB6554-7C99-974B-C417-452378FCA476}"/>
              </a:ext>
            </a:extLst>
          </p:cNvPr>
          <p:cNvSpPr/>
          <p:nvPr/>
        </p:nvSpPr>
        <p:spPr>
          <a:xfrm>
            <a:off x="951823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5" name="Oval 324">
            <a:extLst>
              <a:ext uri="{FF2B5EF4-FFF2-40B4-BE49-F238E27FC236}">
                <a16:creationId xmlns:a16="http://schemas.microsoft.com/office/drawing/2014/main" id="{A68BBE90-7BFA-A303-6079-960FB76977AA}"/>
              </a:ext>
            </a:extLst>
          </p:cNvPr>
          <p:cNvSpPr/>
          <p:nvPr/>
        </p:nvSpPr>
        <p:spPr>
          <a:xfrm>
            <a:off x="989462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cxnSp>
        <p:nvCxnSpPr>
          <p:cNvPr id="327" name="Straight Connector 326">
            <a:extLst>
              <a:ext uri="{FF2B5EF4-FFF2-40B4-BE49-F238E27FC236}">
                <a16:creationId xmlns:a16="http://schemas.microsoft.com/office/drawing/2014/main" id="{BA1493CD-FACD-F3B4-F8E8-66334526EC2E}"/>
              </a:ext>
            </a:extLst>
          </p:cNvPr>
          <p:cNvCxnSpPr>
            <a:cxnSpLocks/>
            <a:stCxn id="36" idx="4"/>
          </p:cNvCxnSpPr>
          <p:nvPr/>
        </p:nvCxnSpPr>
        <p:spPr>
          <a:xfrm>
            <a:off x="3745859" y="3844726"/>
            <a:ext cx="0"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BBCF250-C4CD-5EF6-CC9B-6C789D1B86E5}"/>
              </a:ext>
            </a:extLst>
          </p:cNvPr>
          <p:cNvCxnSpPr>
            <a:cxnSpLocks/>
          </p:cNvCxnSpPr>
          <p:nvPr/>
        </p:nvCxnSpPr>
        <p:spPr>
          <a:xfrm>
            <a:off x="3745859" y="3844726"/>
            <a:ext cx="123123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AB119BF4-1792-138B-681F-9598A7631278}"/>
              </a:ext>
            </a:extLst>
          </p:cNvPr>
          <p:cNvCxnSpPr>
            <a:cxnSpLocks/>
          </p:cNvCxnSpPr>
          <p:nvPr/>
        </p:nvCxnSpPr>
        <p:spPr>
          <a:xfrm>
            <a:off x="3745859" y="3844726"/>
            <a:ext cx="2327108"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CE477F3D-AA66-6E83-78AD-3BFE48DCB1CC}"/>
              </a:ext>
            </a:extLst>
          </p:cNvPr>
          <p:cNvCxnSpPr>
            <a:cxnSpLocks/>
          </p:cNvCxnSpPr>
          <p:nvPr/>
        </p:nvCxnSpPr>
        <p:spPr>
          <a:xfrm>
            <a:off x="3763277" y="3844726"/>
            <a:ext cx="490254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4FF628D3-838E-4922-68A6-A605A46EB0A3}"/>
              </a:ext>
            </a:extLst>
          </p:cNvPr>
          <p:cNvCxnSpPr>
            <a:cxnSpLocks/>
          </p:cNvCxnSpPr>
          <p:nvPr/>
        </p:nvCxnSpPr>
        <p:spPr>
          <a:xfrm flipH="1">
            <a:off x="3745859" y="3844726"/>
            <a:ext cx="376389"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8260018E-A18E-AE4E-B137-128773CAEE9D}"/>
              </a:ext>
            </a:extLst>
          </p:cNvPr>
          <p:cNvCxnSpPr>
            <a:cxnSpLocks/>
          </p:cNvCxnSpPr>
          <p:nvPr/>
        </p:nvCxnSpPr>
        <p:spPr>
          <a:xfrm>
            <a:off x="4122248" y="3844726"/>
            <a:ext cx="85484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3D15876E-C081-93CE-E27C-66343A099839}"/>
              </a:ext>
            </a:extLst>
          </p:cNvPr>
          <p:cNvCxnSpPr>
            <a:cxnSpLocks/>
          </p:cNvCxnSpPr>
          <p:nvPr/>
        </p:nvCxnSpPr>
        <p:spPr>
          <a:xfrm>
            <a:off x="4490442" y="3844726"/>
            <a:ext cx="486653"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1CCAD162-E641-1D2D-4D03-5B7782E91DC6}"/>
              </a:ext>
            </a:extLst>
          </p:cNvPr>
          <p:cNvCxnSpPr>
            <a:cxnSpLocks/>
          </p:cNvCxnSpPr>
          <p:nvPr/>
        </p:nvCxnSpPr>
        <p:spPr>
          <a:xfrm flipH="1">
            <a:off x="3763277" y="3844726"/>
            <a:ext cx="108421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68027521-58BA-143A-9300-92CFF09B61FC}"/>
              </a:ext>
            </a:extLst>
          </p:cNvPr>
          <p:cNvCxnSpPr>
            <a:cxnSpLocks/>
          </p:cNvCxnSpPr>
          <p:nvPr/>
        </p:nvCxnSpPr>
        <p:spPr>
          <a:xfrm>
            <a:off x="4847494" y="3844726"/>
            <a:ext cx="2551610"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8784FA0B-439A-9F71-041F-DF3B4FCBE5DF}"/>
              </a:ext>
            </a:extLst>
          </p:cNvPr>
          <p:cNvCxnSpPr>
            <a:cxnSpLocks/>
          </p:cNvCxnSpPr>
          <p:nvPr/>
        </p:nvCxnSpPr>
        <p:spPr>
          <a:xfrm>
            <a:off x="5230670" y="3844726"/>
            <a:ext cx="84229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EE0ABA4C-8BEB-06AD-29DD-D0E90DBDDF33}"/>
              </a:ext>
            </a:extLst>
          </p:cNvPr>
          <p:cNvCxnSpPr>
            <a:cxnSpLocks/>
          </p:cNvCxnSpPr>
          <p:nvPr/>
        </p:nvCxnSpPr>
        <p:spPr>
          <a:xfrm flipH="1">
            <a:off x="4977095" y="3844726"/>
            <a:ext cx="61933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06A0081C-D3A4-6FB1-581D-41122F9A5E23}"/>
              </a:ext>
            </a:extLst>
          </p:cNvPr>
          <p:cNvCxnSpPr>
            <a:cxnSpLocks/>
          </p:cNvCxnSpPr>
          <p:nvPr/>
        </p:nvCxnSpPr>
        <p:spPr>
          <a:xfrm>
            <a:off x="5596430" y="3844726"/>
            <a:ext cx="1802674"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76BA21F-CBB8-6ED9-975C-C0ED16239921}"/>
              </a:ext>
            </a:extLst>
          </p:cNvPr>
          <p:cNvCxnSpPr>
            <a:cxnSpLocks/>
          </p:cNvCxnSpPr>
          <p:nvPr/>
        </p:nvCxnSpPr>
        <p:spPr>
          <a:xfrm>
            <a:off x="5953482" y="3844726"/>
            <a:ext cx="11948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20A1B638-8799-D661-0F9C-DB38701F47AD}"/>
              </a:ext>
            </a:extLst>
          </p:cNvPr>
          <p:cNvCxnSpPr>
            <a:cxnSpLocks/>
          </p:cNvCxnSpPr>
          <p:nvPr/>
        </p:nvCxnSpPr>
        <p:spPr>
          <a:xfrm>
            <a:off x="6336659" y="3844726"/>
            <a:ext cx="106244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9E91E53F-65CE-45EA-9B96-2DEA37A8A57F}"/>
              </a:ext>
            </a:extLst>
          </p:cNvPr>
          <p:cNvCxnSpPr>
            <a:cxnSpLocks/>
          </p:cNvCxnSpPr>
          <p:nvPr/>
        </p:nvCxnSpPr>
        <p:spPr>
          <a:xfrm flipH="1">
            <a:off x="4977095" y="3844726"/>
            <a:ext cx="1725324"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A1353FC3-3C91-DBD7-384D-FE27D8977CC6}"/>
              </a:ext>
            </a:extLst>
          </p:cNvPr>
          <p:cNvCxnSpPr>
            <a:cxnSpLocks/>
          </p:cNvCxnSpPr>
          <p:nvPr/>
        </p:nvCxnSpPr>
        <p:spPr>
          <a:xfrm flipH="1">
            <a:off x="6076295" y="3844726"/>
            <a:ext cx="98336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C3EC8120-A852-A193-0460-FC26085E6472}"/>
              </a:ext>
            </a:extLst>
          </p:cNvPr>
          <p:cNvCxnSpPr>
            <a:cxnSpLocks/>
          </p:cNvCxnSpPr>
          <p:nvPr/>
        </p:nvCxnSpPr>
        <p:spPr>
          <a:xfrm flipH="1">
            <a:off x="7399104" y="3844726"/>
            <a:ext cx="28939"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3E94C652-0604-FA7F-24D6-053E29520EB6}"/>
              </a:ext>
            </a:extLst>
          </p:cNvPr>
          <p:cNvCxnSpPr>
            <a:cxnSpLocks/>
          </p:cNvCxnSpPr>
          <p:nvPr/>
        </p:nvCxnSpPr>
        <p:spPr>
          <a:xfrm>
            <a:off x="7816088" y="3844725"/>
            <a:ext cx="849735"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B8065BB-BC36-63FE-2DD1-3D78BC513C7F}"/>
              </a:ext>
            </a:extLst>
          </p:cNvPr>
          <p:cNvCxnSpPr>
            <a:cxnSpLocks/>
          </p:cNvCxnSpPr>
          <p:nvPr/>
        </p:nvCxnSpPr>
        <p:spPr>
          <a:xfrm flipH="1">
            <a:off x="7399104" y="3844726"/>
            <a:ext cx="76405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E277E60D-A6CD-0E14-E259-3F2F28C57502}"/>
              </a:ext>
            </a:extLst>
          </p:cNvPr>
          <p:cNvCxnSpPr>
            <a:cxnSpLocks/>
          </p:cNvCxnSpPr>
          <p:nvPr/>
        </p:nvCxnSpPr>
        <p:spPr>
          <a:xfrm>
            <a:off x="8163159" y="3844726"/>
            <a:ext cx="160762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8798D92-FF2E-A688-1002-DC7DFFD85EF8}"/>
              </a:ext>
            </a:extLst>
          </p:cNvPr>
          <p:cNvCxnSpPr>
            <a:cxnSpLocks/>
          </p:cNvCxnSpPr>
          <p:nvPr/>
        </p:nvCxnSpPr>
        <p:spPr>
          <a:xfrm>
            <a:off x="8539549" y="3844725"/>
            <a:ext cx="12627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F29CBF7B-CDB6-A7D6-82D2-5739412299E8}"/>
              </a:ext>
            </a:extLst>
          </p:cNvPr>
          <p:cNvCxnSpPr>
            <a:cxnSpLocks/>
          </p:cNvCxnSpPr>
          <p:nvPr/>
        </p:nvCxnSpPr>
        <p:spPr>
          <a:xfrm flipH="1">
            <a:off x="8669407" y="3844725"/>
            <a:ext cx="251091"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E586993D-3AE3-EFB9-4799-736D395F4E40}"/>
              </a:ext>
            </a:extLst>
          </p:cNvPr>
          <p:cNvCxnSpPr>
            <a:cxnSpLocks/>
          </p:cNvCxnSpPr>
          <p:nvPr/>
        </p:nvCxnSpPr>
        <p:spPr>
          <a:xfrm>
            <a:off x="8927594" y="3844725"/>
            <a:ext cx="852071"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2C5B6182-FAF1-88D5-1849-C6EC2606C8FE}"/>
              </a:ext>
            </a:extLst>
          </p:cNvPr>
          <p:cNvCxnSpPr>
            <a:cxnSpLocks/>
          </p:cNvCxnSpPr>
          <p:nvPr/>
        </p:nvCxnSpPr>
        <p:spPr>
          <a:xfrm flipH="1">
            <a:off x="7375345" y="3844725"/>
            <a:ext cx="1548737"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6FABA5BF-BD9A-33F9-009D-C30BE2775612}"/>
              </a:ext>
            </a:extLst>
          </p:cNvPr>
          <p:cNvCxnSpPr>
            <a:cxnSpLocks/>
          </p:cNvCxnSpPr>
          <p:nvPr/>
        </p:nvCxnSpPr>
        <p:spPr>
          <a:xfrm flipH="1">
            <a:off x="8678251" y="3844724"/>
            <a:ext cx="588232" cy="1924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E63E6BAD-987D-3D8B-35D6-2BC5186DAA3B}"/>
              </a:ext>
            </a:extLst>
          </p:cNvPr>
          <p:cNvCxnSpPr>
            <a:cxnSpLocks/>
          </p:cNvCxnSpPr>
          <p:nvPr/>
        </p:nvCxnSpPr>
        <p:spPr>
          <a:xfrm>
            <a:off x="9652174" y="3844725"/>
            <a:ext cx="12627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2ADB46BC-DD08-1ED9-E614-540432415BFE}"/>
              </a:ext>
            </a:extLst>
          </p:cNvPr>
          <p:cNvCxnSpPr>
            <a:cxnSpLocks/>
          </p:cNvCxnSpPr>
          <p:nvPr/>
        </p:nvCxnSpPr>
        <p:spPr>
          <a:xfrm flipH="1">
            <a:off x="8664349" y="3844725"/>
            <a:ext cx="98631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D76DF7C1-BB6F-3B38-4ADA-1D5564480C3B}"/>
              </a:ext>
            </a:extLst>
          </p:cNvPr>
          <p:cNvCxnSpPr>
            <a:cxnSpLocks/>
          </p:cNvCxnSpPr>
          <p:nvPr/>
        </p:nvCxnSpPr>
        <p:spPr>
          <a:xfrm flipH="1">
            <a:off x="9769568" y="3844725"/>
            <a:ext cx="250765"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65" name="TextBox 364">
            <a:extLst>
              <a:ext uri="{FF2B5EF4-FFF2-40B4-BE49-F238E27FC236}">
                <a16:creationId xmlns:a16="http://schemas.microsoft.com/office/drawing/2014/main" id="{F508AE9C-D03C-4CE6-9CE7-2A5B10522E20}"/>
              </a:ext>
            </a:extLst>
          </p:cNvPr>
          <p:cNvSpPr txBox="1"/>
          <p:nvPr/>
        </p:nvSpPr>
        <p:spPr>
          <a:xfrm>
            <a:off x="2026607" y="3501683"/>
            <a:ext cx="1820092" cy="461665"/>
          </a:xfrm>
          <a:prstGeom prst="rect">
            <a:avLst/>
          </a:prstGeom>
          <a:noFill/>
        </p:spPr>
        <p:txBody>
          <a:bodyPr wrap="square" rtlCol="0">
            <a:spAutoFit/>
          </a:bodyPr>
          <a:lstStyle/>
          <a:p>
            <a:r>
              <a:rPr lang="en-IL" sz="2400" dirty="0">
                <a:latin typeface="Calibri" panose="020F0502020204030204" pitchFamily="34" charset="0"/>
                <a:cs typeface="Calibri" panose="020F0502020204030204" pitchFamily="34" charset="0"/>
              </a:rPr>
              <a:t>Microbes</a:t>
            </a:r>
            <a:endParaRPr lang="en-IL" dirty="0">
              <a:latin typeface="Calibri" panose="020F0502020204030204" pitchFamily="34" charset="0"/>
              <a:cs typeface="Calibri" panose="020F0502020204030204" pitchFamily="34" charset="0"/>
            </a:endParaRPr>
          </a:p>
        </p:txBody>
      </p:sp>
      <p:sp>
        <p:nvSpPr>
          <p:cNvPr id="366" name="TextBox 365">
            <a:extLst>
              <a:ext uri="{FF2B5EF4-FFF2-40B4-BE49-F238E27FC236}">
                <a16:creationId xmlns:a16="http://schemas.microsoft.com/office/drawing/2014/main" id="{5771DEE2-C3ED-826B-0B2D-13E6F498F52C}"/>
              </a:ext>
            </a:extLst>
          </p:cNvPr>
          <p:cNvSpPr txBox="1"/>
          <p:nvPr/>
        </p:nvSpPr>
        <p:spPr>
          <a:xfrm>
            <a:off x="2022025" y="5769321"/>
            <a:ext cx="1081989" cy="461665"/>
          </a:xfrm>
          <a:prstGeom prst="rect">
            <a:avLst/>
          </a:prstGeom>
          <a:noFill/>
        </p:spPr>
        <p:txBody>
          <a:bodyPr wrap="square" rtlCol="0">
            <a:spAutoFit/>
          </a:bodyPr>
          <a:lstStyle/>
          <a:p>
            <a:r>
              <a:rPr lang="en-IL" sz="2400" dirty="0">
                <a:latin typeface="Calibri" panose="020F0502020204030204" pitchFamily="34" charset="0"/>
                <a:cs typeface="Calibri" panose="020F0502020204030204" pitchFamily="34" charset="0"/>
              </a:rPr>
              <a:t>Hosts</a:t>
            </a:r>
            <a:endParaRPr lang="en-IL" dirty="0">
              <a:latin typeface="Calibri" panose="020F0502020204030204" pitchFamily="34" charset="0"/>
              <a:cs typeface="Calibri" panose="020F0502020204030204" pitchFamily="34" charset="0"/>
            </a:endParaRPr>
          </a:p>
        </p:txBody>
      </p:sp>
      <p:sp>
        <p:nvSpPr>
          <p:cNvPr id="367" name="TextBox 366">
            <a:extLst>
              <a:ext uri="{FF2B5EF4-FFF2-40B4-BE49-F238E27FC236}">
                <a16:creationId xmlns:a16="http://schemas.microsoft.com/office/drawing/2014/main" id="{64F87E4E-6821-035D-A885-2CCA4911F545}"/>
              </a:ext>
            </a:extLst>
          </p:cNvPr>
          <p:cNvSpPr txBox="1"/>
          <p:nvPr/>
        </p:nvSpPr>
        <p:spPr>
          <a:xfrm>
            <a:off x="3915990" y="6391837"/>
            <a:ext cx="1820092" cy="461665"/>
          </a:xfrm>
          <a:prstGeom prst="rect">
            <a:avLst/>
          </a:prstGeom>
          <a:noFill/>
        </p:spPr>
        <p:txBody>
          <a:bodyPr wrap="square" rtlCol="0">
            <a:spAutoFit/>
          </a:bodyPr>
          <a:lstStyle/>
          <a:p>
            <a:r>
              <a:rPr lang="en-IL" sz="2400" dirty="0">
                <a:solidFill>
                  <a:schemeClr val="accent4">
                    <a:lumMod val="60000"/>
                    <a:lumOff val="40000"/>
                  </a:schemeClr>
                </a:solidFill>
                <a:latin typeface="Calibri" panose="020F0502020204030204" pitchFamily="34" charset="0"/>
                <a:cs typeface="Calibri" panose="020F0502020204030204" pitchFamily="34" charset="0"/>
              </a:rPr>
              <a:t>Agroforest</a:t>
            </a:r>
            <a:endParaRPr lang="en-IL" dirty="0">
              <a:solidFill>
                <a:schemeClr val="accent4">
                  <a:lumMod val="60000"/>
                  <a:lumOff val="40000"/>
                </a:schemeClr>
              </a:solidFill>
              <a:latin typeface="Calibri" panose="020F0502020204030204" pitchFamily="34" charset="0"/>
              <a:cs typeface="Calibri" panose="020F0502020204030204" pitchFamily="34" charset="0"/>
            </a:endParaRPr>
          </a:p>
        </p:txBody>
      </p:sp>
      <p:sp>
        <p:nvSpPr>
          <p:cNvPr id="368" name="TextBox 367">
            <a:extLst>
              <a:ext uri="{FF2B5EF4-FFF2-40B4-BE49-F238E27FC236}">
                <a16:creationId xmlns:a16="http://schemas.microsoft.com/office/drawing/2014/main" id="{F46EBF92-048B-4F91-44C6-8267EF0FEE76}"/>
              </a:ext>
            </a:extLst>
          </p:cNvPr>
          <p:cNvSpPr txBox="1"/>
          <p:nvPr/>
        </p:nvSpPr>
        <p:spPr>
          <a:xfrm>
            <a:off x="6813221" y="6396335"/>
            <a:ext cx="1033886" cy="461665"/>
          </a:xfrm>
          <a:prstGeom prst="rect">
            <a:avLst/>
          </a:prstGeom>
          <a:noFill/>
        </p:spPr>
        <p:txBody>
          <a:bodyPr wrap="square" rtlCol="0">
            <a:spAutoFit/>
          </a:bodyPr>
          <a:lstStyle/>
          <a:p>
            <a:r>
              <a:rPr lang="en-IL" sz="2400" dirty="0">
                <a:solidFill>
                  <a:schemeClr val="accent1">
                    <a:lumMod val="75000"/>
                  </a:schemeClr>
                </a:solidFill>
                <a:latin typeface="Calibri" panose="020F0502020204030204" pitchFamily="34" charset="0"/>
                <a:cs typeface="Calibri" panose="020F0502020204030204" pitchFamily="34" charset="0"/>
              </a:rPr>
              <a:t>Rice</a:t>
            </a:r>
            <a:endParaRPr lang="en-IL" dirty="0">
              <a:solidFill>
                <a:schemeClr val="accent1">
                  <a:lumMod val="75000"/>
                </a:schemeClr>
              </a:solidFill>
              <a:latin typeface="Calibri" panose="020F0502020204030204" pitchFamily="34" charset="0"/>
              <a:cs typeface="Calibri" panose="020F0502020204030204" pitchFamily="34" charset="0"/>
            </a:endParaRPr>
          </a:p>
        </p:txBody>
      </p:sp>
      <p:sp>
        <p:nvSpPr>
          <p:cNvPr id="369" name="TextBox 368">
            <a:extLst>
              <a:ext uri="{FF2B5EF4-FFF2-40B4-BE49-F238E27FC236}">
                <a16:creationId xmlns:a16="http://schemas.microsoft.com/office/drawing/2014/main" id="{D1AB9E7C-AFF5-3FBF-0B2C-A199C9DBB6B9}"/>
              </a:ext>
            </a:extLst>
          </p:cNvPr>
          <p:cNvSpPr txBox="1"/>
          <p:nvPr/>
        </p:nvSpPr>
        <p:spPr>
          <a:xfrm>
            <a:off x="8537680" y="6396335"/>
            <a:ext cx="1294098" cy="461665"/>
          </a:xfrm>
          <a:prstGeom prst="rect">
            <a:avLst/>
          </a:prstGeom>
          <a:noFill/>
        </p:spPr>
        <p:txBody>
          <a:bodyPr wrap="square" rtlCol="0">
            <a:spAutoFit/>
          </a:bodyPr>
          <a:lstStyle/>
          <a:p>
            <a:r>
              <a:rPr lang="en-IL" sz="2400" dirty="0">
                <a:solidFill>
                  <a:schemeClr val="accent6">
                    <a:lumMod val="75000"/>
                  </a:schemeClr>
                </a:solidFill>
                <a:latin typeface="Calibri" panose="020F0502020204030204" pitchFamily="34" charset="0"/>
                <a:cs typeface="Calibri" panose="020F0502020204030204" pitchFamily="34" charset="0"/>
              </a:rPr>
              <a:t>Forest</a:t>
            </a:r>
            <a:endParaRPr lang="en-IL" dirty="0">
              <a:solidFill>
                <a:schemeClr val="accent6">
                  <a:lumMod val="75000"/>
                </a:schemeClr>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77F5A8C-8820-3531-5296-58627EE20CD8}"/>
              </a:ext>
            </a:extLst>
          </p:cNvPr>
          <p:cNvSpPr txBox="1"/>
          <p:nvPr/>
        </p:nvSpPr>
        <p:spPr>
          <a:xfrm>
            <a:off x="762503" y="597879"/>
            <a:ext cx="10721591"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Bipartite network between host individuals and bacteria ASVs</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Link’s weight = ASV relative abundance</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Infomap</a:t>
            </a:r>
            <a:endParaRPr lang="en-IL"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112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 name="Google Shape;358;p17">
            <a:extLst>
              <a:ext uri="{FF2B5EF4-FFF2-40B4-BE49-F238E27FC236}">
                <a16:creationId xmlns:a16="http://schemas.microsoft.com/office/drawing/2014/main" id="{41E1ACB2-06EF-BBF2-89B6-DB467D3034CE}"/>
              </a:ext>
            </a:extLst>
          </p:cNvPr>
          <p:cNvSpPr txBox="1">
            <a:spLocks/>
          </p:cNvSpPr>
          <p:nvPr/>
        </p:nvSpPr>
        <p:spPr>
          <a:xfrm>
            <a:off x="838200" y="48128"/>
            <a:ext cx="10515600" cy="81853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b="1" dirty="0">
                <a:latin typeface="Calibri" panose="020F0502020204030204" pitchFamily="34" charset="0"/>
                <a:cs typeface="Calibri" panose="020F0502020204030204" pitchFamily="34" charset="0"/>
              </a:rPr>
              <a:t>Community detection - </a:t>
            </a:r>
            <a:r>
              <a:rPr lang="en-US" sz="3200" b="1" dirty="0">
                <a:latin typeface="Calibri" panose="020F0502020204030204" pitchFamily="34" charset="0"/>
                <a:cs typeface="Calibri" panose="020F0502020204030204" pitchFamily="34" charset="0"/>
              </a:rPr>
              <a:t>Infomap</a:t>
            </a:r>
            <a:endParaRPr lang="en-US" b="1"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4C372C73-1248-1A7C-1702-D12400B4B242}"/>
              </a:ext>
            </a:extLst>
          </p:cNvPr>
          <p:cNvSpPr txBox="1"/>
          <p:nvPr/>
        </p:nvSpPr>
        <p:spPr>
          <a:xfrm>
            <a:off x="2682911" y="1779099"/>
            <a:ext cx="1386672" cy="523220"/>
          </a:xfrm>
          <a:prstGeom prst="rect">
            <a:avLst/>
          </a:prstGeom>
          <a:noFill/>
        </p:spPr>
        <p:txBody>
          <a:bodyPr wrap="square" rtlCol="0">
            <a:spAutoFit/>
          </a:bodyPr>
          <a:lstStyle/>
          <a:p>
            <a:r>
              <a:rPr lang="en-IL" sz="2800" dirty="0">
                <a:latin typeface="Calibri" panose="020F0502020204030204" pitchFamily="34" charset="0"/>
                <a:cs typeface="Calibri" panose="020F0502020204030204" pitchFamily="34" charset="0"/>
              </a:rPr>
              <a:t>Rare</a:t>
            </a:r>
            <a:endParaRPr lang="en-IL"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5772D24A-187E-CDAA-6BEF-CB3545FD20E0}"/>
              </a:ext>
            </a:extLst>
          </p:cNvPr>
          <p:cNvSpPr txBox="1"/>
          <p:nvPr/>
        </p:nvSpPr>
        <p:spPr>
          <a:xfrm>
            <a:off x="2682910" y="3272850"/>
            <a:ext cx="1607735" cy="523220"/>
          </a:xfrm>
          <a:prstGeom prst="rect">
            <a:avLst/>
          </a:prstGeom>
          <a:noFill/>
        </p:spPr>
        <p:txBody>
          <a:bodyPr wrap="square" rtlCol="0">
            <a:spAutoFit/>
          </a:bodyPr>
          <a:lstStyle/>
          <a:p>
            <a:r>
              <a:rPr lang="en-IL" sz="2800" dirty="0">
                <a:latin typeface="Calibri" panose="020F0502020204030204" pitchFamily="34" charset="0"/>
                <a:cs typeface="Calibri" panose="020F0502020204030204" pitchFamily="34" charset="0"/>
              </a:rPr>
              <a:t>Non-core</a:t>
            </a:r>
            <a:endParaRPr lang="en-IL"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6E056FC9-FD1A-8522-76B7-F5C37683C0CE}"/>
              </a:ext>
            </a:extLst>
          </p:cNvPr>
          <p:cNvSpPr txBox="1"/>
          <p:nvPr/>
        </p:nvSpPr>
        <p:spPr>
          <a:xfrm>
            <a:off x="9165945" y="3293652"/>
            <a:ext cx="1386672" cy="523220"/>
          </a:xfrm>
          <a:prstGeom prst="rect">
            <a:avLst/>
          </a:prstGeom>
          <a:noFill/>
        </p:spPr>
        <p:txBody>
          <a:bodyPr wrap="square" rtlCol="0">
            <a:spAutoFit/>
          </a:bodyPr>
          <a:lstStyle/>
          <a:p>
            <a:r>
              <a:rPr lang="en-IL" sz="2800" dirty="0">
                <a:latin typeface="Calibri" panose="020F0502020204030204" pitchFamily="34" charset="0"/>
                <a:cs typeface="Calibri" panose="020F0502020204030204" pitchFamily="34" charset="0"/>
              </a:rPr>
              <a:t>Core</a:t>
            </a:r>
            <a:endParaRPr lang="en-IL" dirty="0">
              <a:latin typeface="Calibri" panose="020F0502020204030204" pitchFamily="34" charset="0"/>
              <a:cs typeface="Calibri" panose="020F0502020204030204" pitchFamily="34" charset="0"/>
            </a:endParaRPr>
          </a:p>
        </p:txBody>
      </p:sp>
      <p:pic>
        <p:nvPicPr>
          <p:cNvPr id="4" name="Picture 3" descr="A chart of different colors&#10;&#10;Description automatically generated with medium confidence">
            <a:extLst>
              <a:ext uri="{FF2B5EF4-FFF2-40B4-BE49-F238E27FC236}">
                <a16:creationId xmlns:a16="http://schemas.microsoft.com/office/drawing/2014/main" id="{A6F74829-F546-76DC-89F8-3CF59266CFA2}"/>
              </a:ext>
            </a:extLst>
          </p:cNvPr>
          <p:cNvPicPr>
            <a:picLocks noChangeAspect="1"/>
          </p:cNvPicPr>
          <p:nvPr/>
        </p:nvPicPr>
        <p:blipFill>
          <a:blip r:embed="rId3"/>
          <a:stretch>
            <a:fillRect/>
          </a:stretch>
        </p:blipFill>
        <p:spPr>
          <a:xfrm>
            <a:off x="7285055" y="3816872"/>
            <a:ext cx="4160018" cy="2971441"/>
          </a:xfrm>
          <a:prstGeom prst="rect">
            <a:avLst/>
          </a:prstGeom>
        </p:spPr>
      </p:pic>
      <p:pic>
        <p:nvPicPr>
          <p:cNvPr id="6" name="Picture 5" descr="A graph with text and numbers&#10;&#10;Description automatically generated with medium confidence">
            <a:extLst>
              <a:ext uri="{FF2B5EF4-FFF2-40B4-BE49-F238E27FC236}">
                <a16:creationId xmlns:a16="http://schemas.microsoft.com/office/drawing/2014/main" id="{BEAF87FD-45E2-1987-0DAA-CC7B511C794A}"/>
              </a:ext>
            </a:extLst>
          </p:cNvPr>
          <p:cNvPicPr>
            <a:picLocks noChangeAspect="1"/>
          </p:cNvPicPr>
          <p:nvPr/>
        </p:nvPicPr>
        <p:blipFill>
          <a:blip r:embed="rId4"/>
          <a:stretch>
            <a:fillRect/>
          </a:stretch>
        </p:blipFill>
        <p:spPr>
          <a:xfrm>
            <a:off x="1446963" y="3709210"/>
            <a:ext cx="4160018" cy="2971441"/>
          </a:xfrm>
          <a:prstGeom prst="rect">
            <a:avLst/>
          </a:prstGeom>
        </p:spPr>
      </p:pic>
      <p:pic>
        <p:nvPicPr>
          <p:cNvPr id="12" name="Picture 11" descr="A barcode with text&#10;&#10;Description automatically generated with medium confidence">
            <a:extLst>
              <a:ext uri="{FF2B5EF4-FFF2-40B4-BE49-F238E27FC236}">
                <a16:creationId xmlns:a16="http://schemas.microsoft.com/office/drawing/2014/main" id="{14F123A9-D917-3B4D-2135-7CF6297CAE9F}"/>
              </a:ext>
            </a:extLst>
          </p:cNvPr>
          <p:cNvPicPr>
            <a:picLocks noChangeAspect="1"/>
          </p:cNvPicPr>
          <p:nvPr/>
        </p:nvPicPr>
        <p:blipFill>
          <a:blip r:embed="rId5"/>
          <a:stretch>
            <a:fillRect/>
          </a:stretch>
        </p:blipFill>
        <p:spPr>
          <a:xfrm>
            <a:off x="4290645" y="737769"/>
            <a:ext cx="4160018" cy="2971441"/>
          </a:xfrm>
          <a:prstGeom prst="rect">
            <a:avLst/>
          </a:prstGeom>
        </p:spPr>
      </p:pic>
    </p:spTree>
    <p:extLst>
      <p:ext uri="{BB962C8B-B14F-4D97-AF65-F5344CB8AC3E}">
        <p14:creationId xmlns:p14="http://schemas.microsoft.com/office/powerpoint/2010/main" val="1949235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644435" y="31958"/>
            <a:ext cx="10515600" cy="1108596"/>
          </a:xfrm>
          <a:prstGeom prst="rect">
            <a:avLst/>
          </a:prstGeom>
          <a:noFill/>
          <a:ln>
            <a:noFill/>
          </a:ln>
        </p:spPr>
        <p:txBody>
          <a:bodyPr spcFirstLastPara="1" wrap="square" lIns="91425" tIns="45700" rIns="91425" bIns="45700" anchor="ctr" anchorCtr="0">
            <a:normAutofit/>
          </a:bodyPr>
          <a:lstStyle/>
          <a:p>
            <a:pPr>
              <a:buSzPts val="4400"/>
            </a:pPr>
            <a:r>
              <a:rPr lang="en-US" sz="2800" b="0" i="0" u="none" strike="noStrike" dirty="0">
                <a:solidFill>
                  <a:srgbClr val="000000"/>
                </a:solidFill>
                <a:effectLst/>
                <a:latin typeface="Calibri" panose="020F0502020204030204" pitchFamily="34" charset="0"/>
              </a:rPr>
              <a:t>The modules become smaller and more specific to land use types along the rarity gradient</a:t>
            </a:r>
            <a:endParaRPr sz="4000" dirty="0">
              <a:latin typeface="Calibri" panose="020F0502020204030204" pitchFamily="34" charset="0"/>
              <a:cs typeface="Calibri" panose="020F0502020204030204" pitchFamily="34" charset="0"/>
              <a:sym typeface="Calibri"/>
            </a:endParaRPr>
          </a:p>
        </p:txBody>
      </p:sp>
    </p:spTree>
    <p:extLst>
      <p:ext uri="{BB962C8B-B14F-4D97-AF65-F5344CB8AC3E}">
        <p14:creationId xmlns:p14="http://schemas.microsoft.com/office/powerpoint/2010/main" val="1642554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485624" y="407262"/>
            <a:ext cx="11043324" cy="1146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3200" b="1" i="0" u="none" strike="noStrike" dirty="0">
                <a:solidFill>
                  <a:srgbClr val="000000"/>
                </a:solidFill>
                <a:latin typeface="Calibri"/>
                <a:ea typeface="Calibri"/>
                <a:cs typeface="Calibri"/>
                <a:sym typeface="Calibri"/>
              </a:rPr>
              <a:t>What does this modular structure tell us about the </a:t>
            </a:r>
            <a:r>
              <a:rPr lang="en-US" sz="3200" b="1" dirty="0">
                <a:latin typeface="Calibri" panose="020F0502020204030204" pitchFamily="34" charset="0"/>
                <a:cs typeface="Calibri" panose="020F0502020204030204" pitchFamily="34" charset="0"/>
              </a:rPr>
              <a:t>processes that shaped the network?</a:t>
            </a:r>
            <a:r>
              <a:rPr lang="en-US" sz="3200" b="1" i="0" u="none" strike="noStrike" dirty="0">
                <a:solidFill>
                  <a:srgbClr val="000000"/>
                </a:solidFill>
                <a:latin typeface="Calibri"/>
                <a:ea typeface="Calibri"/>
                <a:cs typeface="Calibri"/>
                <a:sym typeface="Calibri"/>
              </a:rPr>
              <a:t> </a:t>
            </a:r>
            <a:endParaRPr lang="en-US" sz="3200" dirty="0">
              <a:latin typeface="Calibri"/>
              <a:ea typeface="Calibri"/>
              <a:cs typeface="Calibri"/>
              <a:sym typeface="Calibri"/>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D02B3D1D-A5BE-D6E1-AC11-87645DF61B07}"/>
              </a:ext>
            </a:extLst>
          </p:cNvPr>
          <p:cNvSpPr txBox="1">
            <a:spLocks/>
          </p:cNvSpPr>
          <p:nvPr/>
        </p:nvSpPr>
        <p:spPr>
          <a:xfrm>
            <a:off x="740555" y="1989756"/>
            <a:ext cx="9907348" cy="28784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latin typeface="Calibri" panose="020F0502020204030204" pitchFamily="34" charset="0"/>
                <a:cs typeface="Calibri" panose="020F0502020204030204" pitchFamily="34" charset="0"/>
              </a:rPr>
              <a:t>Beta-NTI (Nearest Taxon Index)</a:t>
            </a:r>
          </a:p>
          <a:p>
            <a:pPr marL="0" indent="0">
              <a:buNone/>
            </a:pPr>
            <a:r>
              <a:rPr lang="en-US" dirty="0">
                <a:latin typeface="Calibri" panose="020F0502020204030204" pitchFamily="34" charset="0"/>
                <a:cs typeface="Calibri" panose="020F0502020204030204" pitchFamily="34" charset="0"/>
              </a:rPr>
              <a:t>Measures phylogenetic turnover compared to the turnover expected by chance </a:t>
            </a:r>
          </a:p>
          <a:p>
            <a:pPr marL="0" indent="0">
              <a:buNone/>
            </a:pPr>
            <a:r>
              <a:rPr lang="en-US" sz="3200" b="1" dirty="0" err="1">
                <a:latin typeface="Calibri" panose="020F0502020204030204" pitchFamily="34" charset="0"/>
                <a:cs typeface="Calibri" panose="020F0502020204030204" pitchFamily="34" charset="0"/>
              </a:rPr>
              <a:t>Raup</a:t>
            </a:r>
            <a:r>
              <a:rPr lang="en-US" sz="3200" b="1" dirty="0">
                <a:latin typeface="Calibri" panose="020F0502020204030204" pitchFamily="34" charset="0"/>
                <a:cs typeface="Calibri" panose="020F0502020204030204" pitchFamily="34" charset="0"/>
              </a:rPr>
              <a:t>-Crick</a:t>
            </a:r>
          </a:p>
          <a:p>
            <a:pPr marL="0" indent="0">
              <a:buNone/>
            </a:pPr>
            <a:r>
              <a:rPr lang="en-US" dirty="0">
                <a:latin typeface="Calibri" panose="020F0502020204030204" pitchFamily="34" charset="0"/>
                <a:cs typeface="Calibri" panose="020F0502020204030204" pitchFamily="34" charset="0"/>
              </a:rPr>
              <a:t>Measures turnover compared to the turnover expected by chance </a:t>
            </a: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749D75E-7D1A-5A48-0526-38B6B5D7A73C}"/>
              </a:ext>
            </a:extLst>
          </p:cNvPr>
          <p:cNvSpPr txBox="1"/>
          <p:nvPr/>
        </p:nvSpPr>
        <p:spPr>
          <a:xfrm>
            <a:off x="8792308" y="6537088"/>
            <a:ext cx="3439736" cy="307777"/>
          </a:xfrm>
          <a:prstGeom prst="rect">
            <a:avLst/>
          </a:prstGeom>
          <a:noFill/>
        </p:spPr>
        <p:txBody>
          <a:bodyPr wrap="square" rtlCol="0">
            <a:spAutoFit/>
          </a:bodyPr>
          <a:lstStyle/>
          <a:p>
            <a:r>
              <a:rPr lang="en-US" dirty="0" err="1">
                <a:latin typeface="Calibri" panose="020F0502020204030204" pitchFamily="34" charset="0"/>
                <a:cs typeface="Calibri" panose="020F0502020204030204" pitchFamily="34" charset="0"/>
              </a:rPr>
              <a:t>Stegen</a:t>
            </a:r>
            <a:r>
              <a:rPr lang="en-US" dirty="0">
                <a:latin typeface="Calibri" panose="020F0502020204030204" pitchFamily="34" charset="0"/>
                <a:cs typeface="Calibri" panose="020F0502020204030204" pitchFamily="34" charset="0"/>
              </a:rPr>
              <a:t> et. al., 2012; Zhou &amp; Ning, 2017</a:t>
            </a:r>
          </a:p>
        </p:txBody>
      </p:sp>
    </p:spTree>
    <p:extLst>
      <p:ext uri="{BB962C8B-B14F-4D97-AF65-F5344CB8AC3E}">
        <p14:creationId xmlns:p14="http://schemas.microsoft.com/office/powerpoint/2010/main" val="3594098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485624" y="407262"/>
            <a:ext cx="11043324" cy="1146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3200" b="1" i="0" u="none" strike="noStrike" dirty="0">
                <a:solidFill>
                  <a:srgbClr val="000000"/>
                </a:solidFill>
                <a:latin typeface="Calibri"/>
                <a:ea typeface="Calibri"/>
                <a:cs typeface="Calibri"/>
                <a:sym typeface="Calibri"/>
              </a:rPr>
              <a:t>What does this modular structure tell us about the </a:t>
            </a:r>
            <a:r>
              <a:rPr lang="en-US" sz="3200" b="1" dirty="0">
                <a:latin typeface="Calibri" panose="020F0502020204030204" pitchFamily="34" charset="0"/>
                <a:cs typeface="Calibri" panose="020F0502020204030204" pitchFamily="34" charset="0"/>
              </a:rPr>
              <a:t>processes that shaped the network?</a:t>
            </a:r>
            <a:r>
              <a:rPr lang="en-US" sz="3200" b="1" i="0" u="none" strike="noStrike" dirty="0">
                <a:solidFill>
                  <a:srgbClr val="000000"/>
                </a:solidFill>
                <a:latin typeface="Calibri"/>
                <a:ea typeface="Calibri"/>
                <a:cs typeface="Calibri"/>
                <a:sym typeface="Calibri"/>
              </a:rPr>
              <a:t> </a:t>
            </a:r>
            <a:endParaRPr lang="en-US" sz="3200" dirty="0">
              <a:latin typeface="Calibri"/>
              <a:ea typeface="Calibri"/>
              <a:cs typeface="Calibri"/>
              <a:sym typeface="Calibri"/>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749D75E-7D1A-5A48-0526-38B6B5D7A73C}"/>
              </a:ext>
            </a:extLst>
          </p:cNvPr>
          <p:cNvSpPr txBox="1"/>
          <p:nvPr/>
        </p:nvSpPr>
        <p:spPr>
          <a:xfrm>
            <a:off x="8792308" y="6537088"/>
            <a:ext cx="3439736" cy="307777"/>
          </a:xfrm>
          <a:prstGeom prst="rect">
            <a:avLst/>
          </a:prstGeom>
          <a:noFill/>
        </p:spPr>
        <p:txBody>
          <a:bodyPr wrap="square" rtlCol="0">
            <a:spAutoFit/>
          </a:bodyPr>
          <a:lstStyle/>
          <a:p>
            <a:r>
              <a:rPr lang="en-US" dirty="0" err="1">
                <a:latin typeface="Calibri" panose="020F0502020204030204" pitchFamily="34" charset="0"/>
                <a:cs typeface="Calibri" panose="020F0502020204030204" pitchFamily="34" charset="0"/>
              </a:rPr>
              <a:t>Stegen</a:t>
            </a:r>
            <a:r>
              <a:rPr lang="en-US" dirty="0">
                <a:latin typeface="Calibri" panose="020F0502020204030204" pitchFamily="34" charset="0"/>
                <a:cs typeface="Calibri" panose="020F0502020204030204" pitchFamily="34" charset="0"/>
              </a:rPr>
              <a:t> et. al., 2012; Zhou &amp; Ning, 2017</a:t>
            </a:r>
          </a:p>
        </p:txBody>
      </p:sp>
      <p:pic>
        <p:nvPicPr>
          <p:cNvPr id="2" name="Picture 1">
            <a:extLst>
              <a:ext uri="{FF2B5EF4-FFF2-40B4-BE49-F238E27FC236}">
                <a16:creationId xmlns:a16="http://schemas.microsoft.com/office/drawing/2014/main" id="{FFEF3C76-0435-A47C-518E-06C8B2C0FD8E}"/>
              </a:ext>
            </a:extLst>
          </p:cNvPr>
          <p:cNvPicPr>
            <a:picLocks noChangeAspect="1"/>
          </p:cNvPicPr>
          <p:nvPr/>
        </p:nvPicPr>
        <p:blipFill>
          <a:blip r:embed="rId3"/>
          <a:stretch>
            <a:fillRect/>
          </a:stretch>
        </p:blipFill>
        <p:spPr>
          <a:xfrm>
            <a:off x="833174" y="1752787"/>
            <a:ext cx="10008998" cy="4404855"/>
          </a:xfrm>
          <a:prstGeom prst="rect">
            <a:avLst/>
          </a:prstGeom>
        </p:spPr>
      </p:pic>
    </p:spTree>
    <p:extLst>
      <p:ext uri="{BB962C8B-B14F-4D97-AF65-F5344CB8AC3E}">
        <p14:creationId xmlns:p14="http://schemas.microsoft.com/office/powerpoint/2010/main" val="317734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855F0E1-3826-D863-3E4D-DFFB91C1DFE9}"/>
              </a:ext>
            </a:extLst>
          </p:cNvPr>
          <p:cNvSpPr txBox="1"/>
          <p:nvPr/>
        </p:nvSpPr>
        <p:spPr>
          <a:xfrm>
            <a:off x="7191279" y="6519446"/>
            <a:ext cx="4902398"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Berg et. al., 2020; Rosenberg &amp; </a:t>
            </a:r>
            <a:r>
              <a:rPr lang="en-US" sz="1600" dirty="0" err="1">
                <a:latin typeface="Calibri" panose="020F0502020204030204" pitchFamily="34" charset="0"/>
                <a:cs typeface="Calibri" panose="020F0502020204030204" pitchFamily="34" charset="0"/>
              </a:rPr>
              <a:t>Zilber</a:t>
            </a:r>
            <a:r>
              <a:rPr lang="en-US" sz="1600" dirty="0">
                <a:latin typeface="Calibri" panose="020F0502020204030204" pitchFamily="34" charset="0"/>
                <a:cs typeface="Calibri" panose="020F0502020204030204" pitchFamily="34" charset="0"/>
              </a:rPr>
              <a:t>-Rosenberg, 2018</a:t>
            </a:r>
          </a:p>
        </p:txBody>
      </p:sp>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63838" y="652143"/>
            <a:ext cx="10664324" cy="1133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The microbiome is crucial for host health and function </a:t>
            </a:r>
            <a:endParaRPr lang="en-US" sz="3600" dirty="0">
              <a:latin typeface="Calibri" panose="020F0502020204030204" pitchFamily="34" charset="0"/>
              <a:cs typeface="Calibri" panose="020F0502020204030204" pitchFamily="34" charset="0"/>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76295077-F1B8-C981-5F4B-EACC928D89CE}"/>
              </a:ext>
            </a:extLst>
          </p:cNvPr>
          <p:cNvSpPr txBox="1"/>
          <p:nvPr/>
        </p:nvSpPr>
        <p:spPr>
          <a:xfrm>
            <a:off x="1304611" y="5072635"/>
            <a:ext cx="8711920" cy="1200329"/>
          </a:xfrm>
          <a:prstGeom prst="rect">
            <a:avLst/>
          </a:prstGeom>
          <a:noFill/>
        </p:spPr>
        <p:txBody>
          <a:bodyPr wrap="square">
            <a:spAutoFit/>
          </a:bodyPr>
          <a:lstStyle/>
          <a:p>
            <a:pPr algn="ctr"/>
            <a:r>
              <a:rPr lang="en-US" sz="3600" b="1" i="0" u="none" strike="noStrike" dirty="0">
                <a:solidFill>
                  <a:srgbClr val="000000"/>
                </a:solidFill>
                <a:effectLst/>
                <a:latin typeface="Calibri" panose="020F0502020204030204" pitchFamily="34" charset="0"/>
              </a:rPr>
              <a:t>It is important to understand the processes and factors that shape the microbiome</a:t>
            </a:r>
            <a:endParaRPr lang="en-IL" sz="3600" b="1" dirty="0"/>
          </a:p>
        </p:txBody>
      </p:sp>
      <p:pic>
        <p:nvPicPr>
          <p:cNvPr id="1026" name="Picture 2" descr="Solutions for your Germ-Free and Gnotobiotic Mice | ClearH2O">
            <a:extLst>
              <a:ext uri="{FF2B5EF4-FFF2-40B4-BE49-F238E27FC236}">
                <a16:creationId xmlns:a16="http://schemas.microsoft.com/office/drawing/2014/main" id="{C9D0E582-6E76-4E6A-75D7-4BB16FA2DF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2571" y="1499717"/>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032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70700" y="350693"/>
            <a:ext cx="10085148" cy="734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Distinct processes for prevalence groups</a:t>
            </a:r>
            <a:endParaRPr lang="en-US" sz="3200" dirty="0">
              <a:latin typeface="Calibri" panose="020F0502020204030204" pitchFamily="34" charset="0"/>
              <a:cs typeface="Calibri" panose="020F0502020204030204" pitchFamily="34" charset="0"/>
            </a:endParaRPr>
          </a:p>
        </p:txBody>
      </p:sp>
      <p:pic>
        <p:nvPicPr>
          <p:cNvPr id="6" name="Picture 5" descr="A graph of a graph with different colored squares&#10;&#10;Description automatically generated with medium confidence">
            <a:extLst>
              <a:ext uri="{FF2B5EF4-FFF2-40B4-BE49-F238E27FC236}">
                <a16:creationId xmlns:a16="http://schemas.microsoft.com/office/drawing/2014/main" id="{7A6D35CD-43F7-44A9-1936-CF6C37CEACBA}"/>
              </a:ext>
            </a:extLst>
          </p:cNvPr>
          <p:cNvPicPr>
            <a:picLocks noChangeAspect="1"/>
          </p:cNvPicPr>
          <p:nvPr/>
        </p:nvPicPr>
        <p:blipFill>
          <a:blip r:embed="rId3"/>
          <a:stretch>
            <a:fillRect/>
          </a:stretch>
        </p:blipFill>
        <p:spPr>
          <a:xfrm>
            <a:off x="2723103" y="1137977"/>
            <a:ext cx="7772400" cy="5551714"/>
          </a:xfrm>
          <a:prstGeom prst="rect">
            <a:avLst/>
          </a:prstGeom>
        </p:spPr>
      </p:pic>
    </p:spTree>
    <p:extLst>
      <p:ext uri="{BB962C8B-B14F-4D97-AF65-F5344CB8AC3E}">
        <p14:creationId xmlns:p14="http://schemas.microsoft.com/office/powerpoint/2010/main" val="3438632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70700" y="350693"/>
            <a:ext cx="10085148" cy="734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Network’s modules are indicative of the processes</a:t>
            </a:r>
            <a:endParaRPr lang="en-US"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875AC0A-BA5E-1D24-CD79-24BC560CA5E0}"/>
              </a:ext>
            </a:extLst>
          </p:cNvPr>
          <p:cNvSpPr txBox="1"/>
          <p:nvPr/>
        </p:nvSpPr>
        <p:spPr>
          <a:xfrm>
            <a:off x="770700" y="1406770"/>
            <a:ext cx="3950350" cy="3600986"/>
          </a:xfrm>
          <a:prstGeom prst="rect">
            <a:avLst/>
          </a:prstGeom>
          <a:noFill/>
        </p:spPr>
        <p:txBody>
          <a:bodyPr wrap="square">
            <a:spAutoFit/>
          </a:bodyPr>
          <a:lstStyle/>
          <a:p>
            <a:r>
              <a:rPr lang="en-IL" sz="3600" b="1" dirty="0">
                <a:latin typeface="Calibri" panose="020F0502020204030204" pitchFamily="34" charset="0"/>
                <a:cs typeface="Calibri" panose="020F0502020204030204" pitchFamily="34" charset="0"/>
              </a:rPr>
              <a:t>Rare</a:t>
            </a:r>
            <a:endParaRPr lang="en-IL" sz="2400"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The modules capture microbe turnover due to dispersal limitation between hosts </a:t>
            </a: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Neutral processes dominate the variation between hosts clustered in the same module</a:t>
            </a:r>
          </a:p>
        </p:txBody>
      </p:sp>
      <p:pic>
        <p:nvPicPr>
          <p:cNvPr id="6" name="Picture 5" descr="A graph of different types of process&#10;&#10;Description automatically generated">
            <a:extLst>
              <a:ext uri="{FF2B5EF4-FFF2-40B4-BE49-F238E27FC236}">
                <a16:creationId xmlns:a16="http://schemas.microsoft.com/office/drawing/2014/main" id="{ACE8DB95-60C6-AF9C-66E2-087C0867BCD1}"/>
              </a:ext>
            </a:extLst>
          </p:cNvPr>
          <p:cNvPicPr>
            <a:picLocks noChangeAspect="1"/>
          </p:cNvPicPr>
          <p:nvPr/>
        </p:nvPicPr>
        <p:blipFill>
          <a:blip r:embed="rId3"/>
          <a:stretch>
            <a:fillRect/>
          </a:stretch>
        </p:blipFill>
        <p:spPr>
          <a:xfrm>
            <a:off x="4574342" y="1416816"/>
            <a:ext cx="7617658" cy="5441184"/>
          </a:xfrm>
          <a:prstGeom prst="rect">
            <a:avLst/>
          </a:prstGeom>
        </p:spPr>
      </p:pic>
      <p:sp>
        <p:nvSpPr>
          <p:cNvPr id="2" name="Rectangle 1">
            <a:extLst>
              <a:ext uri="{FF2B5EF4-FFF2-40B4-BE49-F238E27FC236}">
                <a16:creationId xmlns:a16="http://schemas.microsoft.com/office/drawing/2014/main" id="{07F3F32E-A881-51BF-DB00-B4128F40E6C5}"/>
              </a:ext>
            </a:extLst>
          </p:cNvPr>
          <p:cNvSpPr/>
          <p:nvPr/>
        </p:nvSpPr>
        <p:spPr>
          <a:xfrm>
            <a:off x="8394700" y="1527350"/>
            <a:ext cx="1511300" cy="4340050"/>
          </a:xfrm>
          <a:prstGeom prst="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865013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70700" y="350693"/>
            <a:ext cx="10085148" cy="734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Network’s modules are indicative of the processes</a:t>
            </a:r>
            <a:endParaRPr lang="en-US"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875AC0A-BA5E-1D24-CD79-24BC560CA5E0}"/>
              </a:ext>
            </a:extLst>
          </p:cNvPr>
          <p:cNvSpPr txBox="1"/>
          <p:nvPr/>
        </p:nvSpPr>
        <p:spPr>
          <a:xfrm>
            <a:off x="770700" y="1406770"/>
            <a:ext cx="3950350" cy="3231654"/>
          </a:xfrm>
          <a:prstGeom prst="rect">
            <a:avLst/>
          </a:prstGeom>
          <a:noFill/>
        </p:spPr>
        <p:txBody>
          <a:bodyPr wrap="square">
            <a:spAutoFit/>
          </a:bodyPr>
          <a:lstStyle/>
          <a:p>
            <a:r>
              <a:rPr lang="en-IL" sz="3600" b="1" dirty="0">
                <a:latin typeface="Calibri" panose="020F0502020204030204" pitchFamily="34" charset="0"/>
                <a:cs typeface="Calibri" panose="020F0502020204030204" pitchFamily="34" charset="0"/>
              </a:rPr>
              <a:t>Non-core</a:t>
            </a:r>
            <a:endParaRPr lang="en-IL" sz="2400"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The modules capture selective differences between hosts </a:t>
            </a: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Neutral processes dominate the variation between hosts clustered in the same module</a:t>
            </a:r>
          </a:p>
        </p:txBody>
      </p:sp>
      <p:pic>
        <p:nvPicPr>
          <p:cNvPr id="5" name="Picture 4" descr="A graph of different types of process&#10;&#10;Description automatically generated">
            <a:extLst>
              <a:ext uri="{FF2B5EF4-FFF2-40B4-BE49-F238E27FC236}">
                <a16:creationId xmlns:a16="http://schemas.microsoft.com/office/drawing/2014/main" id="{E3F96A41-1E0D-D40E-D32A-5D2F3FF6CC8D}"/>
              </a:ext>
            </a:extLst>
          </p:cNvPr>
          <p:cNvPicPr>
            <a:picLocks noChangeAspect="1"/>
          </p:cNvPicPr>
          <p:nvPr/>
        </p:nvPicPr>
        <p:blipFill>
          <a:blip r:embed="rId3"/>
          <a:stretch>
            <a:fillRect/>
          </a:stretch>
        </p:blipFill>
        <p:spPr>
          <a:xfrm>
            <a:off x="4574342" y="1416816"/>
            <a:ext cx="7617658" cy="5441184"/>
          </a:xfrm>
          <a:prstGeom prst="rect">
            <a:avLst/>
          </a:prstGeom>
        </p:spPr>
      </p:pic>
      <p:sp>
        <p:nvSpPr>
          <p:cNvPr id="2" name="Rectangle 1">
            <a:extLst>
              <a:ext uri="{FF2B5EF4-FFF2-40B4-BE49-F238E27FC236}">
                <a16:creationId xmlns:a16="http://schemas.microsoft.com/office/drawing/2014/main" id="{32676035-310F-6996-5D69-BA1FBD5CC221}"/>
              </a:ext>
            </a:extLst>
          </p:cNvPr>
          <p:cNvSpPr/>
          <p:nvPr/>
        </p:nvSpPr>
        <p:spPr>
          <a:xfrm>
            <a:off x="6781800" y="1527350"/>
            <a:ext cx="1511300" cy="4340050"/>
          </a:xfrm>
          <a:prstGeom prst="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1183341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70700" y="350693"/>
            <a:ext cx="10085148" cy="734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Network’s modules are indicative of the processes</a:t>
            </a:r>
            <a:endParaRPr lang="en-US"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875AC0A-BA5E-1D24-CD79-24BC560CA5E0}"/>
              </a:ext>
            </a:extLst>
          </p:cNvPr>
          <p:cNvSpPr txBox="1"/>
          <p:nvPr/>
        </p:nvSpPr>
        <p:spPr>
          <a:xfrm>
            <a:off x="770700" y="1406770"/>
            <a:ext cx="3950350" cy="2492990"/>
          </a:xfrm>
          <a:prstGeom prst="rect">
            <a:avLst/>
          </a:prstGeom>
          <a:noFill/>
        </p:spPr>
        <p:txBody>
          <a:bodyPr wrap="square">
            <a:spAutoFit/>
          </a:bodyPr>
          <a:lstStyle/>
          <a:p>
            <a:r>
              <a:rPr lang="en-IL" sz="3600" b="1" dirty="0">
                <a:latin typeface="Calibri" panose="020F0502020204030204" pitchFamily="34" charset="0"/>
                <a:cs typeface="Calibri" panose="020F0502020204030204" pitchFamily="34" charset="0"/>
              </a:rPr>
              <a:t>Core</a:t>
            </a:r>
            <a:endParaRPr lang="en-IL" sz="2400"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Neutral processes dominate the variation between hosts clustered in same and different modules</a:t>
            </a:r>
          </a:p>
        </p:txBody>
      </p:sp>
      <p:pic>
        <p:nvPicPr>
          <p:cNvPr id="5" name="Picture 4" descr="A graph of different types of process&#10;&#10;Description automatically generated">
            <a:extLst>
              <a:ext uri="{FF2B5EF4-FFF2-40B4-BE49-F238E27FC236}">
                <a16:creationId xmlns:a16="http://schemas.microsoft.com/office/drawing/2014/main" id="{05785ED8-192F-4617-7FE1-E3FD7E5E0D87}"/>
              </a:ext>
            </a:extLst>
          </p:cNvPr>
          <p:cNvPicPr>
            <a:picLocks noChangeAspect="1"/>
          </p:cNvPicPr>
          <p:nvPr/>
        </p:nvPicPr>
        <p:blipFill>
          <a:blip r:embed="rId3"/>
          <a:stretch>
            <a:fillRect/>
          </a:stretch>
        </p:blipFill>
        <p:spPr>
          <a:xfrm>
            <a:off x="4574342" y="1416816"/>
            <a:ext cx="7617658" cy="5441184"/>
          </a:xfrm>
          <a:prstGeom prst="rect">
            <a:avLst/>
          </a:prstGeom>
        </p:spPr>
      </p:pic>
      <p:sp>
        <p:nvSpPr>
          <p:cNvPr id="2" name="Rectangle 1">
            <a:extLst>
              <a:ext uri="{FF2B5EF4-FFF2-40B4-BE49-F238E27FC236}">
                <a16:creationId xmlns:a16="http://schemas.microsoft.com/office/drawing/2014/main" id="{596C0E0B-FDD4-68C1-731B-A3B7E165BBB4}"/>
              </a:ext>
            </a:extLst>
          </p:cNvPr>
          <p:cNvSpPr/>
          <p:nvPr/>
        </p:nvSpPr>
        <p:spPr>
          <a:xfrm>
            <a:off x="5194300" y="1527350"/>
            <a:ext cx="1511300" cy="4340050"/>
          </a:xfrm>
          <a:prstGeom prst="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871701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60652" y="672239"/>
            <a:ext cx="10085148" cy="12871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3600" b="1" i="0" u="none" strike="noStrike" dirty="0">
                <a:solidFill>
                  <a:srgbClr val="000000"/>
                </a:solidFill>
                <a:latin typeface="Calibri"/>
                <a:ea typeface="Calibri"/>
                <a:cs typeface="Calibri"/>
                <a:sym typeface="Calibri"/>
              </a:rPr>
              <a:t>Q1.</a:t>
            </a:r>
            <a:r>
              <a:rPr lang="en-US" sz="3600" b="0" i="0" u="none" strike="noStrike" dirty="0">
                <a:solidFill>
                  <a:srgbClr val="000000"/>
                </a:solidFill>
                <a:latin typeface="Calibri"/>
                <a:ea typeface="Calibri"/>
                <a:cs typeface="Calibri"/>
                <a:sym typeface="Calibri"/>
              </a:rPr>
              <a:t> </a:t>
            </a:r>
            <a:r>
              <a:rPr lang="en-US" sz="3600" b="0" i="0" u="none" strike="noStrike" dirty="0">
                <a:solidFill>
                  <a:srgbClr val="000000"/>
                </a:solidFill>
                <a:effectLst/>
                <a:latin typeface="Calibri" panose="020F0502020204030204" pitchFamily="34" charset="0"/>
              </a:rPr>
              <a:t>What processes shape host-microbe community structures </a:t>
            </a:r>
            <a:r>
              <a:rPr lang="en-US" sz="3600" b="1" i="0" u="sng" strike="noStrike" dirty="0">
                <a:solidFill>
                  <a:srgbClr val="000000"/>
                </a:solidFill>
                <a:effectLst/>
                <a:latin typeface="Calibri" panose="020F0502020204030204" pitchFamily="34" charset="0"/>
              </a:rPr>
              <a:t>along a land use change gradient</a:t>
            </a:r>
            <a:r>
              <a:rPr lang="en-US" sz="3600" b="0" i="0" u="none" strike="noStrike" dirty="0">
                <a:solidFill>
                  <a:srgbClr val="000000"/>
                </a:solidFill>
                <a:effectLst/>
                <a:latin typeface="Calibri" panose="020F0502020204030204" pitchFamily="34" charset="0"/>
              </a:rPr>
              <a:t>?</a:t>
            </a:r>
          </a:p>
        </p:txBody>
      </p:sp>
    </p:spTree>
    <p:extLst>
      <p:ext uri="{BB962C8B-B14F-4D97-AF65-F5344CB8AC3E}">
        <p14:creationId xmlns:p14="http://schemas.microsoft.com/office/powerpoint/2010/main" val="4278995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357"/>
        <p:cNvGrpSpPr/>
        <p:nvPr/>
      </p:nvGrpSpPr>
      <p:grpSpPr>
        <a:xfrm>
          <a:off x="0" y="0"/>
          <a:ext cx="0" cy="0"/>
          <a:chOff x="0" y="0"/>
          <a:chExt cx="0" cy="0"/>
        </a:xfrm>
      </p:grpSpPr>
      <p:sp>
        <p:nvSpPr>
          <p:cNvPr id="2" name="Google Shape;359;p17">
            <a:extLst>
              <a:ext uri="{FF2B5EF4-FFF2-40B4-BE49-F238E27FC236}">
                <a16:creationId xmlns:a16="http://schemas.microsoft.com/office/drawing/2014/main" id="{21574AE3-C4D2-39B6-33C9-DAC2D379BD77}"/>
              </a:ext>
            </a:extLst>
          </p:cNvPr>
          <p:cNvSpPr txBox="1"/>
          <p:nvPr/>
        </p:nvSpPr>
        <p:spPr>
          <a:xfrm>
            <a:off x="723384" y="350589"/>
            <a:ext cx="10274815"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4000" b="1" dirty="0">
                <a:latin typeface="Calibri" panose="020F0502020204030204" pitchFamily="34" charset="0"/>
                <a:cs typeface="Calibri" panose="020F0502020204030204" pitchFamily="34" charset="0"/>
                <a:sym typeface="Calibri"/>
              </a:rPr>
              <a:t>Normalized Mutual Information</a:t>
            </a:r>
            <a:r>
              <a:rPr lang="en-US" sz="4000" b="1" dirty="0">
                <a:solidFill>
                  <a:schemeClr val="dk1"/>
                </a:solidFill>
                <a:latin typeface="Calibri" panose="020F0502020204030204" pitchFamily="34" charset="0"/>
                <a:cs typeface="Calibri" panose="020F0502020204030204" pitchFamily="34" charset="0"/>
                <a:sym typeface="Calibri"/>
              </a:rPr>
              <a:t> (NMI)</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graphicFrame>
        <p:nvGraphicFramePr>
          <p:cNvPr id="3" name="Table 2">
            <a:extLst>
              <a:ext uri="{FF2B5EF4-FFF2-40B4-BE49-F238E27FC236}">
                <a16:creationId xmlns:a16="http://schemas.microsoft.com/office/drawing/2014/main" id="{C62B1CDC-5EF1-2E9E-F80C-4CDE98066137}"/>
              </a:ext>
            </a:extLst>
          </p:cNvPr>
          <p:cNvGraphicFramePr>
            <a:graphicFrameLocks noGrp="1"/>
          </p:cNvGraphicFramePr>
          <p:nvPr>
            <p:extLst>
              <p:ext uri="{D42A27DB-BD31-4B8C-83A1-F6EECF244321}">
                <p14:modId xmlns:p14="http://schemas.microsoft.com/office/powerpoint/2010/main" val="2707390565"/>
              </p:ext>
            </p:extLst>
          </p:nvPr>
        </p:nvGraphicFramePr>
        <p:xfrm>
          <a:off x="625157" y="2558405"/>
          <a:ext cx="3945618" cy="2911962"/>
        </p:xfrm>
        <a:graphic>
          <a:graphicData uri="http://schemas.openxmlformats.org/drawingml/2006/table">
            <a:tbl>
              <a:tblPr firstRow="1" bandRow="1">
                <a:tableStyleId>{5C22544A-7EE6-4342-B048-85BDC9FD1C3A}</a:tableStyleId>
              </a:tblPr>
              <a:tblGrid>
                <a:gridCol w="735838">
                  <a:extLst>
                    <a:ext uri="{9D8B030D-6E8A-4147-A177-3AD203B41FA5}">
                      <a16:colId xmlns:a16="http://schemas.microsoft.com/office/drawing/2014/main" val="2410733229"/>
                    </a:ext>
                  </a:extLst>
                </a:gridCol>
                <a:gridCol w="641956">
                  <a:extLst>
                    <a:ext uri="{9D8B030D-6E8A-4147-A177-3AD203B41FA5}">
                      <a16:colId xmlns:a16="http://schemas.microsoft.com/office/drawing/2014/main" val="121453234"/>
                    </a:ext>
                  </a:extLst>
                </a:gridCol>
                <a:gridCol w="641956">
                  <a:extLst>
                    <a:ext uri="{9D8B030D-6E8A-4147-A177-3AD203B41FA5}">
                      <a16:colId xmlns:a16="http://schemas.microsoft.com/office/drawing/2014/main" val="3240389280"/>
                    </a:ext>
                  </a:extLst>
                </a:gridCol>
                <a:gridCol w="641956">
                  <a:extLst>
                    <a:ext uri="{9D8B030D-6E8A-4147-A177-3AD203B41FA5}">
                      <a16:colId xmlns:a16="http://schemas.microsoft.com/office/drawing/2014/main" val="1084021778"/>
                    </a:ext>
                  </a:extLst>
                </a:gridCol>
                <a:gridCol w="641956">
                  <a:extLst>
                    <a:ext uri="{9D8B030D-6E8A-4147-A177-3AD203B41FA5}">
                      <a16:colId xmlns:a16="http://schemas.microsoft.com/office/drawing/2014/main" val="3097203548"/>
                    </a:ext>
                  </a:extLst>
                </a:gridCol>
                <a:gridCol w="641956">
                  <a:extLst>
                    <a:ext uri="{9D8B030D-6E8A-4147-A177-3AD203B41FA5}">
                      <a16:colId xmlns:a16="http://schemas.microsoft.com/office/drawing/2014/main" val="3332565132"/>
                    </a:ext>
                  </a:extLst>
                </a:gridCol>
              </a:tblGrid>
              <a:tr h="306522">
                <a:tc>
                  <a:txBody>
                    <a:bodyPr/>
                    <a:lstStyle/>
                    <a:p>
                      <a:endParaRPr lang="en-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LU1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261931598"/>
                  </a:ext>
                </a:extLst>
              </a:tr>
              <a:tr h="521088">
                <a:tc>
                  <a:txBody>
                    <a:bodyPr/>
                    <a:lstStyle/>
                    <a:p>
                      <a:pPr algn="ctr"/>
                      <a:r>
                        <a:rPr lang="en-IL" b="1" dirty="0">
                          <a:solidFill>
                            <a:schemeClr val="tx1"/>
                          </a:solidFill>
                        </a:rPr>
                        <a:t>Group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4488825"/>
                  </a:ext>
                </a:extLst>
              </a:tr>
              <a:tr h="521088">
                <a:tc>
                  <a:txBody>
                    <a:bodyPr/>
                    <a:lstStyle/>
                    <a:p>
                      <a:pPr algn="ctr"/>
                      <a:r>
                        <a:rPr lang="en-IL" b="1" dirty="0">
                          <a:solidFill>
                            <a:schemeClr val="tx1"/>
                          </a:solidFill>
                        </a:rPr>
                        <a:t>Group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7364687"/>
                  </a:ext>
                </a:extLst>
              </a:tr>
              <a:tr h="521088">
                <a:tc>
                  <a:txBody>
                    <a:bodyPr/>
                    <a:lstStyle/>
                    <a:p>
                      <a:pPr algn="ctr"/>
                      <a:r>
                        <a:rPr lang="en-IL" b="1" dirty="0">
                          <a:solidFill>
                            <a:schemeClr val="tx1"/>
                          </a:solidFill>
                        </a:rPr>
                        <a:t>Group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7352532"/>
                  </a:ext>
                </a:extLst>
              </a:tr>
              <a:tr h="521088">
                <a:tc>
                  <a:txBody>
                    <a:bodyPr/>
                    <a:lstStyle/>
                    <a:p>
                      <a:pPr algn="ctr"/>
                      <a:r>
                        <a:rPr lang="en-IL" b="1" dirty="0">
                          <a:solidFill>
                            <a:schemeClr val="tx1"/>
                          </a:solidFill>
                        </a:rPr>
                        <a:t>Group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5714270"/>
                  </a:ext>
                </a:extLst>
              </a:tr>
              <a:tr h="521088">
                <a:tc>
                  <a:txBody>
                    <a:bodyPr/>
                    <a:lstStyle/>
                    <a:p>
                      <a:pPr algn="ctr"/>
                      <a:r>
                        <a:rPr lang="en-IL" b="1" dirty="0">
                          <a:solidFill>
                            <a:schemeClr val="tx1"/>
                          </a:solidFill>
                        </a:rPr>
                        <a:t>Group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065139127"/>
                  </a:ext>
                </a:extLst>
              </a:tr>
            </a:tbl>
          </a:graphicData>
        </a:graphic>
      </p:graphicFrame>
      <p:sp>
        <p:nvSpPr>
          <p:cNvPr id="4" name="TextBox 3">
            <a:extLst>
              <a:ext uri="{FF2B5EF4-FFF2-40B4-BE49-F238E27FC236}">
                <a16:creationId xmlns:a16="http://schemas.microsoft.com/office/drawing/2014/main" id="{B93A131A-A13A-CEEB-DC56-4D4A4E84672F}"/>
              </a:ext>
            </a:extLst>
          </p:cNvPr>
          <p:cNvSpPr txBox="1"/>
          <p:nvPr/>
        </p:nvSpPr>
        <p:spPr>
          <a:xfrm>
            <a:off x="282257" y="6516233"/>
            <a:ext cx="1479962"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Taya et. al., 2016</a:t>
            </a:r>
          </a:p>
        </p:txBody>
      </p:sp>
      <p:graphicFrame>
        <p:nvGraphicFramePr>
          <p:cNvPr id="9" name="Table 8">
            <a:extLst>
              <a:ext uri="{FF2B5EF4-FFF2-40B4-BE49-F238E27FC236}">
                <a16:creationId xmlns:a16="http://schemas.microsoft.com/office/drawing/2014/main" id="{2648662B-27CF-CD61-BE51-ED169901A619}"/>
              </a:ext>
            </a:extLst>
          </p:cNvPr>
          <p:cNvGraphicFramePr>
            <a:graphicFrameLocks noGrp="1"/>
          </p:cNvGraphicFramePr>
          <p:nvPr>
            <p:extLst>
              <p:ext uri="{D42A27DB-BD31-4B8C-83A1-F6EECF244321}">
                <p14:modId xmlns:p14="http://schemas.microsoft.com/office/powerpoint/2010/main" val="2484529122"/>
              </p:ext>
            </p:extLst>
          </p:nvPr>
        </p:nvGraphicFramePr>
        <p:xfrm>
          <a:off x="7165657" y="2558405"/>
          <a:ext cx="3945618" cy="827610"/>
        </p:xfrm>
        <a:graphic>
          <a:graphicData uri="http://schemas.openxmlformats.org/drawingml/2006/table">
            <a:tbl>
              <a:tblPr firstRow="1" bandRow="1">
                <a:tableStyleId>{5C22544A-7EE6-4342-B048-85BDC9FD1C3A}</a:tableStyleId>
              </a:tblPr>
              <a:tblGrid>
                <a:gridCol w="735838">
                  <a:extLst>
                    <a:ext uri="{9D8B030D-6E8A-4147-A177-3AD203B41FA5}">
                      <a16:colId xmlns:a16="http://schemas.microsoft.com/office/drawing/2014/main" val="2410733229"/>
                    </a:ext>
                  </a:extLst>
                </a:gridCol>
                <a:gridCol w="641956">
                  <a:extLst>
                    <a:ext uri="{9D8B030D-6E8A-4147-A177-3AD203B41FA5}">
                      <a16:colId xmlns:a16="http://schemas.microsoft.com/office/drawing/2014/main" val="121453234"/>
                    </a:ext>
                  </a:extLst>
                </a:gridCol>
                <a:gridCol w="641956">
                  <a:extLst>
                    <a:ext uri="{9D8B030D-6E8A-4147-A177-3AD203B41FA5}">
                      <a16:colId xmlns:a16="http://schemas.microsoft.com/office/drawing/2014/main" val="3240389280"/>
                    </a:ext>
                  </a:extLst>
                </a:gridCol>
                <a:gridCol w="641956">
                  <a:extLst>
                    <a:ext uri="{9D8B030D-6E8A-4147-A177-3AD203B41FA5}">
                      <a16:colId xmlns:a16="http://schemas.microsoft.com/office/drawing/2014/main" val="1084021778"/>
                    </a:ext>
                  </a:extLst>
                </a:gridCol>
                <a:gridCol w="641956">
                  <a:extLst>
                    <a:ext uri="{9D8B030D-6E8A-4147-A177-3AD203B41FA5}">
                      <a16:colId xmlns:a16="http://schemas.microsoft.com/office/drawing/2014/main" val="3097203548"/>
                    </a:ext>
                  </a:extLst>
                </a:gridCol>
                <a:gridCol w="641956">
                  <a:extLst>
                    <a:ext uri="{9D8B030D-6E8A-4147-A177-3AD203B41FA5}">
                      <a16:colId xmlns:a16="http://schemas.microsoft.com/office/drawing/2014/main" val="3332565132"/>
                    </a:ext>
                  </a:extLst>
                </a:gridCol>
              </a:tblGrid>
              <a:tr h="306522">
                <a:tc>
                  <a:txBody>
                    <a:bodyPr/>
                    <a:lstStyle/>
                    <a:p>
                      <a:endParaRPr lang="en-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LU1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261931598"/>
                  </a:ext>
                </a:extLst>
              </a:tr>
              <a:tr h="521088">
                <a:tc>
                  <a:txBody>
                    <a:bodyPr/>
                    <a:lstStyle/>
                    <a:p>
                      <a:pPr algn="ctr"/>
                      <a:r>
                        <a:rPr lang="en-IL" b="1" dirty="0">
                          <a:solidFill>
                            <a:schemeClr val="tx1"/>
                          </a:solidFill>
                        </a:rPr>
                        <a:t>Group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5">
                  <a:txBody>
                    <a:bodyPr/>
                    <a:lstStyle/>
                    <a:p>
                      <a:pPr algn="ctr"/>
                      <a:r>
                        <a:rPr lang="en-IL" dirty="0">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hMerge="1">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4488825"/>
                  </a:ext>
                </a:extLst>
              </a:tr>
            </a:tbl>
          </a:graphicData>
        </a:graphic>
      </p:graphicFrame>
      <p:graphicFrame>
        <p:nvGraphicFramePr>
          <p:cNvPr id="10" name="Table 9">
            <a:extLst>
              <a:ext uri="{FF2B5EF4-FFF2-40B4-BE49-F238E27FC236}">
                <a16:creationId xmlns:a16="http://schemas.microsoft.com/office/drawing/2014/main" id="{8CADF6B0-0462-FB2A-714F-30F5F66C010D}"/>
              </a:ext>
            </a:extLst>
          </p:cNvPr>
          <p:cNvGraphicFramePr>
            <a:graphicFrameLocks noGrp="1"/>
          </p:cNvGraphicFramePr>
          <p:nvPr>
            <p:extLst>
              <p:ext uri="{D42A27DB-BD31-4B8C-83A1-F6EECF244321}">
                <p14:modId xmlns:p14="http://schemas.microsoft.com/office/powerpoint/2010/main" val="550010070"/>
              </p:ext>
            </p:extLst>
          </p:nvPr>
        </p:nvGraphicFramePr>
        <p:xfrm>
          <a:off x="7165657" y="3758159"/>
          <a:ext cx="3945618" cy="2911962"/>
        </p:xfrm>
        <a:graphic>
          <a:graphicData uri="http://schemas.openxmlformats.org/drawingml/2006/table">
            <a:tbl>
              <a:tblPr firstRow="1" bandRow="1">
                <a:tableStyleId>{5C22544A-7EE6-4342-B048-85BDC9FD1C3A}</a:tableStyleId>
              </a:tblPr>
              <a:tblGrid>
                <a:gridCol w="735838">
                  <a:extLst>
                    <a:ext uri="{9D8B030D-6E8A-4147-A177-3AD203B41FA5}">
                      <a16:colId xmlns:a16="http://schemas.microsoft.com/office/drawing/2014/main" val="2410733229"/>
                    </a:ext>
                  </a:extLst>
                </a:gridCol>
                <a:gridCol w="641956">
                  <a:extLst>
                    <a:ext uri="{9D8B030D-6E8A-4147-A177-3AD203B41FA5}">
                      <a16:colId xmlns:a16="http://schemas.microsoft.com/office/drawing/2014/main" val="121453234"/>
                    </a:ext>
                  </a:extLst>
                </a:gridCol>
                <a:gridCol w="641956">
                  <a:extLst>
                    <a:ext uri="{9D8B030D-6E8A-4147-A177-3AD203B41FA5}">
                      <a16:colId xmlns:a16="http://schemas.microsoft.com/office/drawing/2014/main" val="3240389280"/>
                    </a:ext>
                  </a:extLst>
                </a:gridCol>
                <a:gridCol w="641956">
                  <a:extLst>
                    <a:ext uri="{9D8B030D-6E8A-4147-A177-3AD203B41FA5}">
                      <a16:colId xmlns:a16="http://schemas.microsoft.com/office/drawing/2014/main" val="1084021778"/>
                    </a:ext>
                  </a:extLst>
                </a:gridCol>
                <a:gridCol w="641956">
                  <a:extLst>
                    <a:ext uri="{9D8B030D-6E8A-4147-A177-3AD203B41FA5}">
                      <a16:colId xmlns:a16="http://schemas.microsoft.com/office/drawing/2014/main" val="3097203548"/>
                    </a:ext>
                  </a:extLst>
                </a:gridCol>
                <a:gridCol w="641956">
                  <a:extLst>
                    <a:ext uri="{9D8B030D-6E8A-4147-A177-3AD203B41FA5}">
                      <a16:colId xmlns:a16="http://schemas.microsoft.com/office/drawing/2014/main" val="3332565132"/>
                    </a:ext>
                  </a:extLst>
                </a:gridCol>
              </a:tblGrid>
              <a:tr h="306522">
                <a:tc>
                  <a:txBody>
                    <a:bodyPr/>
                    <a:lstStyle/>
                    <a:p>
                      <a:endParaRPr lang="en-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LU1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261931598"/>
                  </a:ext>
                </a:extLst>
              </a:tr>
              <a:tr h="521088">
                <a:tc>
                  <a:txBody>
                    <a:bodyPr/>
                    <a:lstStyle/>
                    <a:p>
                      <a:pPr algn="ctr"/>
                      <a:r>
                        <a:rPr lang="en-IL" b="1" dirty="0">
                          <a:solidFill>
                            <a:schemeClr val="tx1"/>
                          </a:solidFill>
                        </a:rPr>
                        <a:t>Group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474488825"/>
                  </a:ext>
                </a:extLst>
              </a:tr>
              <a:tr h="521088">
                <a:tc>
                  <a:txBody>
                    <a:bodyPr/>
                    <a:lstStyle/>
                    <a:p>
                      <a:pPr algn="ctr"/>
                      <a:r>
                        <a:rPr lang="en-IL" b="1" dirty="0">
                          <a:solidFill>
                            <a:schemeClr val="tx1"/>
                          </a:solidFill>
                        </a:rPr>
                        <a:t>Group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2287364687"/>
                  </a:ext>
                </a:extLst>
              </a:tr>
              <a:tr h="521088">
                <a:tc>
                  <a:txBody>
                    <a:bodyPr/>
                    <a:lstStyle/>
                    <a:p>
                      <a:pPr algn="ctr"/>
                      <a:r>
                        <a:rPr lang="en-IL" b="1" dirty="0">
                          <a:solidFill>
                            <a:schemeClr val="tx1"/>
                          </a:solidFill>
                        </a:rPr>
                        <a:t>Group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847352532"/>
                  </a:ext>
                </a:extLst>
              </a:tr>
              <a:tr h="521088">
                <a:tc>
                  <a:txBody>
                    <a:bodyPr/>
                    <a:lstStyle/>
                    <a:p>
                      <a:pPr algn="ctr"/>
                      <a:r>
                        <a:rPr lang="en-IL" b="1" dirty="0">
                          <a:solidFill>
                            <a:schemeClr val="tx1"/>
                          </a:solidFill>
                        </a:rPr>
                        <a:t>Group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045714270"/>
                  </a:ext>
                </a:extLst>
              </a:tr>
              <a:tr h="521088">
                <a:tc>
                  <a:txBody>
                    <a:bodyPr/>
                    <a:lstStyle/>
                    <a:p>
                      <a:pPr algn="ctr"/>
                      <a:r>
                        <a:rPr lang="en-IL" b="1" dirty="0">
                          <a:solidFill>
                            <a:schemeClr val="tx1"/>
                          </a:solidFill>
                        </a:rPr>
                        <a:t>Group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065139127"/>
                  </a:ext>
                </a:extLst>
              </a:tr>
            </a:tbl>
          </a:graphicData>
        </a:graphic>
      </p:graphicFrame>
      <p:sp>
        <p:nvSpPr>
          <p:cNvPr id="11" name="Google Shape;359;p17">
            <a:extLst>
              <a:ext uri="{FF2B5EF4-FFF2-40B4-BE49-F238E27FC236}">
                <a16:creationId xmlns:a16="http://schemas.microsoft.com/office/drawing/2014/main" id="{1C80E1C0-A157-06CD-A8F0-817873EF1C9A}"/>
              </a:ext>
            </a:extLst>
          </p:cNvPr>
          <p:cNvSpPr txBox="1"/>
          <p:nvPr/>
        </p:nvSpPr>
        <p:spPr>
          <a:xfrm>
            <a:off x="1762219" y="1831901"/>
            <a:ext cx="1892815"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200" b="1" dirty="0">
                <a:latin typeface="Calibri" panose="020F0502020204030204" pitchFamily="34" charset="0"/>
                <a:cs typeface="Calibri" panose="020F0502020204030204" pitchFamily="34" charset="0"/>
                <a:sym typeface="Calibri"/>
              </a:rPr>
              <a:t>NMI = 1</a:t>
            </a:r>
            <a:endParaRPr lang="en-US" sz="3200" b="1" dirty="0">
              <a:solidFill>
                <a:schemeClr val="dk1"/>
              </a:solidFill>
              <a:latin typeface="Calibri" panose="020F0502020204030204" pitchFamily="34" charset="0"/>
              <a:cs typeface="Calibri" panose="020F0502020204030204" pitchFamily="34" charset="0"/>
              <a:sym typeface="Calibri"/>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12" name="Google Shape;359;p17">
            <a:extLst>
              <a:ext uri="{FF2B5EF4-FFF2-40B4-BE49-F238E27FC236}">
                <a16:creationId xmlns:a16="http://schemas.microsoft.com/office/drawing/2014/main" id="{29A86F84-57A7-669C-049B-AA2FB3A279D0}"/>
              </a:ext>
            </a:extLst>
          </p:cNvPr>
          <p:cNvSpPr txBox="1"/>
          <p:nvPr/>
        </p:nvSpPr>
        <p:spPr>
          <a:xfrm>
            <a:off x="8293658" y="1831901"/>
            <a:ext cx="1892815"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200" b="1" dirty="0">
                <a:latin typeface="Calibri" panose="020F0502020204030204" pitchFamily="34" charset="0"/>
                <a:cs typeface="Calibri" panose="020F0502020204030204" pitchFamily="34" charset="0"/>
                <a:sym typeface="Calibri"/>
              </a:rPr>
              <a:t>NMI = 0</a:t>
            </a:r>
            <a:endParaRPr lang="en-US" sz="3200" b="1" dirty="0">
              <a:solidFill>
                <a:schemeClr val="dk1"/>
              </a:solidFill>
              <a:latin typeface="Calibri" panose="020F0502020204030204" pitchFamily="34" charset="0"/>
              <a:cs typeface="Calibri" panose="020F0502020204030204" pitchFamily="34" charset="0"/>
              <a:sym typeface="Calibri"/>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5" name="Google Shape;359;p17">
            <a:extLst>
              <a:ext uri="{FF2B5EF4-FFF2-40B4-BE49-F238E27FC236}">
                <a16:creationId xmlns:a16="http://schemas.microsoft.com/office/drawing/2014/main" id="{6B0518AC-5839-E49B-2AF3-321F3B9A4C17}"/>
              </a:ext>
            </a:extLst>
          </p:cNvPr>
          <p:cNvSpPr txBox="1"/>
          <p:nvPr/>
        </p:nvSpPr>
        <p:spPr>
          <a:xfrm>
            <a:off x="2115587" y="5340959"/>
            <a:ext cx="738146"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600" b="1" dirty="0">
                <a:solidFill>
                  <a:srgbClr val="FF0000"/>
                </a:solidFill>
                <a:latin typeface="Calibri" panose="020F0502020204030204" pitchFamily="34" charset="0"/>
                <a:cs typeface="Calibri" panose="020F0502020204030204" pitchFamily="34" charset="0"/>
                <a:sym typeface="Calibri"/>
              </a:rPr>
              <a:t>H3</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6" name="Google Shape;359;p17">
            <a:extLst>
              <a:ext uri="{FF2B5EF4-FFF2-40B4-BE49-F238E27FC236}">
                <a16:creationId xmlns:a16="http://schemas.microsoft.com/office/drawing/2014/main" id="{C3B78E0F-50DB-A8F5-6A33-F94B408E4407}"/>
              </a:ext>
            </a:extLst>
          </p:cNvPr>
          <p:cNvSpPr txBox="1"/>
          <p:nvPr/>
        </p:nvSpPr>
        <p:spPr>
          <a:xfrm>
            <a:off x="6427511" y="2558405"/>
            <a:ext cx="738146"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600" b="1" dirty="0">
                <a:solidFill>
                  <a:srgbClr val="FF0000"/>
                </a:solidFill>
                <a:latin typeface="Calibri" panose="020F0502020204030204" pitchFamily="34" charset="0"/>
                <a:cs typeface="Calibri" panose="020F0502020204030204" pitchFamily="34" charset="0"/>
                <a:sym typeface="Calibri"/>
              </a:rPr>
              <a:t>H1</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7" name="Google Shape;359;p17">
            <a:extLst>
              <a:ext uri="{FF2B5EF4-FFF2-40B4-BE49-F238E27FC236}">
                <a16:creationId xmlns:a16="http://schemas.microsoft.com/office/drawing/2014/main" id="{D096DA25-A634-F79F-D188-525375C73BED}"/>
              </a:ext>
            </a:extLst>
          </p:cNvPr>
          <p:cNvSpPr txBox="1"/>
          <p:nvPr/>
        </p:nvSpPr>
        <p:spPr>
          <a:xfrm>
            <a:off x="6427511" y="4913003"/>
            <a:ext cx="738146"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600" b="1" dirty="0">
                <a:solidFill>
                  <a:srgbClr val="FF0000"/>
                </a:solidFill>
                <a:latin typeface="Calibri" panose="020F0502020204030204" pitchFamily="34" charset="0"/>
                <a:cs typeface="Calibri" panose="020F0502020204030204" pitchFamily="34" charset="0"/>
                <a:sym typeface="Calibri"/>
              </a:rPr>
              <a:t>H2</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Tree>
    <p:extLst>
      <p:ext uri="{BB962C8B-B14F-4D97-AF65-F5344CB8AC3E}">
        <p14:creationId xmlns:p14="http://schemas.microsoft.com/office/powerpoint/2010/main" val="350195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descr="A group of different colored lines&#10;&#10;Description automatically generated with medium confidence">
            <a:extLst>
              <a:ext uri="{FF2B5EF4-FFF2-40B4-BE49-F238E27FC236}">
                <a16:creationId xmlns:a16="http://schemas.microsoft.com/office/drawing/2014/main" id="{6FFE9176-F3CA-52F9-AC70-CCBBD40C9F74}"/>
              </a:ext>
            </a:extLst>
          </p:cNvPr>
          <p:cNvPicPr>
            <a:picLocks noChangeAspect="1"/>
          </p:cNvPicPr>
          <p:nvPr/>
        </p:nvPicPr>
        <p:blipFill>
          <a:blip r:embed="rId2"/>
          <a:stretch>
            <a:fillRect/>
          </a:stretch>
        </p:blipFill>
        <p:spPr>
          <a:xfrm>
            <a:off x="2209800" y="773723"/>
            <a:ext cx="7772400" cy="5551714"/>
          </a:xfrm>
          <a:prstGeom prst="rect">
            <a:avLst/>
          </a:prstGeom>
        </p:spPr>
      </p:pic>
    </p:spTree>
    <p:extLst>
      <p:ext uri="{BB962C8B-B14F-4D97-AF65-F5344CB8AC3E}">
        <p14:creationId xmlns:p14="http://schemas.microsoft.com/office/powerpoint/2010/main" val="1457277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CCDC7BB-453F-47D6-9FA9-F557C462D973}"/>
              </a:ext>
            </a:extLst>
          </p:cNvPr>
          <p:cNvSpPr txBox="1">
            <a:spLocks/>
          </p:cNvSpPr>
          <p:nvPr/>
        </p:nvSpPr>
        <p:spPr>
          <a:xfrm>
            <a:off x="4693720" y="2193744"/>
            <a:ext cx="2434725" cy="10676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H2 + H3</a:t>
            </a:r>
            <a:endParaRPr lang="en-US" sz="3200" dirty="0">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F6A11027-BCAE-40D6-FA49-D29E89DBB6BF}"/>
              </a:ext>
            </a:extLst>
          </p:cNvPr>
          <p:cNvSpPr txBox="1">
            <a:spLocks/>
          </p:cNvSpPr>
          <p:nvPr/>
        </p:nvSpPr>
        <p:spPr>
          <a:xfrm>
            <a:off x="1141374" y="949120"/>
            <a:ext cx="10085148" cy="106766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Q1.2. </a:t>
            </a:r>
            <a:r>
              <a:rPr lang="en-US" sz="3600" dirty="0">
                <a:latin typeface="Calibri" panose="020F0502020204030204" pitchFamily="34" charset="0"/>
                <a:cs typeface="Calibri" panose="020F0502020204030204" pitchFamily="34" charset="0"/>
                <a:sym typeface="Wingdings" panose="05000000000000000000" pitchFamily="2" charset="2"/>
              </a:rPr>
              <a:t>How does the composition of modules vary across land use change gradient?</a:t>
            </a: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957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ABCB-66ED-1BBE-3E13-ACEAE150DA9C}"/>
              </a:ext>
            </a:extLst>
          </p:cNvPr>
          <p:cNvSpPr>
            <a:spLocks noGrp="1"/>
          </p:cNvSpPr>
          <p:nvPr>
            <p:ph type="title"/>
          </p:nvPr>
        </p:nvSpPr>
        <p:spPr>
          <a:xfrm>
            <a:off x="687474" y="282960"/>
            <a:ext cx="10515600" cy="1023326"/>
          </a:xfrm>
        </p:spPr>
        <p:txBody>
          <a:bodyPr>
            <a:normAutofit/>
          </a:bodyPr>
          <a:lstStyle/>
          <a:p>
            <a:r>
              <a:rPr lang="en-US" sz="3200" dirty="0">
                <a:latin typeface="Calibri" panose="020F0502020204030204" pitchFamily="34" charset="0"/>
                <a:cs typeface="Calibri" panose="020F0502020204030204" pitchFamily="34" charset="0"/>
              </a:rPr>
              <a:t>Environmental gradients explain modules variation for Non-core and Rare groups</a:t>
            </a:r>
            <a:endParaRPr lang="en-IL" sz="3200" dirty="0"/>
          </a:p>
        </p:txBody>
      </p:sp>
      <p:pic>
        <p:nvPicPr>
          <p:cNvPr id="6" name="Picture 5">
            <a:extLst>
              <a:ext uri="{FF2B5EF4-FFF2-40B4-BE49-F238E27FC236}">
                <a16:creationId xmlns:a16="http://schemas.microsoft.com/office/drawing/2014/main" id="{3C1419D7-4A3B-A898-1438-A446213786EC}"/>
              </a:ext>
            </a:extLst>
          </p:cNvPr>
          <p:cNvPicPr>
            <a:picLocks noChangeAspect="1"/>
          </p:cNvPicPr>
          <p:nvPr/>
        </p:nvPicPr>
        <p:blipFill>
          <a:blip r:embed="rId2"/>
          <a:stretch>
            <a:fillRect/>
          </a:stretch>
        </p:blipFill>
        <p:spPr>
          <a:xfrm>
            <a:off x="1375786" y="1284312"/>
            <a:ext cx="8913726" cy="5573688"/>
          </a:xfrm>
          <a:prstGeom prst="rect">
            <a:avLst/>
          </a:prstGeom>
        </p:spPr>
      </p:pic>
    </p:spTree>
    <p:extLst>
      <p:ext uri="{BB962C8B-B14F-4D97-AF65-F5344CB8AC3E}">
        <p14:creationId xmlns:p14="http://schemas.microsoft.com/office/powerpoint/2010/main" val="3707267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ABCB-66ED-1BBE-3E13-ACEAE150DA9C}"/>
              </a:ext>
            </a:extLst>
          </p:cNvPr>
          <p:cNvSpPr>
            <a:spLocks noGrp="1"/>
          </p:cNvSpPr>
          <p:nvPr>
            <p:ph type="title"/>
          </p:nvPr>
        </p:nvSpPr>
        <p:spPr>
          <a:xfrm>
            <a:off x="687474" y="282960"/>
            <a:ext cx="10515600" cy="1023326"/>
          </a:xfrm>
        </p:spPr>
        <p:txBody>
          <a:bodyPr>
            <a:normAutofit/>
          </a:bodyPr>
          <a:lstStyle/>
          <a:p>
            <a:r>
              <a:rPr lang="en-US" sz="3200" dirty="0">
                <a:latin typeface="Calibri" panose="020F0502020204030204" pitchFamily="34" charset="0"/>
                <a:cs typeface="Calibri" panose="020F0502020204030204" pitchFamily="34" charset="0"/>
              </a:rPr>
              <a:t>Land uses farther apart show lower similarity in modules only for rare and non-core</a:t>
            </a:r>
            <a:endParaRPr lang="en-IL" sz="3200" dirty="0"/>
          </a:p>
        </p:txBody>
      </p:sp>
      <p:pic>
        <p:nvPicPr>
          <p:cNvPr id="5" name="Picture 4" descr="A group of graphs showing different values&#10;&#10;Description automatically generated">
            <a:extLst>
              <a:ext uri="{FF2B5EF4-FFF2-40B4-BE49-F238E27FC236}">
                <a16:creationId xmlns:a16="http://schemas.microsoft.com/office/drawing/2014/main" id="{695BA924-CC23-D474-7DFF-E1960408B3FC}"/>
              </a:ext>
            </a:extLst>
          </p:cNvPr>
          <p:cNvPicPr>
            <a:picLocks noChangeAspect="1"/>
          </p:cNvPicPr>
          <p:nvPr/>
        </p:nvPicPr>
        <p:blipFill>
          <a:blip r:embed="rId2"/>
          <a:stretch>
            <a:fillRect/>
          </a:stretch>
        </p:blipFill>
        <p:spPr>
          <a:xfrm>
            <a:off x="2463018" y="1668026"/>
            <a:ext cx="7265964" cy="5189974"/>
          </a:xfrm>
          <a:prstGeom prst="rect">
            <a:avLst/>
          </a:prstGeom>
        </p:spPr>
      </p:pic>
    </p:spTree>
    <p:extLst>
      <p:ext uri="{BB962C8B-B14F-4D97-AF65-F5344CB8AC3E}">
        <p14:creationId xmlns:p14="http://schemas.microsoft.com/office/powerpoint/2010/main" val="4252656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98"/>
        <p:cNvGrpSpPr/>
        <p:nvPr/>
      </p:nvGrpSpPr>
      <p:grpSpPr>
        <a:xfrm>
          <a:off x="0" y="0"/>
          <a:ext cx="0" cy="0"/>
          <a:chOff x="0" y="0"/>
          <a:chExt cx="0" cy="0"/>
        </a:xfrm>
      </p:grpSpPr>
      <p:pic>
        <p:nvPicPr>
          <p:cNvPr id="99" name="Google Shape;99;p2"/>
          <p:cNvPicPr preferRelativeResize="0">
            <a:picLocks noChangeAspect="1"/>
          </p:cNvPicPr>
          <p:nvPr/>
        </p:nvPicPr>
        <p:blipFill rotWithShape="1">
          <a:blip r:embed="rId3">
            <a:alphaModFix/>
          </a:blip>
          <a:srcRect/>
          <a:stretch/>
        </p:blipFill>
        <p:spPr>
          <a:xfrm>
            <a:off x="6693219" y="318619"/>
            <a:ext cx="5270710" cy="3989635"/>
          </a:xfrm>
          <a:prstGeom prst="rect">
            <a:avLst/>
          </a:prstGeom>
          <a:noFill/>
          <a:ln w="9525" cap="flat" cmpd="sng">
            <a:solidFill>
              <a:schemeClr val="dk1"/>
            </a:solidFill>
            <a:prstDash val="solid"/>
            <a:round/>
            <a:headEnd type="none" w="sm" len="sm"/>
            <a:tailEnd type="none" w="sm" len="sm"/>
          </a:ln>
        </p:spPr>
      </p:pic>
      <p:sp>
        <p:nvSpPr>
          <p:cNvPr id="102" name="Google Shape;102;p2"/>
          <p:cNvSpPr txBox="1"/>
          <p:nvPr/>
        </p:nvSpPr>
        <p:spPr>
          <a:xfrm>
            <a:off x="8754653" y="1485120"/>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2060"/>
                </a:solidFill>
                <a:latin typeface="Calibri"/>
                <a:ea typeface="Calibri"/>
                <a:cs typeface="Calibri"/>
                <a:sym typeface="Calibri"/>
              </a:rPr>
              <a:t>Forest</a:t>
            </a:r>
            <a:endParaRPr/>
          </a:p>
        </p:txBody>
      </p:sp>
      <p:sp>
        <p:nvSpPr>
          <p:cNvPr id="103" name="Google Shape;103;p2"/>
          <p:cNvSpPr txBox="1"/>
          <p:nvPr/>
        </p:nvSpPr>
        <p:spPr>
          <a:xfrm>
            <a:off x="8084400" y="2245702"/>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Agriculture</a:t>
            </a:r>
            <a:endParaRPr dirty="0"/>
          </a:p>
        </p:txBody>
      </p:sp>
      <p:sp>
        <p:nvSpPr>
          <p:cNvPr id="104" name="Google Shape;104;p2"/>
          <p:cNvSpPr txBox="1"/>
          <p:nvPr/>
        </p:nvSpPr>
        <p:spPr>
          <a:xfrm>
            <a:off x="7450518" y="3122079"/>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Village</a:t>
            </a:r>
            <a:endParaRPr dirty="0"/>
          </a:p>
        </p:txBody>
      </p:sp>
      <p:sp>
        <p:nvSpPr>
          <p:cNvPr id="105" name="Google Shape;105;p2"/>
          <p:cNvSpPr/>
          <p:nvPr/>
        </p:nvSpPr>
        <p:spPr>
          <a:xfrm>
            <a:off x="2222096" y="1079619"/>
            <a:ext cx="2728074"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9" name="Google Shape;109;p2"/>
          <p:cNvSpPr/>
          <p:nvPr/>
        </p:nvSpPr>
        <p:spPr>
          <a:xfrm>
            <a:off x="2328883" y="5170630"/>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sp>
        <p:nvSpPr>
          <p:cNvPr id="113" name="Google Shape;113;p2"/>
          <p:cNvSpPr/>
          <p:nvPr/>
        </p:nvSpPr>
        <p:spPr>
          <a:xfrm>
            <a:off x="3349045" y="4659037"/>
            <a:ext cx="289577" cy="563617"/>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TextBox 13">
            <a:extLst>
              <a:ext uri="{FF2B5EF4-FFF2-40B4-BE49-F238E27FC236}">
                <a16:creationId xmlns:a16="http://schemas.microsoft.com/office/drawing/2014/main" id="{28327477-C188-7255-8EFC-FAAE2D3E9519}"/>
              </a:ext>
            </a:extLst>
          </p:cNvPr>
          <p:cNvSpPr txBox="1"/>
          <p:nvPr/>
        </p:nvSpPr>
        <p:spPr>
          <a:xfrm>
            <a:off x="6330866" y="6537088"/>
            <a:ext cx="590117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Newbold et. al., 2015; Bernardo-</a:t>
            </a:r>
            <a:r>
              <a:rPr lang="en-US" dirty="0" err="1">
                <a:latin typeface="Calibri" panose="020F0502020204030204" pitchFamily="34" charset="0"/>
                <a:cs typeface="Calibri" panose="020F0502020204030204" pitchFamily="34" charset="0"/>
              </a:rPr>
              <a:t>Carvo</a:t>
            </a:r>
            <a:r>
              <a:rPr lang="en-US" dirty="0">
                <a:latin typeface="Calibri" panose="020F0502020204030204" pitchFamily="34" charset="0"/>
                <a:cs typeface="Calibri" panose="020F0502020204030204" pitchFamily="34" charset="0"/>
              </a:rPr>
              <a:t> et. al., 2020; </a:t>
            </a:r>
            <a:r>
              <a:rPr lang="en-US" dirty="0" err="1">
                <a:latin typeface="Calibri" panose="020F0502020204030204" pitchFamily="34" charset="0"/>
                <a:cs typeface="Calibri" panose="020F0502020204030204" pitchFamily="34" charset="0"/>
              </a:rPr>
              <a:t>Fackelmann</a:t>
            </a:r>
            <a:r>
              <a:rPr lang="en-US" dirty="0">
                <a:latin typeface="Calibri" panose="020F0502020204030204" pitchFamily="34" charset="0"/>
                <a:cs typeface="Calibri" panose="020F0502020204030204" pitchFamily="34" charset="0"/>
              </a:rPr>
              <a:t> et. al., 2021</a:t>
            </a:r>
          </a:p>
        </p:txBody>
      </p:sp>
    </p:spTree>
    <p:extLst>
      <p:ext uri="{BB962C8B-B14F-4D97-AF65-F5344CB8AC3E}">
        <p14:creationId xmlns:p14="http://schemas.microsoft.com/office/powerpoint/2010/main" val="116169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838200" y="372751"/>
            <a:ext cx="10515600" cy="8260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panose="020F0502020204030204" pitchFamily="34" charset="0"/>
                <a:cs typeface="Calibri" panose="020F0502020204030204" pitchFamily="34" charset="0"/>
                <a:sym typeface="Calibri"/>
              </a:rPr>
              <a:t>Summary</a:t>
            </a:r>
            <a:endParaRPr b="1" dirty="0">
              <a:latin typeface="Calibri" panose="020F0502020204030204" pitchFamily="34" charset="0"/>
              <a:cs typeface="Calibri" panose="020F0502020204030204" pitchFamily="34" charset="0"/>
              <a:sym typeface="Calibri"/>
            </a:endParaRPr>
          </a:p>
        </p:txBody>
      </p:sp>
      <p:sp>
        <p:nvSpPr>
          <p:cNvPr id="2" name="Google Shape;359;p17">
            <a:extLst>
              <a:ext uri="{FF2B5EF4-FFF2-40B4-BE49-F238E27FC236}">
                <a16:creationId xmlns:a16="http://schemas.microsoft.com/office/drawing/2014/main" id="{08574919-E936-D618-36C2-830C1D987350}"/>
              </a:ext>
            </a:extLst>
          </p:cNvPr>
          <p:cNvSpPr txBox="1"/>
          <p:nvPr/>
        </p:nvSpPr>
        <p:spPr>
          <a:xfrm>
            <a:off x="1074705" y="1254714"/>
            <a:ext cx="9644095" cy="5096390"/>
          </a:xfrm>
          <a:prstGeom prst="rect">
            <a:avLst/>
          </a:prstGeom>
          <a:noFill/>
          <a:ln>
            <a:noFill/>
          </a:ln>
        </p:spPr>
        <p:txBody>
          <a:bodyPr spcFirstLastPara="1" wrap="square" lIns="91425" tIns="45700" rIns="91425" bIns="45700" anchor="t" anchorCtr="0">
            <a:normAutofit/>
          </a:bodyPr>
          <a:lstStyle/>
          <a:p>
            <a:pPr marL="457200" marR="0" lvl="0" indent="-457200" algn="l" rtl="0">
              <a:lnSpc>
                <a:spcPct val="90000"/>
              </a:lnSpc>
              <a:spcBef>
                <a:spcPts val="1000"/>
              </a:spcBef>
              <a:spcAft>
                <a:spcPts val="0"/>
              </a:spcAft>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Core microbes are more consistence across land use</a:t>
            </a:r>
          </a:p>
          <a:p>
            <a:pPr marL="457200" marR="0" lvl="0" indent="-457200" algn="l" rtl="0">
              <a:lnSpc>
                <a:spcPct val="90000"/>
              </a:lnSpc>
              <a:spcBef>
                <a:spcPts val="1000"/>
              </a:spcBef>
              <a:spcAft>
                <a:spcPts val="0"/>
              </a:spcAft>
              <a:buClr>
                <a:schemeClr val="dk1"/>
              </a:buClr>
              <a:buSzPts val="3200"/>
              <a:buFont typeface="Wingdings" pitchFamily="2" charset="2"/>
              <a:buChar char="§"/>
            </a:pPr>
            <a:endParaRPr lang="en-US" sz="2800" dirty="0">
              <a:solidFill>
                <a:schemeClr val="dk1"/>
              </a:solidFill>
              <a:latin typeface="Calibri" panose="020F0502020204030204" pitchFamily="34" charset="0"/>
              <a:cs typeface="Calibri" panose="020F0502020204030204" pitchFamily="34" charset="0"/>
              <a:sym typeface="Calibri"/>
            </a:endParaRPr>
          </a:p>
          <a:p>
            <a:pPr marL="457200" lvl="1" indent="-457200">
              <a:lnSpc>
                <a:spcPct val="90000"/>
              </a:lnSpc>
              <a:spcBef>
                <a:spcPts val="1000"/>
              </a:spcBef>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Non-core and Rare microbes are gradually changed along land use change gradient</a:t>
            </a:r>
            <a:br>
              <a:rPr lang="en-US" sz="2800" dirty="0">
                <a:solidFill>
                  <a:schemeClr val="dk1"/>
                </a:solidFill>
                <a:latin typeface="Calibri" panose="020F0502020204030204" pitchFamily="34" charset="0"/>
                <a:cs typeface="Calibri" panose="020F0502020204030204" pitchFamily="34" charset="0"/>
                <a:sym typeface="Calibri"/>
              </a:rPr>
            </a:br>
            <a:r>
              <a:rPr lang="en-US" sz="2800" dirty="0">
                <a:solidFill>
                  <a:schemeClr val="dk1"/>
                </a:solidFill>
                <a:latin typeface="Calibri" panose="020F0502020204030204" pitchFamily="34" charset="0"/>
                <a:cs typeface="Calibri" panose="020F0502020204030204" pitchFamily="34" charset="0"/>
                <a:sym typeface="Calibri"/>
              </a:rPr>
              <a:t>     - </a:t>
            </a:r>
            <a:r>
              <a:rPr lang="en-US" sz="2800" b="1" dirty="0">
                <a:solidFill>
                  <a:schemeClr val="dk1"/>
                </a:solidFill>
                <a:latin typeface="Calibri" panose="020F0502020204030204" pitchFamily="34" charset="0"/>
                <a:cs typeface="Calibri" panose="020F0502020204030204" pitchFamily="34" charset="0"/>
                <a:sym typeface="Calibri"/>
              </a:rPr>
              <a:t>Non-core</a:t>
            </a:r>
            <a:r>
              <a:rPr lang="en-US" sz="2800" dirty="0">
                <a:solidFill>
                  <a:schemeClr val="dk1"/>
                </a:solidFill>
                <a:latin typeface="Calibri" panose="020F0502020204030204" pitchFamily="34" charset="0"/>
                <a:cs typeface="Calibri" panose="020F0502020204030204" pitchFamily="34" charset="0"/>
                <a:sym typeface="Calibri"/>
              </a:rPr>
              <a:t> – selective process (environmental filtering)</a:t>
            </a:r>
            <a:br>
              <a:rPr lang="en-US" sz="2800" dirty="0">
                <a:solidFill>
                  <a:schemeClr val="dk1"/>
                </a:solidFill>
                <a:latin typeface="Calibri" panose="020F0502020204030204" pitchFamily="34" charset="0"/>
                <a:cs typeface="Calibri" panose="020F0502020204030204" pitchFamily="34" charset="0"/>
                <a:sym typeface="Calibri"/>
              </a:rPr>
            </a:br>
            <a:r>
              <a:rPr lang="en-US" sz="2800" dirty="0">
                <a:solidFill>
                  <a:schemeClr val="dk1"/>
                </a:solidFill>
                <a:latin typeface="Calibri" panose="020F0502020204030204" pitchFamily="34" charset="0"/>
                <a:cs typeface="Calibri" panose="020F0502020204030204" pitchFamily="34" charset="0"/>
                <a:sym typeface="Calibri"/>
              </a:rPr>
              <a:t>     - </a:t>
            </a:r>
            <a:r>
              <a:rPr lang="en-US" sz="2800" b="1" dirty="0">
                <a:solidFill>
                  <a:schemeClr val="dk1"/>
                </a:solidFill>
                <a:latin typeface="Calibri" panose="020F0502020204030204" pitchFamily="34" charset="0"/>
                <a:cs typeface="Calibri" panose="020F0502020204030204" pitchFamily="34" charset="0"/>
                <a:sym typeface="Calibri"/>
              </a:rPr>
              <a:t>Rare</a:t>
            </a:r>
            <a:r>
              <a:rPr lang="en-US" sz="2800" dirty="0">
                <a:solidFill>
                  <a:schemeClr val="dk1"/>
                </a:solidFill>
                <a:latin typeface="Calibri" panose="020F0502020204030204" pitchFamily="34" charset="0"/>
                <a:cs typeface="Calibri" panose="020F0502020204030204" pitchFamily="34" charset="0"/>
                <a:sym typeface="Calibri"/>
              </a:rPr>
              <a:t> – dispersal limitation</a:t>
            </a:r>
          </a:p>
          <a:p>
            <a:pPr marR="0" lvl="0" algn="l" rtl="0">
              <a:lnSpc>
                <a:spcPct val="90000"/>
              </a:lnSpc>
              <a:spcBef>
                <a:spcPts val="1000"/>
              </a:spcBef>
              <a:spcAft>
                <a:spcPts val="0"/>
              </a:spcAft>
              <a:buClr>
                <a:schemeClr val="dk1"/>
              </a:buClr>
              <a:buSzPts val="3200"/>
            </a:pPr>
            <a:endParaRPr lang="en-US" sz="2800" dirty="0">
              <a:solidFill>
                <a:schemeClr val="dk1"/>
              </a:solidFill>
              <a:latin typeface="Calibri" panose="020F0502020204030204" pitchFamily="34" charset="0"/>
              <a:cs typeface="Calibri" panose="020F0502020204030204" pitchFamily="34" charset="0"/>
              <a:sym typeface="Calibri"/>
            </a:endParaRPr>
          </a:p>
          <a:p>
            <a:pPr marR="0" lvl="0" algn="l" rtl="0">
              <a:lnSpc>
                <a:spcPct val="90000"/>
              </a:lnSpc>
              <a:spcBef>
                <a:spcPts val="1000"/>
              </a:spcBef>
              <a:spcAft>
                <a:spcPts val="0"/>
              </a:spcAft>
              <a:buClr>
                <a:schemeClr val="dk1"/>
              </a:buClr>
              <a:buSzPts val="3200"/>
            </a:pPr>
            <a:endParaRPr lang="en-US" sz="2800" dirty="0">
              <a:solidFill>
                <a:schemeClr val="dk1"/>
              </a:solidFill>
              <a:latin typeface="Calibri" panose="020F0502020204030204" pitchFamily="34" charset="0"/>
              <a:cs typeface="Calibri" panose="020F0502020204030204" pitchFamily="34" charset="0"/>
              <a:sym typeface="Calibri"/>
            </a:endParaRPr>
          </a:p>
          <a:p>
            <a:pPr marL="228600" marR="0" lvl="0" indent="-228600" algn="l" rtl="0">
              <a:lnSpc>
                <a:spcPct val="90000"/>
              </a:lnSpc>
              <a:spcBef>
                <a:spcPts val="1000"/>
              </a:spcBef>
              <a:spcAft>
                <a:spcPts val="0"/>
              </a:spcAft>
              <a:buClr>
                <a:schemeClr val="dk1"/>
              </a:buClr>
              <a:buSzPts val="3200"/>
              <a:buFont typeface="Noto Sans Symbols"/>
              <a:buChar char="▪"/>
            </a:pPr>
            <a:endParaRPr lang="en-US" sz="2800" dirty="0">
              <a:solidFill>
                <a:schemeClr val="dk1"/>
              </a:solidFill>
              <a:latin typeface="Calibri" panose="020F0502020204030204" pitchFamily="34" charset="0"/>
              <a:cs typeface="Calibri" panose="020F0502020204030204" pitchFamily="34" charset="0"/>
              <a:sym typeface="Calibri"/>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Tree>
    <p:extLst>
      <p:ext uri="{BB962C8B-B14F-4D97-AF65-F5344CB8AC3E}">
        <p14:creationId xmlns:p14="http://schemas.microsoft.com/office/powerpoint/2010/main" val="1130864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838200" y="372751"/>
            <a:ext cx="10515600" cy="8260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panose="020F0502020204030204" pitchFamily="34" charset="0"/>
                <a:cs typeface="Calibri" panose="020F0502020204030204" pitchFamily="34" charset="0"/>
                <a:sym typeface="Calibri"/>
              </a:rPr>
              <a:t>Summary</a:t>
            </a:r>
            <a:endParaRPr b="1" dirty="0">
              <a:latin typeface="Calibri" panose="020F0502020204030204" pitchFamily="34" charset="0"/>
              <a:cs typeface="Calibri" panose="020F0502020204030204" pitchFamily="34" charset="0"/>
              <a:sym typeface="Calibri"/>
            </a:endParaRPr>
          </a:p>
        </p:txBody>
      </p:sp>
      <p:sp>
        <p:nvSpPr>
          <p:cNvPr id="2" name="Google Shape;359;p17">
            <a:extLst>
              <a:ext uri="{FF2B5EF4-FFF2-40B4-BE49-F238E27FC236}">
                <a16:creationId xmlns:a16="http://schemas.microsoft.com/office/drawing/2014/main" id="{08574919-E936-D618-36C2-830C1D987350}"/>
              </a:ext>
            </a:extLst>
          </p:cNvPr>
          <p:cNvSpPr txBox="1"/>
          <p:nvPr/>
        </p:nvSpPr>
        <p:spPr>
          <a:xfrm>
            <a:off x="1074705" y="1254714"/>
            <a:ext cx="9644095" cy="5096390"/>
          </a:xfrm>
          <a:prstGeom prst="rect">
            <a:avLst/>
          </a:prstGeom>
          <a:noFill/>
          <a:ln>
            <a:noFill/>
          </a:ln>
        </p:spPr>
        <p:txBody>
          <a:bodyPr spcFirstLastPara="1" wrap="square" lIns="91425" tIns="45700" rIns="91425" bIns="45700" anchor="t" anchorCtr="0">
            <a:normAutofit/>
          </a:bodyPr>
          <a:lstStyle/>
          <a:p>
            <a:pPr marL="457200" marR="0" lvl="0" indent="-457200" algn="l" rtl="0">
              <a:lnSpc>
                <a:spcPct val="90000"/>
              </a:lnSpc>
              <a:spcBef>
                <a:spcPts val="1000"/>
              </a:spcBef>
              <a:spcAft>
                <a:spcPts val="0"/>
              </a:spcAft>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A combination of neutral and selective processes shape the host microbiome</a:t>
            </a:r>
          </a:p>
          <a:p>
            <a:pPr marL="457200" indent="-457200">
              <a:lnSpc>
                <a:spcPct val="90000"/>
              </a:lnSpc>
              <a:spcBef>
                <a:spcPts val="1000"/>
              </a:spcBef>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The system is mostly neutral (stochastic)</a:t>
            </a:r>
          </a:p>
          <a:p>
            <a:pPr marL="457200" indent="-457200">
              <a:lnSpc>
                <a:spcPct val="90000"/>
              </a:lnSpc>
              <a:spcBef>
                <a:spcPts val="1000"/>
              </a:spcBef>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Land use change alters the environment heterogeneity  and induces gradual selective pressures</a:t>
            </a:r>
          </a:p>
          <a:p>
            <a:pPr marL="457200" indent="-457200">
              <a:lnSpc>
                <a:spcPct val="90000"/>
              </a:lnSpc>
              <a:spcBef>
                <a:spcPts val="1000"/>
              </a:spcBef>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The selective impact within and across land use is </a:t>
            </a:r>
            <a:r>
              <a:rPr lang="en-US" sz="2800" dirty="0">
                <a:latin typeface="Calibri" panose="020F0502020204030204" pitchFamily="34" charset="0"/>
                <a:cs typeface="Calibri" panose="020F0502020204030204" pitchFamily="34" charset="0"/>
              </a:rPr>
              <a:t>driven by rare microbes that clustered in small modules associated to specific land uses</a:t>
            </a:r>
            <a:endParaRPr lang="en-US" sz="3200" dirty="0">
              <a:solidFill>
                <a:schemeClr val="dk1"/>
              </a:solidFill>
              <a:latin typeface="Calibri" panose="020F0502020204030204" pitchFamily="34" charset="0"/>
              <a:cs typeface="Calibri" panose="020F0502020204030204" pitchFamily="34" charset="0"/>
              <a:sym typeface="Calibri"/>
            </a:endParaRPr>
          </a:p>
          <a:p>
            <a:pPr marR="0" lvl="0" algn="l" rtl="0">
              <a:lnSpc>
                <a:spcPct val="90000"/>
              </a:lnSpc>
              <a:spcBef>
                <a:spcPts val="1000"/>
              </a:spcBef>
              <a:spcAft>
                <a:spcPts val="0"/>
              </a:spcAft>
              <a:buClr>
                <a:schemeClr val="dk1"/>
              </a:buClr>
              <a:buSzPts val="3200"/>
            </a:pPr>
            <a:endParaRPr lang="en-US" sz="2800" dirty="0">
              <a:solidFill>
                <a:schemeClr val="dk1"/>
              </a:solidFill>
              <a:latin typeface="Calibri" panose="020F0502020204030204" pitchFamily="34" charset="0"/>
              <a:cs typeface="Calibri" panose="020F0502020204030204" pitchFamily="34" charset="0"/>
              <a:sym typeface="Calibri"/>
            </a:endParaRPr>
          </a:p>
          <a:p>
            <a:pPr marL="228600" marR="0" lvl="0" indent="-228600" algn="l" rtl="0">
              <a:lnSpc>
                <a:spcPct val="90000"/>
              </a:lnSpc>
              <a:spcBef>
                <a:spcPts val="1000"/>
              </a:spcBef>
              <a:spcAft>
                <a:spcPts val="0"/>
              </a:spcAft>
              <a:buClr>
                <a:schemeClr val="dk1"/>
              </a:buClr>
              <a:buSzPts val="3200"/>
              <a:buFont typeface="Noto Sans Symbols"/>
              <a:buChar char="▪"/>
            </a:pPr>
            <a:endParaRPr lang="en-US" sz="2800" dirty="0">
              <a:solidFill>
                <a:schemeClr val="dk1"/>
              </a:solidFill>
              <a:latin typeface="Calibri" panose="020F0502020204030204" pitchFamily="34" charset="0"/>
              <a:cs typeface="Calibri" panose="020F0502020204030204" pitchFamily="34" charset="0"/>
              <a:sym typeface="Calibri"/>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Tree>
    <p:extLst>
      <p:ext uri="{BB962C8B-B14F-4D97-AF65-F5344CB8AC3E}">
        <p14:creationId xmlns:p14="http://schemas.microsoft.com/office/powerpoint/2010/main" val="4033462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461F1B8-88C5-424C-FCCD-3B7D6E0ED1A4}"/>
              </a:ext>
            </a:extLst>
          </p:cNvPr>
          <p:cNvSpPr txBox="1">
            <a:spLocks/>
          </p:cNvSpPr>
          <p:nvPr/>
        </p:nvSpPr>
        <p:spPr>
          <a:xfrm>
            <a:off x="1053426" y="664649"/>
            <a:ext cx="10085148" cy="10676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3600" b="1" dirty="0">
                <a:latin typeface="Calibri"/>
                <a:ea typeface="Calibri"/>
                <a:cs typeface="Calibri"/>
                <a:sym typeface="Calibri"/>
              </a:rPr>
              <a:t>Q3.</a:t>
            </a:r>
            <a:r>
              <a:rPr lang="en-US" sz="3600" dirty="0">
                <a:latin typeface="Calibri"/>
                <a:ea typeface="Calibri"/>
                <a:cs typeface="Calibri"/>
                <a:sym typeface="Calibri"/>
              </a:rPr>
              <a:t> Can we predict links in the network?</a:t>
            </a:r>
            <a:endParaRPr lang="en-US" sz="3600" b="0" i="0" u="none" strike="noStrike" dirty="0">
              <a:solidFill>
                <a:srgbClr val="000000"/>
              </a:solidFill>
              <a:latin typeface="Calibri"/>
              <a:ea typeface="Calibri"/>
              <a:cs typeface="Calibri"/>
              <a:sym typeface="Calibri"/>
            </a:endParaRPr>
          </a:p>
        </p:txBody>
      </p:sp>
      <p:sp>
        <p:nvSpPr>
          <p:cNvPr id="3" name="Content Placeholder 2">
            <a:extLst>
              <a:ext uri="{FF2B5EF4-FFF2-40B4-BE49-F238E27FC236}">
                <a16:creationId xmlns:a16="http://schemas.microsoft.com/office/drawing/2014/main" id="{2943DB0A-D001-B120-8D5A-9998E2085D39}"/>
              </a:ext>
            </a:extLst>
          </p:cNvPr>
          <p:cNvSpPr txBox="1">
            <a:spLocks/>
          </p:cNvSpPr>
          <p:nvPr/>
        </p:nvSpPr>
        <p:spPr>
          <a:xfrm>
            <a:off x="1597410" y="1502285"/>
            <a:ext cx="10085148" cy="106766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Q3.1. </a:t>
            </a:r>
            <a:r>
              <a:rPr lang="en-US" sz="3600" dirty="0">
                <a:latin typeface="Calibri" panose="020F0502020204030204" pitchFamily="34" charset="0"/>
                <a:cs typeface="Calibri" panose="020F0502020204030204" pitchFamily="34" charset="0"/>
                <a:sym typeface="Wingdings" panose="05000000000000000000" pitchFamily="2" charset="2"/>
              </a:rPr>
              <a:t>What are the important features in the prediction?</a:t>
            </a: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B659C01-AF00-EFBA-BD4E-A0FA81302FEF}"/>
              </a:ext>
            </a:extLst>
          </p:cNvPr>
          <p:cNvSpPr txBox="1">
            <a:spLocks/>
          </p:cNvSpPr>
          <p:nvPr/>
        </p:nvSpPr>
        <p:spPr>
          <a:xfrm>
            <a:off x="1053426" y="4001008"/>
            <a:ext cx="9907348" cy="12743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Random forest</a:t>
            </a:r>
          </a:p>
          <a:p>
            <a:r>
              <a:rPr lang="en-US" b="1" dirty="0"/>
              <a:t>Features</a:t>
            </a:r>
            <a:r>
              <a:rPr lang="en-US" dirty="0"/>
              <a:t>: degree, hosts’ variables, land use variables</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665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ABCB-66ED-1BBE-3E13-ACEAE150DA9C}"/>
              </a:ext>
            </a:extLst>
          </p:cNvPr>
          <p:cNvSpPr>
            <a:spLocks noGrp="1"/>
          </p:cNvSpPr>
          <p:nvPr>
            <p:ph type="title"/>
          </p:nvPr>
        </p:nvSpPr>
        <p:spPr>
          <a:xfrm>
            <a:off x="687474" y="282960"/>
            <a:ext cx="3743849" cy="832407"/>
          </a:xfrm>
        </p:spPr>
        <p:txBody>
          <a:bodyPr>
            <a:normAutofit/>
          </a:bodyPr>
          <a:lstStyle/>
          <a:p>
            <a:r>
              <a:rPr lang="en-US" sz="3600" b="1" dirty="0">
                <a:latin typeface="Calibri" panose="020F0502020204030204" pitchFamily="34" charset="0"/>
                <a:cs typeface="Calibri" panose="020F0502020204030204" pitchFamily="34" charset="0"/>
              </a:rPr>
              <a:t>Link prediction</a:t>
            </a:r>
            <a:endParaRPr lang="en-IL" sz="3600" b="1" dirty="0"/>
          </a:p>
        </p:txBody>
      </p:sp>
      <p:pic>
        <p:nvPicPr>
          <p:cNvPr id="4" name="Picture 3" descr="A graph of a curve&#10;&#10;Description automatically generated">
            <a:extLst>
              <a:ext uri="{FF2B5EF4-FFF2-40B4-BE49-F238E27FC236}">
                <a16:creationId xmlns:a16="http://schemas.microsoft.com/office/drawing/2014/main" id="{E77426DF-3BAC-99F5-9B80-E9E6636CDD70}"/>
              </a:ext>
            </a:extLst>
          </p:cNvPr>
          <p:cNvPicPr>
            <a:picLocks noChangeAspect="1"/>
          </p:cNvPicPr>
          <p:nvPr/>
        </p:nvPicPr>
        <p:blipFill rotWithShape="1">
          <a:blip r:embed="rId2"/>
          <a:srcRect l="13954" r="14039"/>
          <a:stretch/>
        </p:blipFill>
        <p:spPr>
          <a:xfrm>
            <a:off x="-15295" y="1798654"/>
            <a:ext cx="4815057" cy="4776385"/>
          </a:xfrm>
          <a:prstGeom prst="rect">
            <a:avLst/>
          </a:prstGeom>
        </p:spPr>
      </p:pic>
      <p:pic>
        <p:nvPicPr>
          <p:cNvPr id="7" name="Picture 6" descr="A graph of a graph&#10;&#10;Description automatically generated">
            <a:extLst>
              <a:ext uri="{FF2B5EF4-FFF2-40B4-BE49-F238E27FC236}">
                <a16:creationId xmlns:a16="http://schemas.microsoft.com/office/drawing/2014/main" id="{5C4BBC08-AA18-4EC3-B583-6A6D7B07AD16}"/>
              </a:ext>
            </a:extLst>
          </p:cNvPr>
          <p:cNvPicPr>
            <a:picLocks noChangeAspect="1"/>
          </p:cNvPicPr>
          <p:nvPr/>
        </p:nvPicPr>
        <p:blipFill rotWithShape="1">
          <a:blip r:embed="rId3"/>
          <a:srcRect l="12979" r="14117"/>
          <a:stretch/>
        </p:blipFill>
        <p:spPr>
          <a:xfrm>
            <a:off x="4558602" y="1798654"/>
            <a:ext cx="4875004" cy="4776385"/>
          </a:xfrm>
          <a:prstGeom prst="rect">
            <a:avLst/>
          </a:prstGeom>
        </p:spPr>
      </p:pic>
      <p:sp>
        <p:nvSpPr>
          <p:cNvPr id="8" name="Content Placeholder 2">
            <a:extLst>
              <a:ext uri="{FF2B5EF4-FFF2-40B4-BE49-F238E27FC236}">
                <a16:creationId xmlns:a16="http://schemas.microsoft.com/office/drawing/2014/main" id="{665EEE57-1A41-793B-D2E7-444D240415E3}"/>
              </a:ext>
            </a:extLst>
          </p:cNvPr>
          <p:cNvSpPr txBox="1">
            <a:spLocks/>
          </p:cNvSpPr>
          <p:nvPr/>
        </p:nvSpPr>
        <p:spPr>
          <a:xfrm>
            <a:off x="9532536" y="3105580"/>
            <a:ext cx="2384809" cy="1803359"/>
          </a:xfrm>
          <a:prstGeom prst="rect">
            <a:avLst/>
          </a:prstGeom>
          <a:ln>
            <a:solidFill>
              <a:schemeClr val="tx1"/>
            </a:solidFill>
          </a:ln>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latin typeface="Calibri" panose="020F0502020204030204" pitchFamily="34" charset="0"/>
                <a:cs typeface="Calibri" panose="020F0502020204030204" pitchFamily="34" charset="0"/>
              </a:rPr>
              <a:t>Accuracy</a:t>
            </a:r>
            <a:r>
              <a:rPr lang="en-US" sz="2400" dirty="0">
                <a:latin typeface="Calibri" panose="020F0502020204030204" pitchFamily="34" charset="0"/>
                <a:cs typeface="Calibri" panose="020F0502020204030204" pitchFamily="34" charset="0"/>
              </a:rPr>
              <a:t> = 0.974</a:t>
            </a:r>
          </a:p>
          <a:p>
            <a:pPr marL="0" indent="0">
              <a:buNone/>
            </a:pPr>
            <a:r>
              <a:rPr lang="en-US" sz="2400" b="1" dirty="0">
                <a:latin typeface="Calibri" panose="020F0502020204030204" pitchFamily="34" charset="0"/>
                <a:cs typeface="Calibri" panose="020F0502020204030204" pitchFamily="34" charset="0"/>
              </a:rPr>
              <a:t>Precision</a:t>
            </a:r>
            <a:r>
              <a:rPr lang="en-US" sz="2400" dirty="0">
                <a:latin typeface="Calibri" panose="020F0502020204030204" pitchFamily="34" charset="0"/>
                <a:cs typeface="Calibri" panose="020F0502020204030204" pitchFamily="34" charset="0"/>
              </a:rPr>
              <a:t> = 0.661</a:t>
            </a:r>
          </a:p>
          <a:p>
            <a:pPr marL="0" indent="0">
              <a:buNone/>
            </a:pPr>
            <a:r>
              <a:rPr lang="en-US" sz="2400" b="1" dirty="0">
                <a:latin typeface="Calibri" panose="020F0502020204030204" pitchFamily="34" charset="0"/>
                <a:cs typeface="Calibri" panose="020F0502020204030204" pitchFamily="34" charset="0"/>
              </a:rPr>
              <a:t>Recall</a:t>
            </a:r>
            <a:r>
              <a:rPr lang="en-US" sz="2400" dirty="0">
                <a:latin typeface="Calibri" panose="020F0502020204030204" pitchFamily="34" charset="0"/>
                <a:cs typeface="Calibri" panose="020F0502020204030204" pitchFamily="34" charset="0"/>
              </a:rPr>
              <a:t> = 0.055</a:t>
            </a:r>
          </a:p>
          <a:p>
            <a:pPr marL="0" indent="0">
              <a:buNone/>
            </a:pPr>
            <a:r>
              <a:rPr lang="en-US" sz="2400" b="1" dirty="0">
                <a:latin typeface="Calibri" panose="020F0502020204030204" pitchFamily="34" charset="0"/>
                <a:cs typeface="Calibri" panose="020F0502020204030204" pitchFamily="34" charset="0"/>
              </a:rPr>
              <a:t>F1</a:t>
            </a:r>
            <a:r>
              <a:rPr lang="en-US" sz="2400" dirty="0">
                <a:latin typeface="Calibri" panose="020F0502020204030204" pitchFamily="34" charset="0"/>
                <a:cs typeface="Calibri" panose="020F0502020204030204" pitchFamily="34" charset="0"/>
              </a:rPr>
              <a:t> = 0.102</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99893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ABCB-66ED-1BBE-3E13-ACEAE150DA9C}"/>
              </a:ext>
            </a:extLst>
          </p:cNvPr>
          <p:cNvSpPr>
            <a:spLocks noGrp="1"/>
          </p:cNvSpPr>
          <p:nvPr>
            <p:ph type="title"/>
          </p:nvPr>
        </p:nvSpPr>
        <p:spPr>
          <a:xfrm>
            <a:off x="687474" y="282960"/>
            <a:ext cx="9963779" cy="832407"/>
          </a:xfrm>
        </p:spPr>
        <p:txBody>
          <a:bodyPr>
            <a:normAutofit/>
          </a:bodyPr>
          <a:lstStyle/>
          <a:p>
            <a:r>
              <a:rPr lang="en-US" sz="3600" b="1" dirty="0">
                <a:latin typeface="Calibri" panose="020F0502020204030204" pitchFamily="34" charset="0"/>
                <a:cs typeface="Calibri" panose="020F0502020204030204" pitchFamily="34" charset="0"/>
              </a:rPr>
              <a:t>Link prediction – Features importance</a:t>
            </a:r>
            <a:endParaRPr lang="en-IL" sz="3600" b="1" dirty="0"/>
          </a:p>
        </p:txBody>
      </p:sp>
      <p:pic>
        <p:nvPicPr>
          <p:cNvPr id="5" name="Picture 4" descr="A graph with a bar and text&#10;&#10;Description automatically generated with medium confidence">
            <a:extLst>
              <a:ext uri="{FF2B5EF4-FFF2-40B4-BE49-F238E27FC236}">
                <a16:creationId xmlns:a16="http://schemas.microsoft.com/office/drawing/2014/main" id="{26EA183B-2163-FEFA-377E-B93D731EE2DA}"/>
              </a:ext>
            </a:extLst>
          </p:cNvPr>
          <p:cNvPicPr>
            <a:picLocks noChangeAspect="1"/>
          </p:cNvPicPr>
          <p:nvPr/>
        </p:nvPicPr>
        <p:blipFill>
          <a:blip r:embed="rId2"/>
          <a:stretch>
            <a:fillRect/>
          </a:stretch>
        </p:blipFill>
        <p:spPr>
          <a:xfrm>
            <a:off x="1657140" y="1306286"/>
            <a:ext cx="7772400" cy="5551714"/>
          </a:xfrm>
          <a:prstGeom prst="rect">
            <a:avLst/>
          </a:prstGeom>
        </p:spPr>
      </p:pic>
    </p:spTree>
    <p:extLst>
      <p:ext uri="{BB962C8B-B14F-4D97-AF65-F5344CB8AC3E}">
        <p14:creationId xmlns:p14="http://schemas.microsoft.com/office/powerpoint/2010/main" val="3194108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98"/>
        <p:cNvGrpSpPr/>
        <p:nvPr/>
      </p:nvGrpSpPr>
      <p:grpSpPr>
        <a:xfrm>
          <a:off x="0" y="0"/>
          <a:ext cx="0" cy="0"/>
          <a:chOff x="0" y="0"/>
          <a:chExt cx="0" cy="0"/>
        </a:xfrm>
      </p:grpSpPr>
      <p:sp>
        <p:nvSpPr>
          <p:cNvPr id="105" name="Google Shape;105;p2"/>
          <p:cNvSpPr/>
          <p:nvPr/>
        </p:nvSpPr>
        <p:spPr>
          <a:xfrm>
            <a:off x="4223881" y="381372"/>
            <a:ext cx="2728074" cy="729372"/>
          </a:xfrm>
          <a:prstGeom prst="round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6" name="Google Shape;106;p2"/>
          <p:cNvSpPr/>
          <p:nvPr/>
        </p:nvSpPr>
        <p:spPr>
          <a:xfrm>
            <a:off x="7285350" y="1870022"/>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Vegetation change</a:t>
            </a:r>
            <a:endParaRPr sz="2200" b="1" u="none" dirty="0">
              <a:solidFill>
                <a:schemeClr val="dk1"/>
              </a:solidFill>
              <a:latin typeface="Calibri"/>
              <a:ea typeface="Calibri"/>
              <a:cs typeface="Calibri"/>
              <a:sym typeface="Calibri"/>
            </a:endParaRPr>
          </a:p>
        </p:txBody>
      </p:sp>
      <p:sp>
        <p:nvSpPr>
          <p:cNvPr id="107" name="Google Shape;107;p2"/>
          <p:cNvSpPr/>
          <p:nvPr/>
        </p:nvSpPr>
        <p:spPr>
          <a:xfrm>
            <a:off x="6730113" y="3756351"/>
            <a:ext cx="1741607"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Diet shift</a:t>
            </a:r>
            <a:endParaRPr sz="2800" b="1" u="none" dirty="0">
              <a:solidFill>
                <a:schemeClr val="dk1"/>
              </a:solidFill>
              <a:latin typeface="Calibri"/>
              <a:ea typeface="Calibri"/>
              <a:cs typeface="Calibri"/>
              <a:sym typeface="Calibri"/>
            </a:endParaRPr>
          </a:p>
        </p:txBody>
      </p:sp>
      <p:sp>
        <p:nvSpPr>
          <p:cNvPr id="108" name="Google Shape;108;p2"/>
          <p:cNvSpPr/>
          <p:nvPr/>
        </p:nvSpPr>
        <p:spPr>
          <a:xfrm>
            <a:off x="1236851" y="1862823"/>
            <a:ext cx="2126898"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77500" lnSpcReduction="20000"/>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Human-Wildlife interface</a:t>
            </a:r>
            <a:endParaRPr sz="2800" b="1" u="none" dirty="0">
              <a:solidFill>
                <a:schemeClr val="dk1"/>
              </a:solidFill>
              <a:latin typeface="Calibri"/>
              <a:ea typeface="Calibri"/>
              <a:cs typeface="Calibri"/>
              <a:sym typeface="Calibri"/>
            </a:endParaRPr>
          </a:p>
        </p:txBody>
      </p:sp>
      <p:sp>
        <p:nvSpPr>
          <p:cNvPr id="109" name="Google Shape;109;p2"/>
          <p:cNvSpPr/>
          <p:nvPr/>
        </p:nvSpPr>
        <p:spPr>
          <a:xfrm>
            <a:off x="4411928" y="5628839"/>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cxnSp>
        <p:nvCxnSpPr>
          <p:cNvPr id="3" name="Straight Arrow Connector 2">
            <a:extLst>
              <a:ext uri="{FF2B5EF4-FFF2-40B4-BE49-F238E27FC236}">
                <a16:creationId xmlns:a16="http://schemas.microsoft.com/office/drawing/2014/main" id="{89A73223-298C-ED25-57EB-EC270A9C30F5}"/>
              </a:ext>
            </a:extLst>
          </p:cNvPr>
          <p:cNvCxnSpPr>
            <a:cxnSpLocks/>
          </p:cNvCxnSpPr>
          <p:nvPr/>
        </p:nvCxnSpPr>
        <p:spPr>
          <a:xfrm>
            <a:off x="6963664" y="1136497"/>
            <a:ext cx="872236" cy="603403"/>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E50389BB-528E-8054-161F-F9B268BB9AEC}"/>
              </a:ext>
            </a:extLst>
          </p:cNvPr>
          <p:cNvCxnSpPr>
            <a:cxnSpLocks/>
          </p:cNvCxnSpPr>
          <p:nvPr/>
        </p:nvCxnSpPr>
        <p:spPr>
          <a:xfrm flipH="1">
            <a:off x="2946400" y="1110744"/>
            <a:ext cx="1096751" cy="629156"/>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A340C0C9-68B1-21AD-2FBE-6AD87021A16A}"/>
              </a:ext>
            </a:extLst>
          </p:cNvPr>
          <p:cNvCxnSpPr>
            <a:cxnSpLocks/>
          </p:cNvCxnSpPr>
          <p:nvPr/>
        </p:nvCxnSpPr>
        <p:spPr>
          <a:xfrm flipH="1">
            <a:off x="7835900" y="2802748"/>
            <a:ext cx="320253" cy="842152"/>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153DFFB-72E4-C2B0-82D1-FF779D97CEEC}"/>
              </a:ext>
            </a:extLst>
          </p:cNvPr>
          <p:cNvCxnSpPr>
            <a:cxnSpLocks/>
          </p:cNvCxnSpPr>
          <p:nvPr/>
        </p:nvCxnSpPr>
        <p:spPr>
          <a:xfrm>
            <a:off x="4112971" y="4581638"/>
            <a:ext cx="1219038" cy="942862"/>
          </a:xfrm>
          <a:prstGeom prst="straightConnector1">
            <a:avLst/>
          </a:prstGeom>
          <a:ln w="38100">
            <a:solidFill>
              <a:srgbClr val="0070C0"/>
            </a:solidFill>
            <a:prstDash val="sysDash"/>
            <a:tailEnd type="triangle"/>
          </a:ln>
        </p:spPr>
        <p:style>
          <a:lnRef idx="1">
            <a:schemeClr val="dk1"/>
          </a:lnRef>
          <a:fillRef idx="0">
            <a:schemeClr val="dk1"/>
          </a:fillRef>
          <a:effectRef idx="0">
            <a:schemeClr val="dk1"/>
          </a:effectRef>
          <a:fontRef idx="minor">
            <a:schemeClr val="tx1"/>
          </a:fontRef>
        </p:style>
      </p:cxnSp>
      <p:sp>
        <p:nvSpPr>
          <p:cNvPr id="2" name="Google Shape;107;p2">
            <a:extLst>
              <a:ext uri="{FF2B5EF4-FFF2-40B4-BE49-F238E27FC236}">
                <a16:creationId xmlns:a16="http://schemas.microsoft.com/office/drawing/2014/main" id="{AE2EC12B-96ED-AD92-BCC5-10E09BCBB864}"/>
              </a:ext>
            </a:extLst>
          </p:cNvPr>
          <p:cNvSpPr/>
          <p:nvPr/>
        </p:nvSpPr>
        <p:spPr>
          <a:xfrm>
            <a:off x="2751313" y="3782701"/>
            <a:ext cx="2298068"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Environment species pool</a:t>
            </a:r>
            <a:endParaRPr sz="2800" b="1" u="none" dirty="0">
              <a:solidFill>
                <a:schemeClr val="dk1"/>
              </a:solidFill>
              <a:latin typeface="Calibri"/>
              <a:ea typeface="Calibri"/>
              <a:cs typeface="Calibri"/>
              <a:sym typeface="Calibri"/>
            </a:endParaRPr>
          </a:p>
        </p:txBody>
      </p:sp>
      <p:sp>
        <p:nvSpPr>
          <p:cNvPr id="5" name="Google Shape;106;p2">
            <a:extLst>
              <a:ext uri="{FF2B5EF4-FFF2-40B4-BE49-F238E27FC236}">
                <a16:creationId xmlns:a16="http://schemas.microsoft.com/office/drawing/2014/main" id="{12434D9B-718D-43A0-BAB9-EE6B19980F5D}"/>
              </a:ext>
            </a:extLst>
          </p:cNvPr>
          <p:cNvSpPr/>
          <p:nvPr/>
        </p:nvSpPr>
        <p:spPr>
          <a:xfrm>
            <a:off x="4461206" y="1862824"/>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Host community change</a:t>
            </a:r>
            <a:endParaRPr sz="2200" b="1" u="none" dirty="0">
              <a:solidFill>
                <a:schemeClr val="dk1"/>
              </a:solidFill>
              <a:latin typeface="Calibri"/>
              <a:ea typeface="Calibri"/>
              <a:cs typeface="Calibri"/>
              <a:sym typeface="Calibri"/>
            </a:endParaRPr>
          </a:p>
        </p:txBody>
      </p:sp>
      <p:sp>
        <p:nvSpPr>
          <p:cNvPr id="9" name="Google Shape;107;p2">
            <a:extLst>
              <a:ext uri="{FF2B5EF4-FFF2-40B4-BE49-F238E27FC236}">
                <a16:creationId xmlns:a16="http://schemas.microsoft.com/office/drawing/2014/main" id="{E12B6C83-5B56-B50E-1164-E49E8FE42E1E}"/>
              </a:ext>
            </a:extLst>
          </p:cNvPr>
          <p:cNvSpPr/>
          <p:nvPr/>
        </p:nvSpPr>
        <p:spPr>
          <a:xfrm>
            <a:off x="9854313" y="3756351"/>
            <a:ext cx="1741607"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92500" lnSpcReduction="20000"/>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Host dispersal</a:t>
            </a:r>
            <a:endParaRPr sz="2800" b="1" u="none" dirty="0">
              <a:solidFill>
                <a:schemeClr val="dk1"/>
              </a:solidFill>
              <a:latin typeface="Calibri"/>
              <a:ea typeface="Calibri"/>
              <a:cs typeface="Calibri"/>
              <a:sym typeface="Calibri"/>
            </a:endParaRPr>
          </a:p>
        </p:txBody>
      </p:sp>
      <p:cxnSp>
        <p:nvCxnSpPr>
          <p:cNvPr id="13" name="Straight Arrow Connector 12">
            <a:extLst>
              <a:ext uri="{FF2B5EF4-FFF2-40B4-BE49-F238E27FC236}">
                <a16:creationId xmlns:a16="http://schemas.microsoft.com/office/drawing/2014/main" id="{38DE1330-1D07-DD07-5821-45A126128CE9}"/>
              </a:ext>
            </a:extLst>
          </p:cNvPr>
          <p:cNvCxnSpPr>
            <a:cxnSpLocks/>
          </p:cNvCxnSpPr>
          <p:nvPr/>
        </p:nvCxnSpPr>
        <p:spPr>
          <a:xfrm>
            <a:off x="5437243" y="1233667"/>
            <a:ext cx="0" cy="506233"/>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9B4D918-8602-1D5B-4213-9593C776D3D9}"/>
              </a:ext>
            </a:extLst>
          </p:cNvPr>
          <p:cNvCxnSpPr>
            <a:cxnSpLocks/>
          </p:cNvCxnSpPr>
          <p:nvPr/>
        </p:nvCxnSpPr>
        <p:spPr>
          <a:xfrm flipH="1">
            <a:off x="5054600" y="2808970"/>
            <a:ext cx="2781300" cy="9737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9575E23F-2C73-5DF2-ECF3-413888138689}"/>
              </a:ext>
            </a:extLst>
          </p:cNvPr>
          <p:cNvCxnSpPr>
            <a:cxnSpLocks/>
          </p:cNvCxnSpPr>
          <p:nvPr/>
        </p:nvCxnSpPr>
        <p:spPr>
          <a:xfrm flipH="1">
            <a:off x="4223881" y="2790067"/>
            <a:ext cx="859933" cy="923069"/>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49BCF0E-62F3-3763-1561-741F49CE3A5E}"/>
              </a:ext>
            </a:extLst>
          </p:cNvPr>
          <p:cNvCxnSpPr>
            <a:cxnSpLocks/>
          </p:cNvCxnSpPr>
          <p:nvPr/>
        </p:nvCxnSpPr>
        <p:spPr>
          <a:xfrm>
            <a:off x="2300300" y="2864766"/>
            <a:ext cx="1063449" cy="84837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37BED831-1E24-3C8C-82ED-B85CB2C9F979}"/>
              </a:ext>
            </a:extLst>
          </p:cNvPr>
          <p:cNvCxnSpPr>
            <a:cxnSpLocks/>
          </p:cNvCxnSpPr>
          <p:nvPr/>
        </p:nvCxnSpPr>
        <p:spPr>
          <a:xfrm>
            <a:off x="2992150" y="2815849"/>
            <a:ext cx="3737963" cy="89728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C382FDC-2294-72A0-5615-F6E62588BE4D}"/>
              </a:ext>
            </a:extLst>
          </p:cNvPr>
          <p:cNvCxnSpPr>
            <a:cxnSpLocks/>
          </p:cNvCxnSpPr>
          <p:nvPr/>
        </p:nvCxnSpPr>
        <p:spPr>
          <a:xfrm flipH="1">
            <a:off x="6350000" y="4627049"/>
            <a:ext cx="1250916" cy="897451"/>
          </a:xfrm>
          <a:prstGeom prst="straightConnector1">
            <a:avLst/>
          </a:prstGeom>
          <a:ln w="38100">
            <a:solidFill>
              <a:srgbClr val="0070C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74622BA5-D91E-3D6E-29C6-5C8200B16B99}"/>
              </a:ext>
            </a:extLst>
          </p:cNvPr>
          <p:cNvCxnSpPr>
            <a:cxnSpLocks/>
          </p:cNvCxnSpPr>
          <p:nvPr/>
        </p:nvCxnSpPr>
        <p:spPr>
          <a:xfrm flipH="1">
            <a:off x="6859993" y="4581638"/>
            <a:ext cx="3865123" cy="1400062"/>
          </a:xfrm>
          <a:prstGeom prst="straightConnector1">
            <a:avLst/>
          </a:prstGeom>
          <a:ln w="38100">
            <a:solidFill>
              <a:srgbClr val="0070C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E2009145-39CE-B404-2AC0-8A9CD9C343AE}"/>
              </a:ext>
            </a:extLst>
          </p:cNvPr>
          <p:cNvCxnSpPr>
            <a:cxnSpLocks/>
          </p:cNvCxnSpPr>
          <p:nvPr/>
        </p:nvCxnSpPr>
        <p:spPr>
          <a:xfrm flipH="1">
            <a:off x="6287103" y="2322126"/>
            <a:ext cx="953610" cy="13153"/>
          </a:xfrm>
          <a:prstGeom prst="straightConnector1">
            <a:avLst/>
          </a:prstGeom>
          <a:ln w="28575">
            <a:solidFill>
              <a:schemeClr val="tx2">
                <a:lumMod val="75000"/>
              </a:schemeClr>
            </a:solidFill>
            <a:prstDash val="sys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8529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98"/>
        <p:cNvGrpSpPr/>
        <p:nvPr/>
      </p:nvGrpSpPr>
      <p:grpSpPr>
        <a:xfrm>
          <a:off x="0" y="0"/>
          <a:ext cx="0" cy="0"/>
          <a:chOff x="0" y="0"/>
          <a:chExt cx="0" cy="0"/>
        </a:xfrm>
      </p:grpSpPr>
      <p:pic>
        <p:nvPicPr>
          <p:cNvPr id="99" name="Google Shape;99;p2"/>
          <p:cNvPicPr preferRelativeResize="0">
            <a:picLocks noChangeAspect="1"/>
          </p:cNvPicPr>
          <p:nvPr/>
        </p:nvPicPr>
        <p:blipFill rotWithShape="1">
          <a:blip r:embed="rId3">
            <a:alphaModFix/>
          </a:blip>
          <a:srcRect/>
          <a:stretch/>
        </p:blipFill>
        <p:spPr>
          <a:xfrm>
            <a:off x="6693219" y="318619"/>
            <a:ext cx="5270710" cy="3989635"/>
          </a:xfrm>
          <a:prstGeom prst="rect">
            <a:avLst/>
          </a:prstGeom>
          <a:noFill/>
          <a:ln w="9525" cap="flat" cmpd="sng">
            <a:solidFill>
              <a:schemeClr val="dk1"/>
            </a:solidFill>
            <a:prstDash val="solid"/>
            <a:round/>
            <a:headEnd type="none" w="sm" len="sm"/>
            <a:tailEnd type="none" w="sm" len="sm"/>
          </a:ln>
        </p:spPr>
      </p:pic>
      <p:sp>
        <p:nvSpPr>
          <p:cNvPr id="102" name="Google Shape;102;p2"/>
          <p:cNvSpPr txBox="1"/>
          <p:nvPr/>
        </p:nvSpPr>
        <p:spPr>
          <a:xfrm>
            <a:off x="8754653" y="1485120"/>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2060"/>
                </a:solidFill>
                <a:latin typeface="Calibri"/>
                <a:ea typeface="Calibri"/>
                <a:cs typeface="Calibri"/>
                <a:sym typeface="Calibri"/>
              </a:rPr>
              <a:t>Forest</a:t>
            </a:r>
            <a:endParaRPr/>
          </a:p>
        </p:txBody>
      </p:sp>
      <p:sp>
        <p:nvSpPr>
          <p:cNvPr id="103" name="Google Shape;103;p2"/>
          <p:cNvSpPr txBox="1"/>
          <p:nvPr/>
        </p:nvSpPr>
        <p:spPr>
          <a:xfrm>
            <a:off x="8084400" y="2245702"/>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Agriculture</a:t>
            </a:r>
            <a:endParaRPr dirty="0"/>
          </a:p>
        </p:txBody>
      </p:sp>
      <p:sp>
        <p:nvSpPr>
          <p:cNvPr id="104" name="Google Shape;104;p2"/>
          <p:cNvSpPr txBox="1"/>
          <p:nvPr/>
        </p:nvSpPr>
        <p:spPr>
          <a:xfrm>
            <a:off x="7450518" y="3122079"/>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Village</a:t>
            </a:r>
            <a:endParaRPr dirty="0"/>
          </a:p>
        </p:txBody>
      </p:sp>
      <p:sp>
        <p:nvSpPr>
          <p:cNvPr id="105" name="Google Shape;105;p2"/>
          <p:cNvSpPr/>
          <p:nvPr/>
        </p:nvSpPr>
        <p:spPr>
          <a:xfrm>
            <a:off x="2222096" y="1079619"/>
            <a:ext cx="2728074"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6" name="Google Shape;106;p2"/>
          <p:cNvSpPr/>
          <p:nvPr/>
        </p:nvSpPr>
        <p:spPr>
          <a:xfrm>
            <a:off x="1351292" y="2427793"/>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Host community change</a:t>
            </a:r>
            <a:endParaRPr sz="2200" b="1" u="none" dirty="0">
              <a:solidFill>
                <a:schemeClr val="dk1"/>
              </a:solidFill>
              <a:latin typeface="Calibri"/>
              <a:ea typeface="Calibri"/>
              <a:cs typeface="Calibri"/>
              <a:sym typeface="Calibri"/>
            </a:endParaRPr>
          </a:p>
        </p:txBody>
      </p:sp>
      <p:sp>
        <p:nvSpPr>
          <p:cNvPr id="109" name="Google Shape;109;p2"/>
          <p:cNvSpPr/>
          <p:nvPr/>
        </p:nvSpPr>
        <p:spPr>
          <a:xfrm>
            <a:off x="2328883" y="5170630"/>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sp>
        <p:nvSpPr>
          <p:cNvPr id="113" name="Google Shape;113;p2"/>
          <p:cNvSpPr/>
          <p:nvPr/>
        </p:nvSpPr>
        <p:spPr>
          <a:xfrm>
            <a:off x="3349045" y="4659037"/>
            <a:ext cx="289577" cy="563617"/>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4" name="Straight Arrow Connector 3">
            <a:extLst>
              <a:ext uri="{FF2B5EF4-FFF2-40B4-BE49-F238E27FC236}">
                <a16:creationId xmlns:a16="http://schemas.microsoft.com/office/drawing/2014/main" id="{E50389BB-528E-8054-161F-F9B268BB9AEC}"/>
              </a:ext>
            </a:extLst>
          </p:cNvPr>
          <p:cNvCxnSpPr>
            <a:cxnSpLocks/>
          </p:cNvCxnSpPr>
          <p:nvPr/>
        </p:nvCxnSpPr>
        <p:spPr>
          <a:xfrm flipH="1">
            <a:off x="2328883" y="1885732"/>
            <a:ext cx="437628" cy="47586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28327477-C188-7255-8EFC-FAAE2D3E9519}"/>
              </a:ext>
            </a:extLst>
          </p:cNvPr>
          <p:cNvSpPr txBox="1"/>
          <p:nvPr/>
        </p:nvSpPr>
        <p:spPr>
          <a:xfrm>
            <a:off x="6330866" y="6537088"/>
            <a:ext cx="590117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Newbold et. al., 2015; Bernardo-</a:t>
            </a:r>
            <a:r>
              <a:rPr lang="en-US" dirty="0" err="1">
                <a:latin typeface="Calibri" panose="020F0502020204030204" pitchFamily="34" charset="0"/>
                <a:cs typeface="Calibri" panose="020F0502020204030204" pitchFamily="34" charset="0"/>
              </a:rPr>
              <a:t>Carvo</a:t>
            </a:r>
            <a:r>
              <a:rPr lang="en-US" dirty="0">
                <a:latin typeface="Calibri" panose="020F0502020204030204" pitchFamily="34" charset="0"/>
                <a:cs typeface="Calibri" panose="020F0502020204030204" pitchFamily="34" charset="0"/>
              </a:rPr>
              <a:t> et. al., 2020; </a:t>
            </a:r>
            <a:r>
              <a:rPr lang="en-US" dirty="0" err="1">
                <a:latin typeface="Calibri" panose="020F0502020204030204" pitchFamily="34" charset="0"/>
                <a:cs typeface="Calibri" panose="020F0502020204030204" pitchFamily="34" charset="0"/>
              </a:rPr>
              <a:t>Fackelmann</a:t>
            </a:r>
            <a:r>
              <a:rPr lang="en-US" dirty="0">
                <a:latin typeface="Calibri" panose="020F0502020204030204" pitchFamily="34" charset="0"/>
                <a:cs typeface="Calibri" panose="020F0502020204030204" pitchFamily="34" charset="0"/>
              </a:rPr>
              <a:t> et. al., 2021</a:t>
            </a:r>
          </a:p>
        </p:txBody>
      </p:sp>
    </p:spTree>
    <p:extLst>
      <p:ext uri="{BB962C8B-B14F-4D97-AF65-F5344CB8AC3E}">
        <p14:creationId xmlns:p14="http://schemas.microsoft.com/office/powerpoint/2010/main" val="3120074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2"/>
          <p:cNvPicPr preferRelativeResize="0">
            <a:picLocks noChangeAspect="1"/>
          </p:cNvPicPr>
          <p:nvPr/>
        </p:nvPicPr>
        <p:blipFill rotWithShape="1">
          <a:blip r:embed="rId3">
            <a:alphaModFix/>
          </a:blip>
          <a:srcRect/>
          <a:stretch/>
        </p:blipFill>
        <p:spPr>
          <a:xfrm>
            <a:off x="6693219" y="318619"/>
            <a:ext cx="5270710" cy="3989635"/>
          </a:xfrm>
          <a:prstGeom prst="rect">
            <a:avLst/>
          </a:prstGeom>
          <a:noFill/>
          <a:ln w="9525" cap="flat" cmpd="sng">
            <a:solidFill>
              <a:schemeClr val="dk1"/>
            </a:solidFill>
            <a:prstDash val="solid"/>
            <a:round/>
            <a:headEnd type="none" w="sm" len="sm"/>
            <a:tailEnd type="none" w="sm" len="sm"/>
          </a:ln>
        </p:spPr>
      </p:pic>
      <p:sp>
        <p:nvSpPr>
          <p:cNvPr id="102" name="Google Shape;102;p2"/>
          <p:cNvSpPr txBox="1"/>
          <p:nvPr/>
        </p:nvSpPr>
        <p:spPr>
          <a:xfrm>
            <a:off x="8754653" y="1485120"/>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2060"/>
                </a:solidFill>
                <a:latin typeface="Calibri"/>
                <a:ea typeface="Calibri"/>
                <a:cs typeface="Calibri"/>
                <a:sym typeface="Calibri"/>
              </a:rPr>
              <a:t>Forest</a:t>
            </a:r>
            <a:endParaRPr/>
          </a:p>
        </p:txBody>
      </p:sp>
      <p:sp>
        <p:nvSpPr>
          <p:cNvPr id="103" name="Google Shape;103;p2"/>
          <p:cNvSpPr txBox="1"/>
          <p:nvPr/>
        </p:nvSpPr>
        <p:spPr>
          <a:xfrm>
            <a:off x="8084400" y="2245702"/>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Agriculture</a:t>
            </a:r>
            <a:endParaRPr dirty="0"/>
          </a:p>
        </p:txBody>
      </p:sp>
      <p:sp>
        <p:nvSpPr>
          <p:cNvPr id="104" name="Google Shape;104;p2"/>
          <p:cNvSpPr txBox="1"/>
          <p:nvPr/>
        </p:nvSpPr>
        <p:spPr>
          <a:xfrm>
            <a:off x="7450518" y="3122079"/>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Village</a:t>
            </a:r>
            <a:endParaRPr dirty="0"/>
          </a:p>
        </p:txBody>
      </p:sp>
      <p:sp>
        <p:nvSpPr>
          <p:cNvPr id="105" name="Google Shape;105;p2"/>
          <p:cNvSpPr/>
          <p:nvPr/>
        </p:nvSpPr>
        <p:spPr>
          <a:xfrm>
            <a:off x="2222096" y="1079619"/>
            <a:ext cx="2728074"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6" name="Google Shape;106;p2"/>
          <p:cNvSpPr/>
          <p:nvPr/>
        </p:nvSpPr>
        <p:spPr>
          <a:xfrm>
            <a:off x="1351292" y="2427793"/>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Host community change</a:t>
            </a:r>
            <a:endParaRPr sz="2200" b="1" u="none" dirty="0">
              <a:solidFill>
                <a:schemeClr val="dk1"/>
              </a:solidFill>
              <a:latin typeface="Calibri"/>
              <a:ea typeface="Calibri"/>
              <a:cs typeface="Calibri"/>
              <a:sym typeface="Calibri"/>
            </a:endParaRPr>
          </a:p>
        </p:txBody>
      </p:sp>
      <p:sp>
        <p:nvSpPr>
          <p:cNvPr id="107" name="Google Shape;107;p2"/>
          <p:cNvSpPr/>
          <p:nvPr/>
        </p:nvSpPr>
        <p:spPr>
          <a:xfrm>
            <a:off x="2623033" y="3726532"/>
            <a:ext cx="1741607"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Diet shift</a:t>
            </a:r>
            <a:endParaRPr sz="2800" b="1" u="none" dirty="0">
              <a:solidFill>
                <a:schemeClr val="dk1"/>
              </a:solidFill>
              <a:latin typeface="Calibri"/>
              <a:ea typeface="Calibri"/>
              <a:cs typeface="Calibri"/>
              <a:sym typeface="Calibri"/>
            </a:endParaRPr>
          </a:p>
        </p:txBody>
      </p:sp>
      <p:sp>
        <p:nvSpPr>
          <p:cNvPr id="108" name="Google Shape;108;p2"/>
          <p:cNvSpPr/>
          <p:nvPr/>
        </p:nvSpPr>
        <p:spPr>
          <a:xfrm>
            <a:off x="3952380" y="2427793"/>
            <a:ext cx="2126898"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77500" lnSpcReduction="20000"/>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Human-Wildlife interface</a:t>
            </a:r>
            <a:endParaRPr sz="2800" b="1" u="none" dirty="0">
              <a:solidFill>
                <a:schemeClr val="dk1"/>
              </a:solidFill>
              <a:latin typeface="Calibri"/>
              <a:ea typeface="Calibri"/>
              <a:cs typeface="Calibri"/>
              <a:sym typeface="Calibri"/>
            </a:endParaRPr>
          </a:p>
        </p:txBody>
      </p:sp>
      <p:sp>
        <p:nvSpPr>
          <p:cNvPr id="109" name="Google Shape;109;p2"/>
          <p:cNvSpPr/>
          <p:nvPr/>
        </p:nvSpPr>
        <p:spPr>
          <a:xfrm>
            <a:off x="2328883" y="5170630"/>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sp>
        <p:nvSpPr>
          <p:cNvPr id="113" name="Google Shape;113;p2"/>
          <p:cNvSpPr/>
          <p:nvPr/>
        </p:nvSpPr>
        <p:spPr>
          <a:xfrm>
            <a:off x="3349045" y="4659037"/>
            <a:ext cx="289577" cy="563617"/>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 name="Straight Arrow Connector 2">
            <a:extLst>
              <a:ext uri="{FF2B5EF4-FFF2-40B4-BE49-F238E27FC236}">
                <a16:creationId xmlns:a16="http://schemas.microsoft.com/office/drawing/2014/main" id="{89A73223-298C-ED25-57EB-EC270A9C30F5}"/>
              </a:ext>
            </a:extLst>
          </p:cNvPr>
          <p:cNvCxnSpPr/>
          <p:nvPr/>
        </p:nvCxnSpPr>
        <p:spPr>
          <a:xfrm>
            <a:off x="4510515" y="1875187"/>
            <a:ext cx="439654" cy="486409"/>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E50389BB-528E-8054-161F-F9B268BB9AEC}"/>
              </a:ext>
            </a:extLst>
          </p:cNvPr>
          <p:cNvCxnSpPr>
            <a:cxnSpLocks/>
          </p:cNvCxnSpPr>
          <p:nvPr/>
        </p:nvCxnSpPr>
        <p:spPr>
          <a:xfrm flipH="1">
            <a:off x="2328883" y="1885732"/>
            <a:ext cx="437628" cy="47586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A340C0C9-68B1-21AD-2FBE-6AD87021A16A}"/>
              </a:ext>
            </a:extLst>
          </p:cNvPr>
          <p:cNvCxnSpPr>
            <a:cxnSpLocks/>
          </p:cNvCxnSpPr>
          <p:nvPr/>
        </p:nvCxnSpPr>
        <p:spPr>
          <a:xfrm flipH="1">
            <a:off x="3493835" y="1974528"/>
            <a:ext cx="18891" cy="168297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28327477-C188-7255-8EFC-FAAE2D3E9519}"/>
              </a:ext>
            </a:extLst>
          </p:cNvPr>
          <p:cNvSpPr txBox="1"/>
          <p:nvPr/>
        </p:nvSpPr>
        <p:spPr>
          <a:xfrm>
            <a:off x="6330866" y="6537088"/>
            <a:ext cx="590117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Newbold et. al., 2015; Bernardo-</a:t>
            </a:r>
            <a:r>
              <a:rPr lang="en-US" dirty="0" err="1">
                <a:latin typeface="Calibri" panose="020F0502020204030204" pitchFamily="34" charset="0"/>
                <a:cs typeface="Calibri" panose="020F0502020204030204" pitchFamily="34" charset="0"/>
              </a:rPr>
              <a:t>Carvo</a:t>
            </a:r>
            <a:r>
              <a:rPr lang="en-US" dirty="0">
                <a:latin typeface="Calibri" panose="020F0502020204030204" pitchFamily="34" charset="0"/>
                <a:cs typeface="Calibri" panose="020F0502020204030204" pitchFamily="34" charset="0"/>
              </a:rPr>
              <a:t> et. al., 2020; </a:t>
            </a:r>
            <a:r>
              <a:rPr lang="en-US" dirty="0" err="1">
                <a:latin typeface="Calibri" panose="020F0502020204030204" pitchFamily="34" charset="0"/>
                <a:cs typeface="Calibri" panose="020F0502020204030204" pitchFamily="34" charset="0"/>
              </a:rPr>
              <a:t>Fackelmann</a:t>
            </a:r>
            <a:r>
              <a:rPr lang="en-US" dirty="0">
                <a:latin typeface="Calibri" panose="020F0502020204030204" pitchFamily="34" charset="0"/>
                <a:cs typeface="Calibri" panose="020F0502020204030204" pitchFamily="34" charset="0"/>
              </a:rPr>
              <a:t> et. al., 2021</a:t>
            </a:r>
          </a:p>
        </p:txBody>
      </p:sp>
    </p:spTree>
    <p:extLst>
      <p:ext uri="{BB962C8B-B14F-4D97-AF65-F5344CB8AC3E}">
        <p14:creationId xmlns:p14="http://schemas.microsoft.com/office/powerpoint/2010/main" val="306133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2"/>
          <p:cNvPicPr preferRelativeResize="0">
            <a:picLocks noChangeAspect="1"/>
          </p:cNvPicPr>
          <p:nvPr/>
        </p:nvPicPr>
        <p:blipFill rotWithShape="1">
          <a:blip r:embed="rId3">
            <a:alphaModFix/>
          </a:blip>
          <a:srcRect/>
          <a:stretch/>
        </p:blipFill>
        <p:spPr>
          <a:xfrm>
            <a:off x="6693219" y="318619"/>
            <a:ext cx="5270710" cy="3989635"/>
          </a:xfrm>
          <a:prstGeom prst="rect">
            <a:avLst/>
          </a:prstGeom>
          <a:noFill/>
          <a:ln w="9525" cap="flat" cmpd="sng">
            <a:solidFill>
              <a:schemeClr val="dk1"/>
            </a:solidFill>
            <a:prstDash val="solid"/>
            <a:round/>
            <a:headEnd type="none" w="sm" len="sm"/>
            <a:tailEnd type="none" w="sm" len="sm"/>
          </a:ln>
        </p:spPr>
      </p:pic>
      <p:sp>
        <p:nvSpPr>
          <p:cNvPr id="102" name="Google Shape;102;p2"/>
          <p:cNvSpPr txBox="1"/>
          <p:nvPr/>
        </p:nvSpPr>
        <p:spPr>
          <a:xfrm>
            <a:off x="8754653" y="1485120"/>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2060"/>
                </a:solidFill>
                <a:latin typeface="Calibri"/>
                <a:ea typeface="Calibri"/>
                <a:cs typeface="Calibri"/>
                <a:sym typeface="Calibri"/>
              </a:rPr>
              <a:t>Forest</a:t>
            </a:r>
            <a:endParaRPr/>
          </a:p>
        </p:txBody>
      </p:sp>
      <p:sp>
        <p:nvSpPr>
          <p:cNvPr id="103" name="Google Shape;103;p2"/>
          <p:cNvSpPr txBox="1"/>
          <p:nvPr/>
        </p:nvSpPr>
        <p:spPr>
          <a:xfrm>
            <a:off x="8084400" y="2245702"/>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Agriculture</a:t>
            </a:r>
            <a:endParaRPr dirty="0"/>
          </a:p>
        </p:txBody>
      </p:sp>
      <p:sp>
        <p:nvSpPr>
          <p:cNvPr id="104" name="Google Shape;104;p2"/>
          <p:cNvSpPr txBox="1"/>
          <p:nvPr/>
        </p:nvSpPr>
        <p:spPr>
          <a:xfrm>
            <a:off x="7450518" y="3122079"/>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Village</a:t>
            </a:r>
            <a:endParaRPr dirty="0"/>
          </a:p>
        </p:txBody>
      </p:sp>
      <p:sp>
        <p:nvSpPr>
          <p:cNvPr id="105" name="Google Shape;105;p2"/>
          <p:cNvSpPr/>
          <p:nvPr/>
        </p:nvSpPr>
        <p:spPr>
          <a:xfrm>
            <a:off x="2222096" y="1079619"/>
            <a:ext cx="2728074"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6" name="Google Shape;106;p2"/>
          <p:cNvSpPr/>
          <p:nvPr/>
        </p:nvSpPr>
        <p:spPr>
          <a:xfrm>
            <a:off x="1351292" y="2427793"/>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Host community change</a:t>
            </a:r>
            <a:endParaRPr sz="2200" b="1" u="none" dirty="0">
              <a:solidFill>
                <a:schemeClr val="dk1"/>
              </a:solidFill>
              <a:latin typeface="Calibri"/>
              <a:ea typeface="Calibri"/>
              <a:cs typeface="Calibri"/>
              <a:sym typeface="Calibri"/>
            </a:endParaRPr>
          </a:p>
        </p:txBody>
      </p:sp>
      <p:sp>
        <p:nvSpPr>
          <p:cNvPr id="107" name="Google Shape;107;p2"/>
          <p:cNvSpPr/>
          <p:nvPr/>
        </p:nvSpPr>
        <p:spPr>
          <a:xfrm>
            <a:off x="2623033" y="3726532"/>
            <a:ext cx="1741607"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Diet shift</a:t>
            </a:r>
            <a:endParaRPr sz="2800" b="1" u="none" dirty="0">
              <a:solidFill>
                <a:schemeClr val="dk1"/>
              </a:solidFill>
              <a:latin typeface="Calibri"/>
              <a:ea typeface="Calibri"/>
              <a:cs typeface="Calibri"/>
              <a:sym typeface="Calibri"/>
            </a:endParaRPr>
          </a:p>
        </p:txBody>
      </p:sp>
      <p:sp>
        <p:nvSpPr>
          <p:cNvPr id="108" name="Google Shape;108;p2"/>
          <p:cNvSpPr/>
          <p:nvPr/>
        </p:nvSpPr>
        <p:spPr>
          <a:xfrm>
            <a:off x="3952380" y="2427793"/>
            <a:ext cx="2126898"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77500" lnSpcReduction="20000"/>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Human-Wildlife interface</a:t>
            </a:r>
            <a:endParaRPr sz="2800" b="1" u="none" dirty="0">
              <a:solidFill>
                <a:schemeClr val="dk1"/>
              </a:solidFill>
              <a:latin typeface="Calibri"/>
              <a:ea typeface="Calibri"/>
              <a:cs typeface="Calibri"/>
              <a:sym typeface="Calibri"/>
            </a:endParaRPr>
          </a:p>
        </p:txBody>
      </p:sp>
      <p:sp>
        <p:nvSpPr>
          <p:cNvPr id="109" name="Google Shape;109;p2"/>
          <p:cNvSpPr/>
          <p:nvPr/>
        </p:nvSpPr>
        <p:spPr>
          <a:xfrm>
            <a:off x="2328883" y="5170630"/>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sp>
        <p:nvSpPr>
          <p:cNvPr id="113" name="Google Shape;113;p2"/>
          <p:cNvSpPr/>
          <p:nvPr/>
        </p:nvSpPr>
        <p:spPr>
          <a:xfrm>
            <a:off x="3349045" y="4659037"/>
            <a:ext cx="289577" cy="563617"/>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 name="Straight Arrow Connector 2">
            <a:extLst>
              <a:ext uri="{FF2B5EF4-FFF2-40B4-BE49-F238E27FC236}">
                <a16:creationId xmlns:a16="http://schemas.microsoft.com/office/drawing/2014/main" id="{89A73223-298C-ED25-57EB-EC270A9C30F5}"/>
              </a:ext>
            </a:extLst>
          </p:cNvPr>
          <p:cNvCxnSpPr/>
          <p:nvPr/>
        </p:nvCxnSpPr>
        <p:spPr>
          <a:xfrm>
            <a:off x="4510515" y="1875187"/>
            <a:ext cx="439654" cy="486409"/>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E50389BB-528E-8054-161F-F9B268BB9AEC}"/>
              </a:ext>
            </a:extLst>
          </p:cNvPr>
          <p:cNvCxnSpPr>
            <a:cxnSpLocks/>
          </p:cNvCxnSpPr>
          <p:nvPr/>
        </p:nvCxnSpPr>
        <p:spPr>
          <a:xfrm flipH="1">
            <a:off x="2328883" y="1885732"/>
            <a:ext cx="437628" cy="47586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A340C0C9-68B1-21AD-2FBE-6AD87021A16A}"/>
              </a:ext>
            </a:extLst>
          </p:cNvPr>
          <p:cNvCxnSpPr>
            <a:cxnSpLocks/>
          </p:cNvCxnSpPr>
          <p:nvPr/>
        </p:nvCxnSpPr>
        <p:spPr>
          <a:xfrm flipH="1">
            <a:off x="3493835" y="1974528"/>
            <a:ext cx="18891" cy="168297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 name="Google Shape;109;p2">
            <a:extLst>
              <a:ext uri="{FF2B5EF4-FFF2-40B4-BE49-F238E27FC236}">
                <a16:creationId xmlns:a16="http://schemas.microsoft.com/office/drawing/2014/main" id="{6DA46B52-3557-E6DF-E376-32758D960535}"/>
              </a:ext>
            </a:extLst>
          </p:cNvPr>
          <p:cNvSpPr/>
          <p:nvPr/>
        </p:nvSpPr>
        <p:spPr>
          <a:xfrm>
            <a:off x="6330866" y="4506643"/>
            <a:ext cx="1868993" cy="954277"/>
          </a:xfrm>
          <a:prstGeom prst="roundRect">
            <a:avLst>
              <a:gd name="adj" fmla="val 16667"/>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2800" b="1" u="none" dirty="0">
                <a:solidFill>
                  <a:schemeClr val="dk1"/>
                </a:solidFill>
                <a:latin typeface="Calibri"/>
                <a:ea typeface="Calibri"/>
                <a:cs typeface="Calibri"/>
                <a:sym typeface="Calibri"/>
              </a:rPr>
              <a:t>Neutral processes</a:t>
            </a:r>
            <a:endParaRPr sz="2800" b="1" u="none" dirty="0">
              <a:solidFill>
                <a:schemeClr val="dk1"/>
              </a:solidFill>
              <a:latin typeface="Calibri"/>
              <a:ea typeface="Calibri"/>
              <a:cs typeface="Calibri"/>
              <a:sym typeface="Calibri"/>
            </a:endParaRPr>
          </a:p>
        </p:txBody>
      </p:sp>
      <p:sp>
        <p:nvSpPr>
          <p:cNvPr id="7" name="Google Shape;113;p2">
            <a:extLst>
              <a:ext uri="{FF2B5EF4-FFF2-40B4-BE49-F238E27FC236}">
                <a16:creationId xmlns:a16="http://schemas.microsoft.com/office/drawing/2014/main" id="{A8D979E6-E8B9-25FF-006D-32C519EBED50}"/>
              </a:ext>
            </a:extLst>
          </p:cNvPr>
          <p:cNvSpPr/>
          <p:nvPr/>
        </p:nvSpPr>
        <p:spPr>
          <a:xfrm rot="5080967">
            <a:off x="5281561" y="4817911"/>
            <a:ext cx="289577" cy="1628313"/>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Google Shape;109;p2">
            <a:extLst>
              <a:ext uri="{FF2B5EF4-FFF2-40B4-BE49-F238E27FC236}">
                <a16:creationId xmlns:a16="http://schemas.microsoft.com/office/drawing/2014/main" id="{077AB9E9-1913-38F7-A0F2-98BCC9621A18}"/>
              </a:ext>
            </a:extLst>
          </p:cNvPr>
          <p:cNvSpPr/>
          <p:nvPr/>
        </p:nvSpPr>
        <p:spPr>
          <a:xfrm>
            <a:off x="6330865" y="5620555"/>
            <a:ext cx="1868993" cy="954277"/>
          </a:xfrm>
          <a:prstGeom prst="roundRect">
            <a:avLst>
              <a:gd name="adj" fmla="val 16667"/>
            </a:avLst>
          </a:prstGeom>
          <a:solidFill>
            <a:schemeClr val="bg1"/>
          </a:solid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2800" b="1" u="none" dirty="0">
                <a:solidFill>
                  <a:schemeClr val="dk1"/>
                </a:solidFill>
                <a:latin typeface="Calibri"/>
                <a:ea typeface="Calibri"/>
                <a:cs typeface="Calibri"/>
                <a:sym typeface="Calibri"/>
              </a:rPr>
              <a:t>Selective processes</a:t>
            </a:r>
            <a:endParaRPr sz="2800" b="1" u="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2408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4" name="TextBox 3">
            <a:extLst>
              <a:ext uri="{FF2B5EF4-FFF2-40B4-BE49-F238E27FC236}">
                <a16:creationId xmlns:a16="http://schemas.microsoft.com/office/drawing/2014/main" id="{E77F5A8C-8820-3531-5296-58627EE20CD8}"/>
              </a:ext>
            </a:extLst>
          </p:cNvPr>
          <p:cNvSpPr txBox="1"/>
          <p:nvPr/>
        </p:nvSpPr>
        <p:spPr>
          <a:xfrm>
            <a:off x="762503" y="597879"/>
            <a:ext cx="10721591" cy="646331"/>
          </a:xfrm>
          <a:prstGeom prst="rect">
            <a:avLst/>
          </a:prstGeom>
          <a:noFill/>
        </p:spPr>
        <p:txBody>
          <a:bodyPr wrap="square" rtlCol="0">
            <a:spAutoFit/>
          </a:bodyPr>
          <a:lstStyle/>
          <a:p>
            <a:r>
              <a:rPr lang="en-US" sz="3600" b="1" dirty="0">
                <a:latin typeface="Calibri" panose="020F0502020204030204" pitchFamily="34" charset="0"/>
                <a:cs typeface="Calibri" panose="020F0502020204030204" pitchFamily="34" charset="0"/>
              </a:rPr>
              <a:t>Core and non-core microbiome</a:t>
            </a:r>
          </a:p>
        </p:txBody>
      </p:sp>
      <p:sp>
        <p:nvSpPr>
          <p:cNvPr id="5" name="TextBox 4">
            <a:extLst>
              <a:ext uri="{FF2B5EF4-FFF2-40B4-BE49-F238E27FC236}">
                <a16:creationId xmlns:a16="http://schemas.microsoft.com/office/drawing/2014/main" id="{BAEB5270-16A7-47B7-0F7B-8D5E544D64FB}"/>
              </a:ext>
            </a:extLst>
          </p:cNvPr>
          <p:cNvSpPr txBox="1"/>
          <p:nvPr/>
        </p:nvSpPr>
        <p:spPr>
          <a:xfrm>
            <a:off x="762503" y="1714921"/>
            <a:ext cx="10721591" cy="1569660"/>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Calibri" panose="020F0502020204030204" pitchFamily="34" charset="0"/>
                <a:cs typeface="Calibri" panose="020F0502020204030204" pitchFamily="34" charset="0"/>
              </a:rPr>
              <a:t>Functional roles may vary between microbial groups</a:t>
            </a:r>
          </a:p>
          <a:p>
            <a:pPr marL="457200" indent="-457200">
              <a:buFont typeface="Arial" panose="020B0604020202020204" pitchFamily="34" charset="0"/>
              <a:buChar char="•"/>
            </a:pPr>
            <a:r>
              <a:rPr lang="en-US" sz="3200" dirty="0">
                <a:latin typeface="Calibri" panose="020F0502020204030204" pitchFamily="34" charset="0"/>
                <a:cs typeface="Calibri" panose="020F0502020204030204" pitchFamily="34" charset="0"/>
              </a:rPr>
              <a:t>Different processes at different scales may drive the distribution of different groups of microbes</a:t>
            </a:r>
          </a:p>
        </p:txBody>
      </p:sp>
    </p:spTree>
    <p:extLst>
      <p:ext uri="{BB962C8B-B14F-4D97-AF65-F5344CB8AC3E}">
        <p14:creationId xmlns:p14="http://schemas.microsoft.com/office/powerpoint/2010/main" val="3283968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E75F7E0-B695-0BC6-30AD-544E53A4EC57}"/>
              </a:ext>
            </a:extLst>
          </p:cNvPr>
          <p:cNvSpPr txBox="1">
            <a:spLocks/>
          </p:cNvSpPr>
          <p:nvPr/>
        </p:nvSpPr>
        <p:spPr>
          <a:xfrm>
            <a:off x="976552" y="953730"/>
            <a:ext cx="9907348" cy="21805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rgbClr val="2E2F31"/>
                </a:solidFill>
                <a:latin typeface="Calibri" panose="020F0502020204030204" pitchFamily="34" charset="0"/>
                <a:cs typeface="Calibri" panose="020F0502020204030204" pitchFamily="34" charset="0"/>
              </a:rPr>
              <a:t>While most microbiome research focuses on humans or domestic animals, we still don’t know a lot about </a:t>
            </a:r>
            <a:r>
              <a:rPr lang="en-US" sz="3200" b="1" dirty="0">
                <a:solidFill>
                  <a:srgbClr val="2E2F31"/>
                </a:solidFill>
                <a:latin typeface="Calibri" panose="020F0502020204030204" pitchFamily="34" charset="0"/>
                <a:cs typeface="Calibri" panose="020F0502020204030204" pitchFamily="34" charset="0"/>
              </a:rPr>
              <a:t>wild</a:t>
            </a:r>
            <a:r>
              <a:rPr lang="en-US" sz="3200" dirty="0">
                <a:solidFill>
                  <a:srgbClr val="2E2F31"/>
                </a:solidFill>
                <a:latin typeface="Calibri" panose="020F0502020204030204" pitchFamily="34" charset="0"/>
                <a:cs typeface="Calibri" panose="020F0502020204030204" pitchFamily="34" charset="0"/>
              </a:rPr>
              <a:t> animals and how environmental factors, such as land use change, affect their microbiome </a:t>
            </a:r>
          </a:p>
          <a:p>
            <a:pPr marL="0" indent="0">
              <a:buNone/>
            </a:pPr>
            <a:endParaRPr lang="en-US" dirty="0">
              <a:solidFill>
                <a:srgbClr val="2E2F31"/>
              </a:solidFill>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C5F973E3-1F58-E1D4-5A5A-7A1F0A176FEC}"/>
              </a:ext>
            </a:extLst>
          </p:cNvPr>
          <p:cNvPicPr>
            <a:picLocks noChangeAspect="1" noChangeArrowheads="1"/>
          </p:cNvPicPr>
          <p:nvPr/>
        </p:nvPicPr>
        <p:blipFill rotWithShape="1">
          <a:blip r:embed="rId3">
            <a:duotone>
              <a:prstClr val="black"/>
              <a:srgbClr val="D9C3A5">
                <a:tint val="50000"/>
                <a:satMod val="180000"/>
              </a:srgbClr>
            </a:duotone>
            <a:extLst>
              <a:ext uri="{28A0092B-C50C-407E-A947-70E740481C1C}">
                <a14:useLocalDpi xmlns:a14="http://schemas.microsoft.com/office/drawing/2010/main" val="0"/>
              </a:ext>
            </a:extLst>
          </a:blip>
          <a:srcRect l="4546" t="5396" r="18847" b="23681"/>
          <a:stretch/>
        </p:blipFill>
        <p:spPr bwMode="auto">
          <a:xfrm>
            <a:off x="9322261" y="5168449"/>
            <a:ext cx="2465366" cy="147164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0F48C09-F12A-97C6-21B9-BF428805929C}"/>
              </a:ext>
            </a:extLst>
          </p:cNvPr>
          <p:cNvSpPr txBox="1">
            <a:spLocks/>
          </p:cNvSpPr>
          <p:nvPr/>
        </p:nvSpPr>
        <p:spPr>
          <a:xfrm>
            <a:off x="976552" y="3723719"/>
            <a:ext cx="9907348" cy="21805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latin typeface="Calibri" panose="020F0502020204030204" pitchFamily="34" charset="0"/>
                <a:cs typeface="Calibri" panose="020F0502020204030204" pitchFamily="34" charset="0"/>
              </a:rPr>
              <a:t>Assessing the effect of land use change on the microbial community is challenging, as the landscape is continuous and not discrete, presenting high heterogeneity within each land use and across land uses</a:t>
            </a:r>
          </a:p>
        </p:txBody>
      </p:sp>
    </p:spTree>
    <p:extLst>
      <p:ext uri="{BB962C8B-B14F-4D97-AF65-F5344CB8AC3E}">
        <p14:creationId xmlns:p14="http://schemas.microsoft.com/office/powerpoint/2010/main" val="407100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2" name="Picture 2">
            <a:extLst>
              <a:ext uri="{FF2B5EF4-FFF2-40B4-BE49-F238E27FC236}">
                <a16:creationId xmlns:a16="http://schemas.microsoft.com/office/drawing/2014/main" id="{88B67CEE-8326-7F6A-F2D8-A46DA66EB6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2896774" y="5664819"/>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49AA540-32DC-604A-8915-E31827B76A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4122248"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a:extLst>
              <a:ext uri="{FF2B5EF4-FFF2-40B4-BE49-F238E27FC236}">
                <a16:creationId xmlns:a16="http://schemas.microsoft.com/office/drawing/2014/main" id="{45E52773-5F94-BB9C-F1D0-E3BA4742A4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5347722"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a:extLst>
              <a:ext uri="{FF2B5EF4-FFF2-40B4-BE49-F238E27FC236}">
                <a16:creationId xmlns:a16="http://schemas.microsoft.com/office/drawing/2014/main" id="{D0EBE9AB-68AC-164A-AD97-793F147BFD0F}"/>
              </a:ext>
            </a:extLst>
          </p:cNvPr>
          <p:cNvPicPr>
            <a:picLocks noChangeAspect="1" noChangeArrowheads="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4546" t="5396" r="18847" b="23681"/>
          <a:stretch/>
        </p:blipFill>
        <p:spPr bwMode="auto">
          <a:xfrm>
            <a:off x="6573196"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a:extLst>
              <a:ext uri="{FF2B5EF4-FFF2-40B4-BE49-F238E27FC236}">
                <a16:creationId xmlns:a16="http://schemas.microsoft.com/office/drawing/2014/main" id="{8A56AC1E-4891-EB38-AA93-59BE8BE43E7D}"/>
              </a:ext>
            </a:extLst>
          </p:cNvPr>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4546" t="5396" r="18847" b="23681"/>
          <a:stretch/>
        </p:blipFill>
        <p:spPr bwMode="auto">
          <a:xfrm>
            <a:off x="7798670" y="5664817"/>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a:extLst>
              <a:ext uri="{FF2B5EF4-FFF2-40B4-BE49-F238E27FC236}">
                <a16:creationId xmlns:a16="http://schemas.microsoft.com/office/drawing/2014/main" id="{DC21FF67-5DE3-3745-8B02-7DC89AF5B92F}"/>
              </a:ext>
            </a:extLst>
          </p:cNvPr>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4546" t="5396" r="18847" b="23681"/>
          <a:stretch/>
        </p:blipFill>
        <p:spPr bwMode="auto">
          <a:xfrm>
            <a:off x="9024144" y="5664817"/>
            <a:ext cx="1225474" cy="731518"/>
          </a:xfrm>
          <a:prstGeom prst="rect">
            <a:avLst/>
          </a:prstGeom>
          <a:noFill/>
          <a:extLst>
            <a:ext uri="{909E8E84-426E-40DD-AFC4-6F175D3DCCD1}">
              <a14:hiddenFill xmlns:a14="http://schemas.microsoft.com/office/drawing/2010/main">
                <a:solidFill>
                  <a:srgbClr val="FFFFFF"/>
                </a:solidFill>
              </a14:hiddenFill>
            </a:ext>
          </a:extLst>
        </p:spPr>
      </p:pic>
      <p:sp>
        <p:nvSpPr>
          <p:cNvPr id="36" name="Oval 35">
            <a:extLst>
              <a:ext uri="{FF2B5EF4-FFF2-40B4-BE49-F238E27FC236}">
                <a16:creationId xmlns:a16="http://schemas.microsoft.com/office/drawing/2014/main" id="{59C06E20-FE3A-01C5-B312-317C3136FC2C}"/>
              </a:ext>
            </a:extLst>
          </p:cNvPr>
          <p:cNvSpPr/>
          <p:nvPr/>
        </p:nvSpPr>
        <p:spPr>
          <a:xfrm>
            <a:off x="361958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8" name="Oval 37">
            <a:extLst>
              <a:ext uri="{FF2B5EF4-FFF2-40B4-BE49-F238E27FC236}">
                <a16:creationId xmlns:a16="http://schemas.microsoft.com/office/drawing/2014/main" id="{4BC005E8-B98D-BBA5-AC3A-5ED17CE4AFD9}"/>
              </a:ext>
            </a:extLst>
          </p:cNvPr>
          <p:cNvSpPr/>
          <p:nvPr/>
        </p:nvSpPr>
        <p:spPr>
          <a:xfrm>
            <a:off x="3995973"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0" name="Oval 39">
            <a:extLst>
              <a:ext uri="{FF2B5EF4-FFF2-40B4-BE49-F238E27FC236}">
                <a16:creationId xmlns:a16="http://schemas.microsoft.com/office/drawing/2014/main" id="{94310D6B-6B55-CFDD-1100-B92EA57B30F9}"/>
              </a:ext>
            </a:extLst>
          </p:cNvPr>
          <p:cNvSpPr/>
          <p:nvPr/>
        </p:nvSpPr>
        <p:spPr>
          <a:xfrm>
            <a:off x="4372362"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2" name="Oval 41">
            <a:extLst>
              <a:ext uri="{FF2B5EF4-FFF2-40B4-BE49-F238E27FC236}">
                <a16:creationId xmlns:a16="http://schemas.microsoft.com/office/drawing/2014/main" id="{97FD641C-F704-F018-2AB4-B51DF3706DDE}"/>
              </a:ext>
            </a:extLst>
          </p:cNvPr>
          <p:cNvSpPr/>
          <p:nvPr/>
        </p:nvSpPr>
        <p:spPr>
          <a:xfrm>
            <a:off x="472454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4" name="Oval 43">
            <a:extLst>
              <a:ext uri="{FF2B5EF4-FFF2-40B4-BE49-F238E27FC236}">
                <a16:creationId xmlns:a16="http://schemas.microsoft.com/office/drawing/2014/main" id="{C56D7BC9-DEEB-68BE-E32A-5358939BC9DD}"/>
              </a:ext>
            </a:extLst>
          </p:cNvPr>
          <p:cNvSpPr/>
          <p:nvPr/>
        </p:nvSpPr>
        <p:spPr>
          <a:xfrm>
            <a:off x="510093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6" name="Oval 45">
            <a:extLst>
              <a:ext uri="{FF2B5EF4-FFF2-40B4-BE49-F238E27FC236}">
                <a16:creationId xmlns:a16="http://schemas.microsoft.com/office/drawing/2014/main" id="{3C705C88-5D57-3E7C-2C67-FE330EED5F72}"/>
              </a:ext>
            </a:extLst>
          </p:cNvPr>
          <p:cNvSpPr/>
          <p:nvPr/>
        </p:nvSpPr>
        <p:spPr>
          <a:xfrm>
            <a:off x="547732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8" name="Oval 47">
            <a:extLst>
              <a:ext uri="{FF2B5EF4-FFF2-40B4-BE49-F238E27FC236}">
                <a16:creationId xmlns:a16="http://schemas.microsoft.com/office/drawing/2014/main" id="{0BD24041-D2BB-5499-C17C-A6A91B4D615D}"/>
              </a:ext>
            </a:extLst>
          </p:cNvPr>
          <p:cNvSpPr/>
          <p:nvPr/>
        </p:nvSpPr>
        <p:spPr>
          <a:xfrm>
            <a:off x="5820418"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0" name="Oval 49">
            <a:extLst>
              <a:ext uri="{FF2B5EF4-FFF2-40B4-BE49-F238E27FC236}">
                <a16:creationId xmlns:a16="http://schemas.microsoft.com/office/drawing/2014/main" id="{62926B60-0394-A0F9-6FAB-D5828A72396B}"/>
              </a:ext>
            </a:extLst>
          </p:cNvPr>
          <p:cNvSpPr/>
          <p:nvPr/>
        </p:nvSpPr>
        <p:spPr>
          <a:xfrm>
            <a:off x="6196807"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2" name="Oval 51">
            <a:extLst>
              <a:ext uri="{FF2B5EF4-FFF2-40B4-BE49-F238E27FC236}">
                <a16:creationId xmlns:a16="http://schemas.microsoft.com/office/drawing/2014/main" id="{7BE44DB3-9BEC-A96C-C551-0D1014209049}"/>
              </a:ext>
            </a:extLst>
          </p:cNvPr>
          <p:cNvSpPr/>
          <p:nvPr/>
        </p:nvSpPr>
        <p:spPr>
          <a:xfrm>
            <a:off x="657319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4" name="Oval 53">
            <a:extLst>
              <a:ext uri="{FF2B5EF4-FFF2-40B4-BE49-F238E27FC236}">
                <a16:creationId xmlns:a16="http://schemas.microsoft.com/office/drawing/2014/main" id="{4CD34DB0-3A51-2921-7971-F0FB3A6585BE}"/>
              </a:ext>
            </a:extLst>
          </p:cNvPr>
          <p:cNvSpPr/>
          <p:nvPr/>
        </p:nvSpPr>
        <p:spPr>
          <a:xfrm>
            <a:off x="6925380"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6" name="Oval 55">
            <a:extLst>
              <a:ext uri="{FF2B5EF4-FFF2-40B4-BE49-F238E27FC236}">
                <a16:creationId xmlns:a16="http://schemas.microsoft.com/office/drawing/2014/main" id="{FBC6B2BC-F5C2-06C6-9CEE-A826B31DC31A}"/>
              </a:ext>
            </a:extLst>
          </p:cNvPr>
          <p:cNvSpPr/>
          <p:nvPr/>
        </p:nvSpPr>
        <p:spPr>
          <a:xfrm>
            <a:off x="7301769"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8" name="Oval 57">
            <a:extLst>
              <a:ext uri="{FF2B5EF4-FFF2-40B4-BE49-F238E27FC236}">
                <a16:creationId xmlns:a16="http://schemas.microsoft.com/office/drawing/2014/main" id="{58CCAA3C-6ADE-DDF0-DE4D-EE56045B9957}"/>
              </a:ext>
            </a:extLst>
          </p:cNvPr>
          <p:cNvSpPr/>
          <p:nvPr/>
        </p:nvSpPr>
        <p:spPr>
          <a:xfrm>
            <a:off x="7678158"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0" name="Oval 59">
            <a:extLst>
              <a:ext uri="{FF2B5EF4-FFF2-40B4-BE49-F238E27FC236}">
                <a16:creationId xmlns:a16="http://schemas.microsoft.com/office/drawing/2014/main" id="{B7183B47-4EDF-0FF7-E9E3-37F512CAB431}"/>
              </a:ext>
            </a:extLst>
          </p:cNvPr>
          <p:cNvSpPr/>
          <p:nvPr/>
        </p:nvSpPr>
        <p:spPr>
          <a:xfrm>
            <a:off x="803688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1" name="Oval 60">
            <a:extLst>
              <a:ext uri="{FF2B5EF4-FFF2-40B4-BE49-F238E27FC236}">
                <a16:creationId xmlns:a16="http://schemas.microsoft.com/office/drawing/2014/main" id="{1CCA2B5A-A52A-C596-9EE6-3A982F82DA89}"/>
              </a:ext>
            </a:extLst>
          </p:cNvPr>
          <p:cNvSpPr/>
          <p:nvPr/>
        </p:nvSpPr>
        <p:spPr>
          <a:xfrm>
            <a:off x="841327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3" name="Oval 62">
            <a:extLst>
              <a:ext uri="{FF2B5EF4-FFF2-40B4-BE49-F238E27FC236}">
                <a16:creationId xmlns:a16="http://schemas.microsoft.com/office/drawing/2014/main" id="{08AD8FE4-9ED8-6212-D712-848622C75D9A}"/>
              </a:ext>
            </a:extLst>
          </p:cNvPr>
          <p:cNvSpPr/>
          <p:nvPr/>
        </p:nvSpPr>
        <p:spPr>
          <a:xfrm>
            <a:off x="8789663"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1" name="Oval 320">
            <a:extLst>
              <a:ext uri="{FF2B5EF4-FFF2-40B4-BE49-F238E27FC236}">
                <a16:creationId xmlns:a16="http://schemas.microsoft.com/office/drawing/2014/main" id="{CC65ABF9-DC78-2C4A-3A92-ED2D2C965178}"/>
              </a:ext>
            </a:extLst>
          </p:cNvPr>
          <p:cNvSpPr/>
          <p:nvPr/>
        </p:nvSpPr>
        <p:spPr>
          <a:xfrm>
            <a:off x="9141847"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3" name="Oval 322">
            <a:extLst>
              <a:ext uri="{FF2B5EF4-FFF2-40B4-BE49-F238E27FC236}">
                <a16:creationId xmlns:a16="http://schemas.microsoft.com/office/drawing/2014/main" id="{DDDB6554-7C99-974B-C417-452378FCA476}"/>
              </a:ext>
            </a:extLst>
          </p:cNvPr>
          <p:cNvSpPr/>
          <p:nvPr/>
        </p:nvSpPr>
        <p:spPr>
          <a:xfrm>
            <a:off x="951823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5" name="Oval 324">
            <a:extLst>
              <a:ext uri="{FF2B5EF4-FFF2-40B4-BE49-F238E27FC236}">
                <a16:creationId xmlns:a16="http://schemas.microsoft.com/office/drawing/2014/main" id="{A68BBE90-7BFA-A303-6079-960FB76977AA}"/>
              </a:ext>
            </a:extLst>
          </p:cNvPr>
          <p:cNvSpPr/>
          <p:nvPr/>
        </p:nvSpPr>
        <p:spPr>
          <a:xfrm>
            <a:off x="989462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cxnSp>
        <p:nvCxnSpPr>
          <p:cNvPr id="327" name="Straight Connector 326">
            <a:extLst>
              <a:ext uri="{FF2B5EF4-FFF2-40B4-BE49-F238E27FC236}">
                <a16:creationId xmlns:a16="http://schemas.microsoft.com/office/drawing/2014/main" id="{BA1493CD-FACD-F3B4-F8E8-66334526EC2E}"/>
              </a:ext>
            </a:extLst>
          </p:cNvPr>
          <p:cNvCxnSpPr>
            <a:cxnSpLocks/>
            <a:stCxn id="36" idx="4"/>
          </p:cNvCxnSpPr>
          <p:nvPr/>
        </p:nvCxnSpPr>
        <p:spPr>
          <a:xfrm>
            <a:off x="3745859" y="3844726"/>
            <a:ext cx="0"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BBCF250-C4CD-5EF6-CC9B-6C789D1B86E5}"/>
              </a:ext>
            </a:extLst>
          </p:cNvPr>
          <p:cNvCxnSpPr>
            <a:cxnSpLocks/>
          </p:cNvCxnSpPr>
          <p:nvPr/>
        </p:nvCxnSpPr>
        <p:spPr>
          <a:xfrm>
            <a:off x="3745859" y="3844726"/>
            <a:ext cx="123123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AB119BF4-1792-138B-681F-9598A7631278}"/>
              </a:ext>
            </a:extLst>
          </p:cNvPr>
          <p:cNvCxnSpPr>
            <a:cxnSpLocks/>
          </p:cNvCxnSpPr>
          <p:nvPr/>
        </p:nvCxnSpPr>
        <p:spPr>
          <a:xfrm>
            <a:off x="3745859" y="3844726"/>
            <a:ext cx="2327108"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CE477F3D-AA66-6E83-78AD-3BFE48DCB1CC}"/>
              </a:ext>
            </a:extLst>
          </p:cNvPr>
          <p:cNvCxnSpPr>
            <a:cxnSpLocks/>
          </p:cNvCxnSpPr>
          <p:nvPr/>
        </p:nvCxnSpPr>
        <p:spPr>
          <a:xfrm>
            <a:off x="3763277" y="3844726"/>
            <a:ext cx="490254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4FF628D3-838E-4922-68A6-A605A46EB0A3}"/>
              </a:ext>
            </a:extLst>
          </p:cNvPr>
          <p:cNvCxnSpPr>
            <a:cxnSpLocks/>
          </p:cNvCxnSpPr>
          <p:nvPr/>
        </p:nvCxnSpPr>
        <p:spPr>
          <a:xfrm flipH="1">
            <a:off x="3745859" y="3844726"/>
            <a:ext cx="376389"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8260018E-A18E-AE4E-B137-128773CAEE9D}"/>
              </a:ext>
            </a:extLst>
          </p:cNvPr>
          <p:cNvCxnSpPr>
            <a:cxnSpLocks/>
          </p:cNvCxnSpPr>
          <p:nvPr/>
        </p:nvCxnSpPr>
        <p:spPr>
          <a:xfrm>
            <a:off x="4122248" y="3844726"/>
            <a:ext cx="85484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3D15876E-C081-93CE-E27C-66343A099839}"/>
              </a:ext>
            </a:extLst>
          </p:cNvPr>
          <p:cNvCxnSpPr>
            <a:cxnSpLocks/>
          </p:cNvCxnSpPr>
          <p:nvPr/>
        </p:nvCxnSpPr>
        <p:spPr>
          <a:xfrm>
            <a:off x="4490442" y="3844726"/>
            <a:ext cx="486653"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1CCAD162-E641-1D2D-4D03-5B7782E91DC6}"/>
              </a:ext>
            </a:extLst>
          </p:cNvPr>
          <p:cNvCxnSpPr>
            <a:cxnSpLocks/>
          </p:cNvCxnSpPr>
          <p:nvPr/>
        </p:nvCxnSpPr>
        <p:spPr>
          <a:xfrm flipH="1">
            <a:off x="3763277" y="3844726"/>
            <a:ext cx="108421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68027521-58BA-143A-9300-92CFF09B61FC}"/>
              </a:ext>
            </a:extLst>
          </p:cNvPr>
          <p:cNvCxnSpPr>
            <a:cxnSpLocks/>
          </p:cNvCxnSpPr>
          <p:nvPr/>
        </p:nvCxnSpPr>
        <p:spPr>
          <a:xfrm>
            <a:off x="4847494" y="3844726"/>
            <a:ext cx="2551610"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8784FA0B-439A-9F71-041F-DF3B4FCBE5DF}"/>
              </a:ext>
            </a:extLst>
          </p:cNvPr>
          <p:cNvCxnSpPr>
            <a:cxnSpLocks/>
          </p:cNvCxnSpPr>
          <p:nvPr/>
        </p:nvCxnSpPr>
        <p:spPr>
          <a:xfrm>
            <a:off x="5230670" y="3844726"/>
            <a:ext cx="84229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EE0ABA4C-8BEB-06AD-29DD-D0E90DBDDF33}"/>
              </a:ext>
            </a:extLst>
          </p:cNvPr>
          <p:cNvCxnSpPr>
            <a:cxnSpLocks/>
          </p:cNvCxnSpPr>
          <p:nvPr/>
        </p:nvCxnSpPr>
        <p:spPr>
          <a:xfrm flipH="1">
            <a:off x="4977095" y="3844726"/>
            <a:ext cx="61933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06A0081C-D3A4-6FB1-581D-41122F9A5E23}"/>
              </a:ext>
            </a:extLst>
          </p:cNvPr>
          <p:cNvCxnSpPr>
            <a:cxnSpLocks/>
          </p:cNvCxnSpPr>
          <p:nvPr/>
        </p:nvCxnSpPr>
        <p:spPr>
          <a:xfrm>
            <a:off x="5596430" y="3844726"/>
            <a:ext cx="1802674"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76BA21F-CBB8-6ED9-975C-C0ED16239921}"/>
              </a:ext>
            </a:extLst>
          </p:cNvPr>
          <p:cNvCxnSpPr>
            <a:cxnSpLocks/>
          </p:cNvCxnSpPr>
          <p:nvPr/>
        </p:nvCxnSpPr>
        <p:spPr>
          <a:xfrm>
            <a:off x="5953482" y="3844726"/>
            <a:ext cx="11948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20A1B638-8799-D661-0F9C-DB38701F47AD}"/>
              </a:ext>
            </a:extLst>
          </p:cNvPr>
          <p:cNvCxnSpPr>
            <a:cxnSpLocks/>
          </p:cNvCxnSpPr>
          <p:nvPr/>
        </p:nvCxnSpPr>
        <p:spPr>
          <a:xfrm>
            <a:off x="6336659" y="3844726"/>
            <a:ext cx="106244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9E91E53F-65CE-45EA-9B96-2DEA37A8A57F}"/>
              </a:ext>
            </a:extLst>
          </p:cNvPr>
          <p:cNvCxnSpPr>
            <a:cxnSpLocks/>
          </p:cNvCxnSpPr>
          <p:nvPr/>
        </p:nvCxnSpPr>
        <p:spPr>
          <a:xfrm flipH="1">
            <a:off x="4977095" y="3844726"/>
            <a:ext cx="1725324"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A1353FC3-3C91-DBD7-384D-FE27D8977CC6}"/>
              </a:ext>
            </a:extLst>
          </p:cNvPr>
          <p:cNvCxnSpPr>
            <a:cxnSpLocks/>
          </p:cNvCxnSpPr>
          <p:nvPr/>
        </p:nvCxnSpPr>
        <p:spPr>
          <a:xfrm flipH="1">
            <a:off x="6076295" y="3844726"/>
            <a:ext cx="98336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C3EC8120-A852-A193-0460-FC26085E6472}"/>
              </a:ext>
            </a:extLst>
          </p:cNvPr>
          <p:cNvCxnSpPr>
            <a:cxnSpLocks/>
          </p:cNvCxnSpPr>
          <p:nvPr/>
        </p:nvCxnSpPr>
        <p:spPr>
          <a:xfrm flipH="1">
            <a:off x="7399104" y="3844726"/>
            <a:ext cx="28939"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3E94C652-0604-FA7F-24D6-053E29520EB6}"/>
              </a:ext>
            </a:extLst>
          </p:cNvPr>
          <p:cNvCxnSpPr>
            <a:cxnSpLocks/>
          </p:cNvCxnSpPr>
          <p:nvPr/>
        </p:nvCxnSpPr>
        <p:spPr>
          <a:xfrm>
            <a:off x="7816088" y="3844725"/>
            <a:ext cx="849735"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B8065BB-BC36-63FE-2DD1-3D78BC513C7F}"/>
              </a:ext>
            </a:extLst>
          </p:cNvPr>
          <p:cNvCxnSpPr>
            <a:cxnSpLocks/>
          </p:cNvCxnSpPr>
          <p:nvPr/>
        </p:nvCxnSpPr>
        <p:spPr>
          <a:xfrm flipH="1">
            <a:off x="7399104" y="3844726"/>
            <a:ext cx="76405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E277E60D-A6CD-0E14-E259-3F2F28C57502}"/>
              </a:ext>
            </a:extLst>
          </p:cNvPr>
          <p:cNvCxnSpPr>
            <a:cxnSpLocks/>
          </p:cNvCxnSpPr>
          <p:nvPr/>
        </p:nvCxnSpPr>
        <p:spPr>
          <a:xfrm>
            <a:off x="8163159" y="3844726"/>
            <a:ext cx="160762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8798D92-FF2E-A688-1002-DC7DFFD85EF8}"/>
              </a:ext>
            </a:extLst>
          </p:cNvPr>
          <p:cNvCxnSpPr>
            <a:cxnSpLocks/>
          </p:cNvCxnSpPr>
          <p:nvPr/>
        </p:nvCxnSpPr>
        <p:spPr>
          <a:xfrm>
            <a:off x="8539549" y="3844725"/>
            <a:ext cx="12627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F29CBF7B-CDB6-A7D6-82D2-5739412299E8}"/>
              </a:ext>
            </a:extLst>
          </p:cNvPr>
          <p:cNvCxnSpPr>
            <a:cxnSpLocks/>
          </p:cNvCxnSpPr>
          <p:nvPr/>
        </p:nvCxnSpPr>
        <p:spPr>
          <a:xfrm flipH="1">
            <a:off x="8669407" y="3844725"/>
            <a:ext cx="251091"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E586993D-3AE3-EFB9-4799-736D395F4E40}"/>
              </a:ext>
            </a:extLst>
          </p:cNvPr>
          <p:cNvCxnSpPr>
            <a:cxnSpLocks/>
          </p:cNvCxnSpPr>
          <p:nvPr/>
        </p:nvCxnSpPr>
        <p:spPr>
          <a:xfrm>
            <a:off x="8927594" y="3844725"/>
            <a:ext cx="852071"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2C5B6182-FAF1-88D5-1849-C6EC2606C8FE}"/>
              </a:ext>
            </a:extLst>
          </p:cNvPr>
          <p:cNvCxnSpPr>
            <a:cxnSpLocks/>
          </p:cNvCxnSpPr>
          <p:nvPr/>
        </p:nvCxnSpPr>
        <p:spPr>
          <a:xfrm flipH="1">
            <a:off x="7375345" y="3844725"/>
            <a:ext cx="1548737"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6FABA5BF-BD9A-33F9-009D-C30BE2775612}"/>
              </a:ext>
            </a:extLst>
          </p:cNvPr>
          <p:cNvCxnSpPr>
            <a:cxnSpLocks/>
          </p:cNvCxnSpPr>
          <p:nvPr/>
        </p:nvCxnSpPr>
        <p:spPr>
          <a:xfrm flipH="1">
            <a:off x="8678251" y="3844724"/>
            <a:ext cx="588232" cy="1924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E63E6BAD-987D-3D8B-35D6-2BC5186DAA3B}"/>
              </a:ext>
            </a:extLst>
          </p:cNvPr>
          <p:cNvCxnSpPr>
            <a:cxnSpLocks/>
          </p:cNvCxnSpPr>
          <p:nvPr/>
        </p:nvCxnSpPr>
        <p:spPr>
          <a:xfrm>
            <a:off x="9652174" y="3844725"/>
            <a:ext cx="12627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2ADB46BC-DD08-1ED9-E614-540432415BFE}"/>
              </a:ext>
            </a:extLst>
          </p:cNvPr>
          <p:cNvCxnSpPr>
            <a:cxnSpLocks/>
          </p:cNvCxnSpPr>
          <p:nvPr/>
        </p:nvCxnSpPr>
        <p:spPr>
          <a:xfrm flipH="1">
            <a:off x="8664349" y="3844725"/>
            <a:ext cx="98631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D76DF7C1-BB6F-3B38-4ADA-1D5564480C3B}"/>
              </a:ext>
            </a:extLst>
          </p:cNvPr>
          <p:cNvCxnSpPr>
            <a:cxnSpLocks/>
          </p:cNvCxnSpPr>
          <p:nvPr/>
        </p:nvCxnSpPr>
        <p:spPr>
          <a:xfrm flipH="1">
            <a:off x="9769568" y="3844725"/>
            <a:ext cx="250765"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65" name="TextBox 364">
            <a:extLst>
              <a:ext uri="{FF2B5EF4-FFF2-40B4-BE49-F238E27FC236}">
                <a16:creationId xmlns:a16="http://schemas.microsoft.com/office/drawing/2014/main" id="{F508AE9C-D03C-4CE6-9CE7-2A5B10522E20}"/>
              </a:ext>
            </a:extLst>
          </p:cNvPr>
          <p:cNvSpPr txBox="1"/>
          <p:nvPr/>
        </p:nvSpPr>
        <p:spPr>
          <a:xfrm>
            <a:off x="2026607" y="3501683"/>
            <a:ext cx="1820092" cy="461665"/>
          </a:xfrm>
          <a:prstGeom prst="rect">
            <a:avLst/>
          </a:prstGeom>
          <a:noFill/>
        </p:spPr>
        <p:txBody>
          <a:bodyPr wrap="square" rtlCol="0">
            <a:spAutoFit/>
          </a:bodyPr>
          <a:lstStyle/>
          <a:p>
            <a:r>
              <a:rPr lang="en-IL" sz="2400" dirty="0">
                <a:latin typeface="Calibri" panose="020F0502020204030204" pitchFamily="34" charset="0"/>
                <a:cs typeface="Calibri" panose="020F0502020204030204" pitchFamily="34" charset="0"/>
              </a:rPr>
              <a:t>Microbes</a:t>
            </a:r>
            <a:endParaRPr lang="en-IL" dirty="0">
              <a:latin typeface="Calibri" panose="020F0502020204030204" pitchFamily="34" charset="0"/>
              <a:cs typeface="Calibri" panose="020F0502020204030204" pitchFamily="34" charset="0"/>
            </a:endParaRPr>
          </a:p>
        </p:txBody>
      </p:sp>
      <p:sp>
        <p:nvSpPr>
          <p:cNvPr id="366" name="TextBox 365">
            <a:extLst>
              <a:ext uri="{FF2B5EF4-FFF2-40B4-BE49-F238E27FC236}">
                <a16:creationId xmlns:a16="http://schemas.microsoft.com/office/drawing/2014/main" id="{5771DEE2-C3ED-826B-0B2D-13E6F498F52C}"/>
              </a:ext>
            </a:extLst>
          </p:cNvPr>
          <p:cNvSpPr txBox="1"/>
          <p:nvPr/>
        </p:nvSpPr>
        <p:spPr>
          <a:xfrm>
            <a:off x="2022025" y="5769321"/>
            <a:ext cx="1081989" cy="461665"/>
          </a:xfrm>
          <a:prstGeom prst="rect">
            <a:avLst/>
          </a:prstGeom>
          <a:noFill/>
        </p:spPr>
        <p:txBody>
          <a:bodyPr wrap="square" rtlCol="0">
            <a:spAutoFit/>
          </a:bodyPr>
          <a:lstStyle/>
          <a:p>
            <a:r>
              <a:rPr lang="en-IL" sz="2400" dirty="0">
                <a:latin typeface="Calibri" panose="020F0502020204030204" pitchFamily="34" charset="0"/>
                <a:cs typeface="Calibri" panose="020F0502020204030204" pitchFamily="34" charset="0"/>
              </a:rPr>
              <a:t>Hosts</a:t>
            </a:r>
            <a:endParaRPr lang="en-IL" dirty="0">
              <a:latin typeface="Calibri" panose="020F0502020204030204" pitchFamily="34" charset="0"/>
              <a:cs typeface="Calibri" panose="020F0502020204030204" pitchFamily="34" charset="0"/>
            </a:endParaRPr>
          </a:p>
        </p:txBody>
      </p:sp>
      <p:sp>
        <p:nvSpPr>
          <p:cNvPr id="367" name="TextBox 366">
            <a:extLst>
              <a:ext uri="{FF2B5EF4-FFF2-40B4-BE49-F238E27FC236}">
                <a16:creationId xmlns:a16="http://schemas.microsoft.com/office/drawing/2014/main" id="{64F87E4E-6821-035D-A885-2CCA4911F545}"/>
              </a:ext>
            </a:extLst>
          </p:cNvPr>
          <p:cNvSpPr txBox="1"/>
          <p:nvPr/>
        </p:nvSpPr>
        <p:spPr>
          <a:xfrm>
            <a:off x="3915990" y="6391837"/>
            <a:ext cx="1820092" cy="461665"/>
          </a:xfrm>
          <a:prstGeom prst="rect">
            <a:avLst/>
          </a:prstGeom>
          <a:noFill/>
        </p:spPr>
        <p:txBody>
          <a:bodyPr wrap="square" rtlCol="0">
            <a:spAutoFit/>
          </a:bodyPr>
          <a:lstStyle/>
          <a:p>
            <a:r>
              <a:rPr lang="en-IL" sz="2400" dirty="0">
                <a:solidFill>
                  <a:schemeClr val="accent4">
                    <a:lumMod val="60000"/>
                    <a:lumOff val="40000"/>
                  </a:schemeClr>
                </a:solidFill>
                <a:latin typeface="Calibri" panose="020F0502020204030204" pitchFamily="34" charset="0"/>
                <a:cs typeface="Calibri" panose="020F0502020204030204" pitchFamily="34" charset="0"/>
              </a:rPr>
              <a:t>Agroforest</a:t>
            </a:r>
            <a:endParaRPr lang="en-IL" dirty="0">
              <a:solidFill>
                <a:schemeClr val="accent4">
                  <a:lumMod val="60000"/>
                  <a:lumOff val="40000"/>
                </a:schemeClr>
              </a:solidFill>
              <a:latin typeface="Calibri" panose="020F0502020204030204" pitchFamily="34" charset="0"/>
              <a:cs typeface="Calibri" panose="020F0502020204030204" pitchFamily="34" charset="0"/>
            </a:endParaRPr>
          </a:p>
        </p:txBody>
      </p:sp>
      <p:sp>
        <p:nvSpPr>
          <p:cNvPr id="368" name="TextBox 367">
            <a:extLst>
              <a:ext uri="{FF2B5EF4-FFF2-40B4-BE49-F238E27FC236}">
                <a16:creationId xmlns:a16="http://schemas.microsoft.com/office/drawing/2014/main" id="{F46EBF92-048B-4F91-44C6-8267EF0FEE76}"/>
              </a:ext>
            </a:extLst>
          </p:cNvPr>
          <p:cNvSpPr txBox="1"/>
          <p:nvPr/>
        </p:nvSpPr>
        <p:spPr>
          <a:xfrm>
            <a:off x="6813221" y="6396335"/>
            <a:ext cx="1033886" cy="461665"/>
          </a:xfrm>
          <a:prstGeom prst="rect">
            <a:avLst/>
          </a:prstGeom>
          <a:noFill/>
        </p:spPr>
        <p:txBody>
          <a:bodyPr wrap="square" rtlCol="0">
            <a:spAutoFit/>
          </a:bodyPr>
          <a:lstStyle/>
          <a:p>
            <a:r>
              <a:rPr lang="en-IL" sz="2400" dirty="0">
                <a:solidFill>
                  <a:schemeClr val="accent1">
                    <a:lumMod val="75000"/>
                  </a:schemeClr>
                </a:solidFill>
                <a:latin typeface="Calibri" panose="020F0502020204030204" pitchFamily="34" charset="0"/>
                <a:cs typeface="Calibri" panose="020F0502020204030204" pitchFamily="34" charset="0"/>
              </a:rPr>
              <a:t>Rice</a:t>
            </a:r>
            <a:endParaRPr lang="en-IL" dirty="0">
              <a:solidFill>
                <a:schemeClr val="accent1">
                  <a:lumMod val="75000"/>
                </a:schemeClr>
              </a:solidFill>
              <a:latin typeface="Calibri" panose="020F0502020204030204" pitchFamily="34" charset="0"/>
              <a:cs typeface="Calibri" panose="020F0502020204030204" pitchFamily="34" charset="0"/>
            </a:endParaRPr>
          </a:p>
        </p:txBody>
      </p:sp>
      <p:sp>
        <p:nvSpPr>
          <p:cNvPr id="369" name="TextBox 368">
            <a:extLst>
              <a:ext uri="{FF2B5EF4-FFF2-40B4-BE49-F238E27FC236}">
                <a16:creationId xmlns:a16="http://schemas.microsoft.com/office/drawing/2014/main" id="{D1AB9E7C-AFF5-3FBF-0B2C-A199C9DBB6B9}"/>
              </a:ext>
            </a:extLst>
          </p:cNvPr>
          <p:cNvSpPr txBox="1"/>
          <p:nvPr/>
        </p:nvSpPr>
        <p:spPr>
          <a:xfrm>
            <a:off x="8537680" y="6396335"/>
            <a:ext cx="1294098" cy="461665"/>
          </a:xfrm>
          <a:prstGeom prst="rect">
            <a:avLst/>
          </a:prstGeom>
          <a:noFill/>
        </p:spPr>
        <p:txBody>
          <a:bodyPr wrap="square" rtlCol="0">
            <a:spAutoFit/>
          </a:bodyPr>
          <a:lstStyle/>
          <a:p>
            <a:r>
              <a:rPr lang="en-IL" sz="2400" dirty="0">
                <a:solidFill>
                  <a:schemeClr val="accent6">
                    <a:lumMod val="75000"/>
                  </a:schemeClr>
                </a:solidFill>
                <a:latin typeface="Calibri" panose="020F0502020204030204" pitchFamily="34" charset="0"/>
                <a:cs typeface="Calibri" panose="020F0502020204030204" pitchFamily="34" charset="0"/>
              </a:rPr>
              <a:t>Forest</a:t>
            </a:r>
            <a:endParaRPr lang="en-IL" dirty="0">
              <a:solidFill>
                <a:schemeClr val="accent6">
                  <a:lumMod val="75000"/>
                </a:schemeClr>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77F5A8C-8820-3531-5296-58627EE20CD8}"/>
              </a:ext>
            </a:extLst>
          </p:cNvPr>
          <p:cNvSpPr txBox="1"/>
          <p:nvPr/>
        </p:nvSpPr>
        <p:spPr>
          <a:xfrm>
            <a:off x="762503" y="597879"/>
            <a:ext cx="10721591" cy="1877437"/>
          </a:xfrm>
          <a:prstGeom prst="rect">
            <a:avLst/>
          </a:prstGeom>
          <a:noFill/>
        </p:spPr>
        <p:txBody>
          <a:bodyPr wrap="square" rtlCol="0">
            <a:spAutoFit/>
          </a:bodyPr>
          <a:lstStyle/>
          <a:p>
            <a:r>
              <a:rPr lang="en-US" sz="3200" b="1" dirty="0">
                <a:latin typeface="Calibri" panose="020F0502020204030204" pitchFamily="34" charset="0"/>
                <a:cs typeface="Calibri" panose="020F0502020204030204" pitchFamily="34" charset="0"/>
              </a:rPr>
              <a:t>We can explore the host-microbe network structure</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The network’s structure is a signature of the processes that shaped the network</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The network captures the heterogeneity within and between land uses</a:t>
            </a:r>
            <a:endParaRPr lang="en-IL"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640462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38435</TotalTime>
  <Words>1238</Words>
  <Application>Microsoft Macintosh PowerPoint</Application>
  <PresentationFormat>Widescreen</PresentationFormat>
  <Paragraphs>258</Paragraphs>
  <Slides>35</Slides>
  <Notes>30</Notes>
  <HiddenSlides>11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Gotham A</vt:lpstr>
      <vt:lpstr>Noto Sans Symbols</vt:lpstr>
      <vt:lpstr>Söhne</vt:lpstr>
      <vt:lpstr>Wingdings</vt:lpstr>
      <vt:lpstr>Office Theme</vt:lpstr>
      <vt:lpstr>Distinct drivers of host-microbe network structures for core and rare microbes along a land use change gradient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groups represent different microbial genera (and potentially functions)</vt:lpstr>
      <vt:lpstr>PowerPoint Presentation</vt:lpstr>
      <vt:lpstr>PowerPoint Presentation</vt:lpstr>
      <vt:lpstr>The modules become smaller and more specific to land use types along the rarity gradient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Environmental gradients explain modules variation for Non-core and Rare groups</vt:lpstr>
      <vt:lpstr>Land uses farther apart show lower similarity in modules only for rare and non-core</vt:lpstr>
      <vt:lpstr>Summary</vt:lpstr>
      <vt:lpstr>Summary</vt:lpstr>
      <vt:lpstr>PowerPoint Presentation</vt:lpstr>
      <vt:lpstr>Link prediction</vt:lpstr>
      <vt:lpstr>Link prediction – Features importance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Interplay Between Host Microbiome, Host Pathogens, And Human Land Use Management,  With Association To Disease Risk</dc:title>
  <dc:creator>matan markfeld</dc:creator>
  <cp:lastModifiedBy>Matan Markfeld</cp:lastModifiedBy>
  <cp:revision>498</cp:revision>
  <dcterms:created xsi:type="dcterms:W3CDTF">2022-05-25T13:17:04Z</dcterms:created>
  <dcterms:modified xsi:type="dcterms:W3CDTF">2024-09-01T19:17:40Z</dcterms:modified>
</cp:coreProperties>
</file>