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33"/>
  </p:notesMasterIdLst>
  <p:sldIdLst>
    <p:sldId id="256" r:id="rId2"/>
    <p:sldId id="372" r:id="rId3"/>
    <p:sldId id="377" r:id="rId4"/>
    <p:sldId id="378" r:id="rId5"/>
    <p:sldId id="379" r:id="rId6"/>
    <p:sldId id="380" r:id="rId7"/>
    <p:sldId id="365" r:id="rId8"/>
    <p:sldId id="384" r:id="rId9"/>
    <p:sldId id="321" r:id="rId10"/>
    <p:sldId id="262" r:id="rId11"/>
    <p:sldId id="353" r:id="rId12"/>
    <p:sldId id="367" r:id="rId13"/>
    <p:sldId id="383" r:id="rId14"/>
    <p:sldId id="393" r:id="rId15"/>
    <p:sldId id="344" r:id="rId16"/>
    <p:sldId id="350" r:id="rId17"/>
    <p:sldId id="381" r:id="rId18"/>
    <p:sldId id="382" r:id="rId19"/>
    <p:sldId id="368" r:id="rId20"/>
    <p:sldId id="391" r:id="rId21"/>
    <p:sldId id="392" r:id="rId22"/>
    <p:sldId id="371" r:id="rId23"/>
    <p:sldId id="348" r:id="rId24"/>
    <p:sldId id="359" r:id="rId25"/>
    <p:sldId id="373" r:id="rId26"/>
    <p:sldId id="370" r:id="rId27"/>
    <p:sldId id="320" r:id="rId28"/>
    <p:sldId id="376" r:id="rId29"/>
    <p:sldId id="374" r:id="rId30"/>
    <p:sldId id="375" r:id="rId31"/>
    <p:sldId id="364"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7" roundtripDataSignature="AMtx7miWcMCwqWalZ5+4w3F/JiR3qZOS7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0003"/>
    <a:srgbClr val="008B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73"/>
    <p:restoredTop sz="82728"/>
  </p:normalViewPr>
  <p:slideViewPr>
    <p:cSldViewPr snapToGrid="0">
      <p:cViewPr varScale="1">
        <p:scale>
          <a:sx n="127" d="100"/>
          <a:sy n="127" d="100"/>
        </p:scale>
        <p:origin x="204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68"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67" Type="http://customschemas.google.com/relationships/presentationmetadata" Target="metadata"/><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69"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r" rtl="1">
              <a:lnSpc>
                <a:spcPct val="100000"/>
              </a:lnSpc>
              <a:spcBef>
                <a:spcPts val="0"/>
              </a:spcBef>
              <a:spcAft>
                <a:spcPts val="0"/>
              </a:spcAft>
              <a:buClr>
                <a:srgbClr val="000000"/>
              </a:buClr>
              <a:buSzPts val="1400"/>
              <a:buFont typeface="Arial"/>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212" name="Google Shape;21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11</a:t>
            </a:fld>
            <a:endParaRPr lang="en-IL"/>
          </a:p>
        </p:txBody>
      </p:sp>
    </p:spTree>
    <p:extLst>
      <p:ext uri="{BB962C8B-B14F-4D97-AF65-F5344CB8AC3E}">
        <p14:creationId xmlns:p14="http://schemas.microsoft.com/office/powerpoint/2010/main" val="1347467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12</a:t>
            </a:fld>
            <a:endParaRPr lang="en-IL"/>
          </a:p>
        </p:txBody>
      </p:sp>
    </p:spTree>
    <p:extLst>
      <p:ext uri="{BB962C8B-B14F-4D97-AF65-F5344CB8AC3E}">
        <p14:creationId xmlns:p14="http://schemas.microsoft.com/office/powerpoint/2010/main" val="4050749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13</a:t>
            </a:fld>
            <a:endParaRPr lang="en-IL"/>
          </a:p>
        </p:txBody>
      </p:sp>
    </p:spTree>
    <p:extLst>
      <p:ext uri="{BB962C8B-B14F-4D97-AF65-F5344CB8AC3E}">
        <p14:creationId xmlns:p14="http://schemas.microsoft.com/office/powerpoint/2010/main" val="1085517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48666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22870955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b="0" i="0" dirty="0">
              <a:solidFill>
                <a:srgbClr val="374151"/>
              </a:solidFill>
              <a:effectLst/>
              <a:latin typeface="Söhne"/>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extLst>
      <p:ext uri="{BB962C8B-B14F-4D97-AF65-F5344CB8AC3E}">
        <p14:creationId xmlns:p14="http://schemas.microsoft.com/office/powerpoint/2010/main" val="152845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17</a:t>
            </a:fld>
            <a:endParaRPr lang="en-IL"/>
          </a:p>
        </p:txBody>
      </p:sp>
    </p:spTree>
    <p:extLst>
      <p:ext uri="{BB962C8B-B14F-4D97-AF65-F5344CB8AC3E}">
        <p14:creationId xmlns:p14="http://schemas.microsoft.com/office/powerpoint/2010/main" val="26088074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E2F31"/>
                </a:solidFill>
                <a:effectLst/>
                <a:latin typeface="Gotham A"/>
              </a:rPr>
              <a:t>To answer my question we need first to connect between the structure and the processes.</a:t>
            </a:r>
          </a:p>
        </p:txBody>
      </p:sp>
      <p:sp>
        <p:nvSpPr>
          <p:cNvPr id="4" name="Slide Number Placeholder 3"/>
          <p:cNvSpPr>
            <a:spLocks noGrp="1"/>
          </p:cNvSpPr>
          <p:nvPr>
            <p:ph type="sldNum" sz="quarter" idx="5"/>
          </p:nvPr>
        </p:nvSpPr>
        <p:spPr/>
        <p:txBody>
          <a:bodyPr/>
          <a:lstStyle/>
          <a:p>
            <a:fld id="{740EB326-2EE0-A545-B9C1-056C9CF3A65A}" type="slidenum">
              <a:rPr lang="en-IL" smtClean="0"/>
              <a:t>18</a:t>
            </a:fld>
            <a:endParaRPr lang="en-IL"/>
          </a:p>
        </p:txBody>
      </p:sp>
    </p:spTree>
    <p:extLst>
      <p:ext uri="{BB962C8B-B14F-4D97-AF65-F5344CB8AC3E}">
        <p14:creationId xmlns:p14="http://schemas.microsoft.com/office/powerpoint/2010/main" val="4522429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19</a:t>
            </a:fld>
            <a:endParaRPr lang="en-IL"/>
          </a:p>
        </p:txBody>
      </p:sp>
    </p:spTree>
    <p:extLst>
      <p:ext uri="{BB962C8B-B14F-4D97-AF65-F5344CB8AC3E}">
        <p14:creationId xmlns:p14="http://schemas.microsoft.com/office/powerpoint/2010/main" val="23157712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E2F31"/>
                </a:solidFill>
                <a:effectLst/>
                <a:latin typeface="Gotham A"/>
              </a:rPr>
              <a:t>the </a:t>
            </a:r>
            <a:r>
              <a:rPr lang="en-US" b="0" i="0" dirty="0">
                <a:solidFill>
                  <a:srgbClr val="2E2F31"/>
                </a:solidFill>
                <a:effectLst/>
                <a:latin typeface="Gotham A"/>
              </a:rPr>
              <a:t>microbiome is crucial for the host health and function. Changes to the microbiome might change the host’s function and make it more susceptible to disease, for example.</a:t>
            </a:r>
          </a:p>
          <a:p>
            <a:endParaRPr lang="en-US" b="0" i="0" dirty="0">
              <a:solidFill>
                <a:srgbClr val="2E2F31"/>
              </a:solidFill>
              <a:effectLst/>
              <a:latin typeface="Gotham A"/>
            </a:endParaRP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Affecting disease.. specifically in rodents that are an important reservoir of zoonotic disease agents.</a:t>
            </a:r>
          </a:p>
          <a:p>
            <a:pPr marL="0" lvl="0" indent="0" algn="l" rtl="0">
              <a:spcBef>
                <a:spcPts val="0"/>
              </a:spcBef>
              <a:spcAft>
                <a:spcPts val="0"/>
              </a:spcAft>
              <a:buNone/>
            </a:pPr>
            <a:r>
              <a:rPr lang="en-US" sz="1200" b="0" i="0" u="none" strike="noStrike" dirty="0">
                <a:solidFill>
                  <a:srgbClr val="000000"/>
                </a:solidFill>
                <a:effectLst/>
                <a:latin typeface="Calibri" panose="020F0502020204030204" pitchFamily="34" charset="0"/>
              </a:rPr>
              <a:t>Therefore, it is important to understand the processes and factors that shape the microbiome.</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a:t>
            </a:fld>
            <a:endParaRPr lang="en-IL"/>
          </a:p>
        </p:txBody>
      </p:sp>
    </p:spTree>
    <p:extLst>
      <p:ext uri="{BB962C8B-B14F-4D97-AF65-F5344CB8AC3E}">
        <p14:creationId xmlns:p14="http://schemas.microsoft.com/office/powerpoint/2010/main" val="19379151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20</a:t>
            </a:fld>
            <a:endParaRPr lang="en-IL"/>
          </a:p>
        </p:txBody>
      </p:sp>
    </p:spTree>
    <p:extLst>
      <p:ext uri="{BB962C8B-B14F-4D97-AF65-F5344CB8AC3E}">
        <p14:creationId xmlns:p14="http://schemas.microsoft.com/office/powerpoint/2010/main" val="21369689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21</a:t>
            </a:fld>
            <a:endParaRPr lang="en-IL"/>
          </a:p>
        </p:txBody>
      </p:sp>
    </p:spTree>
    <p:extLst>
      <p:ext uri="{BB962C8B-B14F-4D97-AF65-F5344CB8AC3E}">
        <p14:creationId xmlns:p14="http://schemas.microsoft.com/office/powerpoint/2010/main" val="10602693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22</a:t>
            </a:fld>
            <a:endParaRPr lang="en-IL"/>
          </a:p>
        </p:txBody>
      </p:sp>
    </p:spTree>
    <p:extLst>
      <p:ext uri="{BB962C8B-B14F-4D97-AF65-F5344CB8AC3E}">
        <p14:creationId xmlns:p14="http://schemas.microsoft.com/office/powerpoint/2010/main" val="865306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dirty="0">
                <a:latin typeface="Calibri" panose="020F0502020204030204" pitchFamily="34" charset="0"/>
                <a:cs typeface="Calibri" panose="020F0502020204030204" pitchFamily="34" charset="0"/>
                <a:sym typeface="Calibri"/>
              </a:rPr>
              <a:t>to measure the degree of agreement between the hosts' land use and the hosts' modules.</a:t>
            </a: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extLst>
      <p:ext uri="{BB962C8B-B14F-4D97-AF65-F5344CB8AC3E}">
        <p14:creationId xmlns:p14="http://schemas.microsoft.com/office/powerpoint/2010/main" val="3642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25</a:t>
            </a:fld>
            <a:endParaRPr lang="en-IL"/>
          </a:p>
        </p:txBody>
      </p:sp>
    </p:spTree>
    <p:extLst>
      <p:ext uri="{BB962C8B-B14F-4D97-AF65-F5344CB8AC3E}">
        <p14:creationId xmlns:p14="http://schemas.microsoft.com/office/powerpoint/2010/main" val="360894769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extLst>
      <p:ext uri="{BB962C8B-B14F-4D97-AF65-F5344CB8AC3E}">
        <p14:creationId xmlns:p14="http://schemas.microsoft.com/office/powerpoint/2010/main" val="2764281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28</a:t>
            </a:fld>
            <a:endParaRPr lang="en-IL"/>
          </a:p>
        </p:txBody>
      </p:sp>
    </p:spTree>
    <p:extLst>
      <p:ext uri="{BB962C8B-B14F-4D97-AF65-F5344CB8AC3E}">
        <p14:creationId xmlns:p14="http://schemas.microsoft.com/office/powerpoint/2010/main" val="36607459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extLst>
      <p:ext uri="{BB962C8B-B14F-4D97-AF65-F5344CB8AC3E}">
        <p14:creationId xmlns:p14="http://schemas.microsoft.com/office/powerpoint/2010/main" val="1094825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effectLst/>
                <a:latin typeface="Calibri" panose="020F0502020204030204" pitchFamily="34" charset="0"/>
              </a:rPr>
              <a:t>Anthropogenic land use change, including the conversion of natural areas to agricultural or urban ecosystems, alters the environment and the conditions in which the host microbiome is shaped.</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99363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land use change can alter the host microbiome in different ways. It changes the host community composition and abundance, which can affect the transmission of microbes between hosts.</a:t>
            </a: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extLst>
      <p:ext uri="{BB962C8B-B14F-4D97-AF65-F5344CB8AC3E}">
        <p14:creationId xmlns:p14="http://schemas.microsoft.com/office/powerpoint/2010/main" val="4123001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800" b="0" i="0" u="none" strike="noStrike" dirty="0">
                <a:solidFill>
                  <a:srgbClr val="000000"/>
                </a:solidFill>
                <a:latin typeface="Calibri"/>
                <a:ea typeface="Calibri"/>
                <a:cs typeface="Calibri"/>
                <a:sym typeface="Calibri"/>
              </a:rPr>
              <a:t>Additionally, Human-wildlife interface is changed with agricultural practices. This can lead to diet shift of the host and to changes in the gut conditions.</a:t>
            </a:r>
          </a:p>
          <a:p>
            <a:pPr marL="0" lvl="0" indent="0" algn="l" rtl="0">
              <a:spcBef>
                <a:spcPts val="0"/>
              </a:spcBef>
              <a:spcAft>
                <a:spcPts val="0"/>
              </a:spcAft>
              <a:buNone/>
            </a:pPr>
            <a:r>
              <a:rPr lang="en-US" sz="1800" b="0" i="0" u="none" strike="noStrike" dirty="0">
                <a:solidFill>
                  <a:srgbClr val="000000"/>
                </a:solidFill>
                <a:latin typeface="Calibri"/>
                <a:ea typeface="Calibri"/>
                <a:cs typeface="Calibri"/>
                <a:sym typeface="Calibri"/>
              </a:rPr>
              <a:t> and of course, that also can expose animals to human microbes and pathogens.</a:t>
            </a:r>
            <a:r>
              <a:rPr lang="en-US" sz="2800" dirty="0"/>
              <a:t> </a:t>
            </a:r>
            <a:br>
              <a:rPr lang="en-US" sz="2800" dirty="0"/>
            </a:b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33161280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lang="en-US" sz="1800" dirty="0">
              <a:latin typeface="Calibri"/>
              <a:ea typeface="Calibri"/>
              <a:cs typeface="Calibri"/>
              <a:sym typeface="Calibri"/>
            </a:endParaRPr>
          </a:p>
        </p:txBody>
      </p:sp>
      <p:sp>
        <p:nvSpPr>
          <p:cNvPr id="97" name="Google Shape;9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extLst>
      <p:ext uri="{BB962C8B-B14F-4D97-AF65-F5344CB8AC3E}">
        <p14:creationId xmlns:p14="http://schemas.microsoft.com/office/powerpoint/2010/main" val="4253633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dirty="0">
              <a:solidFill>
                <a:srgbClr val="2E2F31"/>
              </a:solidFill>
              <a:effectLst/>
              <a:latin typeface="Gotham A"/>
            </a:endParaRPr>
          </a:p>
          <a:p>
            <a:r>
              <a:rPr lang="en-US" b="0" i="0" dirty="0">
                <a:solidFill>
                  <a:srgbClr val="2E2F31"/>
                </a:solidFill>
                <a:effectLst/>
                <a:latin typeface="Gotham A"/>
              </a:rPr>
              <a:t>However, while most </a:t>
            </a:r>
            <a:r>
              <a:rPr lang="en-US" b="0" i="0" dirty="0" err="1">
                <a:solidFill>
                  <a:srgbClr val="2E2F31"/>
                </a:solidFill>
                <a:effectLst/>
                <a:latin typeface="Gotham A"/>
              </a:rPr>
              <a:t>moicrobiome</a:t>
            </a:r>
            <a:r>
              <a:rPr lang="en-US" b="0" i="0" dirty="0">
                <a:solidFill>
                  <a:srgbClr val="2E2F31"/>
                </a:solidFill>
                <a:effectLst/>
                <a:latin typeface="Gotham A"/>
              </a:rPr>
              <a:t> research focuses on humans or domestic animals, we still don’t know a lot about wild animals and how environmental factors, such as land use change, affect their microbiome. </a:t>
            </a:r>
          </a:p>
          <a:p>
            <a:endParaRPr lang="en-US" b="0" i="0" dirty="0">
              <a:solidFill>
                <a:srgbClr val="2E2F31"/>
              </a:solidFill>
              <a:effectLst/>
              <a:latin typeface="Gotham A"/>
            </a:endParaRPr>
          </a:p>
        </p:txBody>
      </p:sp>
      <p:sp>
        <p:nvSpPr>
          <p:cNvPr id="4" name="Slide Number Placeholder 3"/>
          <p:cNvSpPr>
            <a:spLocks noGrp="1"/>
          </p:cNvSpPr>
          <p:nvPr>
            <p:ph type="sldNum" sz="quarter" idx="5"/>
          </p:nvPr>
        </p:nvSpPr>
        <p:spPr/>
        <p:txBody>
          <a:bodyPr/>
          <a:lstStyle/>
          <a:p>
            <a:fld id="{740EB326-2EE0-A545-B9C1-056C9CF3A65A}" type="slidenum">
              <a:rPr lang="en-IL" smtClean="0"/>
              <a:t>7</a:t>
            </a:fld>
            <a:endParaRPr lang="en-IL"/>
          </a:p>
        </p:txBody>
      </p:sp>
    </p:spTree>
    <p:extLst>
      <p:ext uri="{BB962C8B-B14F-4D97-AF65-F5344CB8AC3E}">
        <p14:creationId xmlns:p14="http://schemas.microsoft.com/office/powerpoint/2010/main" val="237480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extLst>
      <p:ext uri="{BB962C8B-B14F-4D97-AF65-F5344CB8AC3E}">
        <p14:creationId xmlns:p14="http://schemas.microsoft.com/office/powerpoint/2010/main" val="22012075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9</a:t>
            </a:fld>
            <a:endParaRPr/>
          </a:p>
        </p:txBody>
      </p:sp>
    </p:spTree>
    <p:extLst>
      <p:ext uri="{BB962C8B-B14F-4D97-AF65-F5344CB8AC3E}">
        <p14:creationId xmlns:p14="http://schemas.microsoft.com/office/powerpoint/2010/main" val="2554881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6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6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6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6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6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6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6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6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6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6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6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6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6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6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69"/>
          <p:cNvSpPr>
            <a:spLocks noGrp="1"/>
          </p:cNvSpPr>
          <p:nvPr>
            <p:ph type="pic" idx="2"/>
          </p:nvPr>
        </p:nvSpPr>
        <p:spPr>
          <a:xfrm>
            <a:off x="5183188" y="987425"/>
            <a:ext cx="6172200" cy="4873625"/>
          </a:xfrm>
          <a:prstGeom prst="rect">
            <a:avLst/>
          </a:prstGeom>
          <a:noFill/>
          <a:ln>
            <a:noFill/>
          </a:ln>
        </p:spPr>
      </p:sp>
      <p:sp>
        <p:nvSpPr>
          <p:cNvPr id="68" name="Google Shape;68;p6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7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7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mt="60000"/>
          </a:blip>
          <a:stretch>
            <a:fillRect/>
          </a:stretch>
        </a:blipFill>
        <a:effectLst/>
      </p:bgPr>
    </p:bg>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049590" y="1143001"/>
            <a:ext cx="10092819" cy="2518028"/>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1644"/>
              </a:buClr>
              <a:buSzPts val="4400"/>
              <a:buFont typeface="Calibri"/>
              <a:buNone/>
            </a:pPr>
            <a:r>
              <a:rPr lang="en-US" sz="5400" b="1" i="0" u="none" strike="noStrike" dirty="0">
                <a:solidFill>
                  <a:srgbClr val="002060"/>
                </a:solidFill>
                <a:effectLst/>
                <a:latin typeface="Calibri" panose="020F0502020204030204" pitchFamily="34" charset="0"/>
                <a:cs typeface="Calibri" panose="020F0502020204030204" pitchFamily="34" charset="0"/>
              </a:rPr>
              <a:t>Land use and microbe prevalence jointly determine host-microbe network structure</a:t>
            </a:r>
            <a:endParaRPr sz="16600" b="1" dirty="0">
              <a:solidFill>
                <a:srgbClr val="002060"/>
              </a:solidFill>
              <a:latin typeface="Calibri" panose="020F0502020204030204" pitchFamily="34" charset="0"/>
              <a:cs typeface="Calibri" panose="020F0502020204030204" pitchFamily="34" charset="0"/>
              <a:sym typeface="Calibri"/>
            </a:endParaRPr>
          </a:p>
        </p:txBody>
      </p:sp>
      <p:sp>
        <p:nvSpPr>
          <p:cNvPr id="89" name="Google Shape;89;p1"/>
          <p:cNvSpPr txBox="1">
            <a:spLocks noGrp="1"/>
          </p:cNvSpPr>
          <p:nvPr>
            <p:ph type="subTitle" idx="1"/>
          </p:nvPr>
        </p:nvSpPr>
        <p:spPr>
          <a:xfrm>
            <a:off x="1016506" y="5178933"/>
            <a:ext cx="10553700" cy="18843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3600"/>
              <a:buNone/>
            </a:pPr>
            <a:r>
              <a:rPr lang="en-US" sz="3200" b="1" dirty="0">
                <a:latin typeface="Calibri" panose="020F0502020204030204" pitchFamily="34" charset="0"/>
                <a:cs typeface="Calibri" panose="020F0502020204030204" pitchFamily="34" charset="0"/>
              </a:rPr>
              <a:t>Matan Markfeld</a:t>
            </a:r>
            <a:r>
              <a:rPr lang="en-US" sz="3600" b="1" dirty="0">
                <a:latin typeface="Calibri" panose="020F0502020204030204" pitchFamily="34" charset="0"/>
                <a:cs typeface="Calibri" panose="020F0502020204030204" pitchFamily="34" charset="0"/>
              </a:rPr>
              <a:t>, </a:t>
            </a:r>
            <a:r>
              <a:rPr lang="en-US" sz="3200" dirty="0">
                <a:latin typeface="Calibri" panose="020F0502020204030204" pitchFamily="34" charset="0"/>
                <a:cs typeface="Calibri" panose="020F0502020204030204" pitchFamily="34" charset="0"/>
              </a:rPr>
              <a:t>Georgia Titcomb, Charles Nunn, Shai Pilosof</a:t>
            </a:r>
            <a:endParaRPr dirty="0">
              <a:latin typeface="Calibri" panose="020F0502020204030204" pitchFamily="34" charset="0"/>
              <a:cs typeface="Calibri" panose="020F0502020204030204" pitchFamily="34" charset="0"/>
            </a:endParaRPr>
          </a:p>
          <a:p>
            <a:pPr marL="0" lvl="0" indent="0" algn="ctr" rtl="0">
              <a:lnSpc>
                <a:spcPct val="90000"/>
              </a:lnSpc>
              <a:spcBef>
                <a:spcPts val="1000"/>
              </a:spcBef>
              <a:spcAft>
                <a:spcPts val="0"/>
              </a:spcAft>
              <a:buClr>
                <a:schemeClr val="dk1"/>
              </a:buClr>
              <a:buSzPts val="2400"/>
              <a:buNone/>
            </a:pPr>
            <a:r>
              <a:rPr lang="en-US" dirty="0">
                <a:latin typeface="Calibri" panose="020F0502020204030204" pitchFamily="34" charset="0"/>
                <a:cs typeface="Calibri" panose="020F0502020204030204" pitchFamily="34" charset="0"/>
              </a:rPr>
              <a:t>July 9, 2024</a:t>
            </a:r>
            <a:endParaRPr dirty="0">
              <a:latin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 name="Google Shape;215;p7">
            <a:extLst>
              <a:ext uri="{FF2B5EF4-FFF2-40B4-BE49-F238E27FC236}">
                <a16:creationId xmlns:a16="http://schemas.microsoft.com/office/drawing/2014/main" id="{542FD235-BB31-89FB-4777-C7064856BCAB}"/>
              </a:ext>
            </a:extLst>
          </p:cNvPr>
          <p:cNvSpPr txBox="1">
            <a:spLocks/>
          </p:cNvSpPr>
          <p:nvPr/>
        </p:nvSpPr>
        <p:spPr>
          <a:xfrm>
            <a:off x="1142860" y="554509"/>
            <a:ext cx="10515600" cy="969491"/>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sz="4000" b="1" dirty="0"/>
              <a:t>Research questions</a:t>
            </a:r>
          </a:p>
        </p:txBody>
      </p:sp>
      <p:sp>
        <p:nvSpPr>
          <p:cNvPr id="3" name="Google Shape;216;p7">
            <a:extLst>
              <a:ext uri="{FF2B5EF4-FFF2-40B4-BE49-F238E27FC236}">
                <a16:creationId xmlns:a16="http://schemas.microsoft.com/office/drawing/2014/main" id="{B900AA44-8661-A8C0-C7FA-744014A3FA77}"/>
              </a:ext>
            </a:extLst>
          </p:cNvPr>
          <p:cNvSpPr txBox="1"/>
          <p:nvPr/>
        </p:nvSpPr>
        <p:spPr>
          <a:xfrm>
            <a:off x="1142860" y="1833634"/>
            <a:ext cx="10134739" cy="2928865"/>
          </a:xfrm>
          <a:prstGeom prst="rect">
            <a:avLst/>
          </a:prstGeom>
          <a:noFill/>
          <a:ln>
            <a:noFill/>
          </a:ln>
        </p:spPr>
        <p:txBody>
          <a:bodyPr spcFirstLastPara="1" wrap="square" lIns="91425" tIns="45700" rIns="91425" bIns="45700" anchor="t" anchorCtr="0">
            <a:normAutofit/>
          </a:bodyPr>
          <a:lstStyle/>
          <a:p>
            <a:pPr marR="0" lvl="0" algn="l" rtl="0">
              <a:lnSpc>
                <a:spcPct val="90000"/>
              </a:lnSpc>
              <a:spcBef>
                <a:spcPts val="0"/>
              </a:spcBef>
              <a:spcAft>
                <a:spcPts val="0"/>
              </a:spcAft>
              <a:buClr>
                <a:srgbClr val="000000"/>
              </a:buClr>
              <a:buSzPts val="3200"/>
            </a:pPr>
            <a:r>
              <a:rPr lang="en-US" sz="3200" b="1" i="0" u="none" strike="noStrike" dirty="0">
                <a:solidFill>
                  <a:srgbClr val="000000"/>
                </a:solidFill>
                <a:latin typeface="Calibri"/>
                <a:ea typeface="Calibri"/>
                <a:cs typeface="Calibri"/>
                <a:sym typeface="Calibri"/>
              </a:rPr>
              <a:t>Q1.</a:t>
            </a:r>
            <a:r>
              <a:rPr lang="en-US" sz="3200" b="0" i="0" u="none" strike="noStrike" dirty="0">
                <a:solidFill>
                  <a:srgbClr val="000000"/>
                </a:solidFill>
                <a:latin typeface="Calibri"/>
                <a:ea typeface="Calibri"/>
                <a:cs typeface="Calibri"/>
                <a:sym typeface="Calibri"/>
              </a:rPr>
              <a:t> What are the processes shaping the </a:t>
            </a:r>
            <a:r>
              <a:rPr lang="en-US" sz="3200" i="0" u="none" strike="noStrike" dirty="0">
                <a:solidFill>
                  <a:srgbClr val="000000"/>
                </a:solidFill>
                <a:latin typeface="Calibri"/>
                <a:ea typeface="Calibri"/>
                <a:cs typeface="Calibri"/>
                <a:sym typeface="Calibri"/>
              </a:rPr>
              <a:t>structure of host-microb</a:t>
            </a:r>
            <a:r>
              <a:rPr lang="en-US" sz="3200" dirty="0">
                <a:latin typeface="Calibri"/>
                <a:ea typeface="Calibri"/>
                <a:cs typeface="Calibri"/>
                <a:sym typeface="Calibri"/>
              </a:rPr>
              <a:t>e communities along a land use change gradient?</a:t>
            </a:r>
          </a:p>
          <a:p>
            <a:pPr marR="0" lvl="0" algn="l" rtl="0">
              <a:lnSpc>
                <a:spcPct val="90000"/>
              </a:lnSpc>
              <a:spcBef>
                <a:spcPts val="0"/>
              </a:spcBef>
              <a:spcAft>
                <a:spcPts val="0"/>
              </a:spcAft>
              <a:buClr>
                <a:srgbClr val="000000"/>
              </a:buClr>
              <a:buSzPts val="3200"/>
            </a:pPr>
            <a:endParaRPr lang="en-US" sz="3200" b="0" i="0" u="none" strike="noStrike" dirty="0">
              <a:solidFill>
                <a:srgbClr val="000000"/>
              </a:solidFill>
              <a:latin typeface="Calibri"/>
              <a:ea typeface="Calibri"/>
              <a:cs typeface="Calibri"/>
              <a:sym typeface="Calibri"/>
            </a:endParaRPr>
          </a:p>
          <a:p>
            <a:pPr marR="0" lvl="0" algn="l" rtl="0">
              <a:lnSpc>
                <a:spcPct val="90000"/>
              </a:lnSpc>
              <a:spcBef>
                <a:spcPts val="0"/>
              </a:spcBef>
              <a:spcAft>
                <a:spcPts val="0"/>
              </a:spcAft>
              <a:buClr>
                <a:srgbClr val="000000"/>
              </a:buClr>
              <a:buSzPts val="3200"/>
            </a:pPr>
            <a:r>
              <a:rPr lang="en-US" sz="3200" b="1" dirty="0">
                <a:latin typeface="Calibri"/>
                <a:ea typeface="Calibri"/>
                <a:cs typeface="Calibri"/>
                <a:sym typeface="Calibri"/>
              </a:rPr>
              <a:t>Q2.</a:t>
            </a:r>
            <a:r>
              <a:rPr lang="en-US" sz="3200" dirty="0">
                <a:latin typeface="Calibri"/>
                <a:ea typeface="Calibri"/>
                <a:cs typeface="Calibri"/>
                <a:sym typeface="Calibri"/>
              </a:rPr>
              <a:t> Is there a difference between microbial groups?</a:t>
            </a:r>
            <a:endParaRPr lang="en-US" sz="3200" b="0" i="0" u="none" strike="noStrike" dirty="0">
              <a:solidFill>
                <a:srgbClr val="00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605848"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300" b="1" dirty="0">
                <a:latin typeface="Calibri" panose="020F0502020204030204" pitchFamily="34" charset="0"/>
                <a:cs typeface="Calibri" panose="020F0502020204030204" pitchFamily="34" charset="0"/>
                <a:sym typeface="Wingdings" panose="05000000000000000000" pitchFamily="2" charset="2"/>
              </a:rPr>
              <a:t>Hypotheses</a:t>
            </a:r>
            <a:endParaRPr lang="en-US" sz="3600" b="1" dirty="0">
              <a:latin typeface="Calibri" panose="020F0502020204030204" pitchFamily="34" charset="0"/>
              <a:cs typeface="Calibri" panose="020F0502020204030204" pitchFamily="34" charset="0"/>
              <a:sym typeface="Wingdings" panose="05000000000000000000" pitchFamily="2" charset="2"/>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760652" y="1896596"/>
            <a:ext cx="9907348" cy="40118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latin typeface="Calibri" panose="020F0502020204030204" pitchFamily="34" charset="0"/>
                <a:cs typeface="Calibri" panose="020F0502020204030204" pitchFamily="34" charset="0"/>
              </a:rPr>
              <a:t>H1.</a:t>
            </a:r>
            <a:r>
              <a:rPr lang="en-US" dirty="0">
                <a:latin typeface="Calibri" panose="020F0502020204030204" pitchFamily="34" charset="0"/>
                <a:cs typeface="Calibri" panose="020F0502020204030204" pitchFamily="34" charset="0"/>
              </a:rPr>
              <a:t> Neutral processes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H2. </a:t>
            </a:r>
            <a:r>
              <a:rPr lang="en-US" dirty="0">
                <a:latin typeface="Calibri" panose="020F0502020204030204" pitchFamily="34" charset="0"/>
                <a:cs typeface="Calibri" panose="020F0502020204030204" pitchFamily="34" charset="0"/>
              </a:rPr>
              <a:t>Processes at the local scale (within land use) – </a:t>
            </a:r>
          </a:p>
          <a:p>
            <a:pPr marL="0" indent="0">
              <a:buNone/>
            </a:pPr>
            <a:endParaRPr lang="en-US" dirty="0">
              <a:latin typeface="Calibri" panose="020F0502020204030204" pitchFamily="34" charset="0"/>
              <a:cs typeface="Calibri" panose="020F0502020204030204" pitchFamily="34" charset="0"/>
            </a:endParaRPr>
          </a:p>
          <a:p>
            <a:pPr marL="0" indent="0">
              <a:buNone/>
            </a:pPr>
            <a:r>
              <a:rPr lang="en-US" b="1" dirty="0">
                <a:latin typeface="Calibri" panose="020F0502020204030204" pitchFamily="34" charset="0"/>
                <a:cs typeface="Calibri" panose="020F0502020204030204" pitchFamily="34" charset="0"/>
              </a:rPr>
              <a:t>H3. </a:t>
            </a:r>
            <a:r>
              <a:rPr lang="en-US" dirty="0">
                <a:latin typeface="Calibri" panose="020F0502020204030204" pitchFamily="34" charset="0"/>
                <a:cs typeface="Calibri" panose="020F0502020204030204" pitchFamily="34" charset="0"/>
              </a:rPr>
              <a:t>Processes at the land use scale – </a:t>
            </a:r>
          </a:p>
        </p:txBody>
      </p:sp>
    </p:spTree>
    <p:extLst>
      <p:ext uri="{BB962C8B-B14F-4D97-AF65-F5344CB8AC3E}">
        <p14:creationId xmlns:p14="http://schemas.microsoft.com/office/powerpoint/2010/main" val="1339310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Filtering the microbiome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Rattus from 3 villages</a:t>
            </a:r>
          </a:p>
          <a:p>
            <a:r>
              <a:rPr lang="en-US" dirty="0">
                <a:latin typeface="Calibri" panose="020F0502020204030204" pitchFamily="34" charset="0"/>
                <a:cs typeface="Calibri" panose="020F0502020204030204" pitchFamily="34" charset="0"/>
              </a:rPr>
              <a:t>Relative reads abundance &gt; 0.1% per sample</a:t>
            </a:r>
          </a:p>
          <a:p>
            <a:r>
              <a:rPr lang="en-US" dirty="0">
                <a:latin typeface="Calibri" panose="020F0502020204030204" pitchFamily="34" charset="0"/>
                <a:cs typeface="Calibri" panose="020F0502020204030204" pitchFamily="34" charset="0"/>
              </a:rPr>
              <a:t>Prevalence &gt; 1% per village</a:t>
            </a:r>
          </a:p>
          <a:p>
            <a:r>
              <a:rPr lang="en-US" dirty="0">
                <a:latin typeface="Calibri" panose="020F0502020204030204" pitchFamily="34" charset="0"/>
                <a:cs typeface="Calibri" panose="020F0502020204030204" pitchFamily="34" charset="0"/>
              </a:rPr>
              <a:t>Total reads in a sample &gt; 5000</a:t>
            </a:r>
          </a:p>
          <a:p>
            <a:r>
              <a:rPr lang="en-US" dirty="0">
                <a:latin typeface="Calibri" panose="020F0502020204030204" pitchFamily="34" charset="0"/>
                <a:cs typeface="Calibri" panose="020F0502020204030204" pitchFamily="34" charset="0"/>
              </a:rPr>
              <a:t>Taxonomy</a:t>
            </a: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75300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8698569" cy="6980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4000" b="1" i="0" u="none" strike="noStrike" dirty="0">
                <a:solidFill>
                  <a:srgbClr val="000000"/>
                </a:solidFill>
                <a:latin typeface="Calibri"/>
                <a:ea typeface="Calibri"/>
                <a:cs typeface="Calibri"/>
                <a:sym typeface="Calibri"/>
              </a:rPr>
              <a:t>Microbes' prevalence</a:t>
            </a:r>
            <a:endParaRPr lang="en-US" sz="40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820942" y="1773900"/>
            <a:ext cx="9907348" cy="37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rPr>
              <a:t>3 groups:</a:t>
            </a:r>
          </a:p>
          <a:p>
            <a:r>
              <a:rPr lang="en-US" sz="3200" dirty="0">
                <a:latin typeface="Calibri" panose="020F0502020204030204" pitchFamily="34" charset="0"/>
                <a:cs typeface="Calibri" panose="020F0502020204030204" pitchFamily="34" charset="0"/>
              </a:rPr>
              <a:t>Rare [1%-2%]</a:t>
            </a:r>
          </a:p>
          <a:p>
            <a:r>
              <a:rPr lang="en-US" sz="3200" dirty="0">
                <a:latin typeface="Calibri" panose="020F0502020204030204" pitchFamily="34" charset="0"/>
                <a:cs typeface="Calibri" panose="020F0502020204030204" pitchFamily="34" charset="0"/>
              </a:rPr>
              <a:t>Non-core [2%-20%]</a:t>
            </a:r>
          </a:p>
          <a:p>
            <a:r>
              <a:rPr lang="en-US" sz="3200" dirty="0">
                <a:latin typeface="Calibri" panose="020F0502020204030204" pitchFamily="34" charset="0"/>
                <a:cs typeface="Calibri" panose="020F0502020204030204" pitchFamily="34" charset="0"/>
              </a:rPr>
              <a:t>Core [&gt;20%]</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2" name="Picture 1">
            <a:extLst>
              <a:ext uri="{FF2B5EF4-FFF2-40B4-BE49-F238E27FC236}">
                <a16:creationId xmlns:a16="http://schemas.microsoft.com/office/drawing/2014/main" id="{4274752F-8F14-CAB3-5FF9-0DEB130CAB45}"/>
              </a:ext>
            </a:extLst>
          </p:cNvPr>
          <p:cNvPicPr>
            <a:picLocks noChangeAspect="1"/>
          </p:cNvPicPr>
          <p:nvPr/>
        </p:nvPicPr>
        <p:blipFill>
          <a:blip r:embed="rId3"/>
          <a:stretch>
            <a:fillRect/>
          </a:stretch>
        </p:blipFill>
        <p:spPr>
          <a:xfrm>
            <a:off x="5314787" y="1105319"/>
            <a:ext cx="6391589" cy="5322898"/>
          </a:xfrm>
          <a:prstGeom prst="rect">
            <a:avLst/>
          </a:prstGeom>
        </p:spPr>
      </p:pic>
    </p:spTree>
    <p:extLst>
      <p:ext uri="{BB962C8B-B14F-4D97-AF65-F5344CB8AC3E}">
        <p14:creationId xmlns:p14="http://schemas.microsoft.com/office/powerpoint/2010/main" val="348914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744584" y="315757"/>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3200" dirty="0">
                <a:latin typeface="Calibri" panose="020F0502020204030204" pitchFamily="34" charset="0"/>
                <a:cs typeface="Calibri" panose="020F0502020204030204" pitchFamily="34" charset="0"/>
                <a:sym typeface="Calibri"/>
              </a:rPr>
              <a:t>The groups represent different microbial genera (and potentially functions)</a:t>
            </a:r>
            <a:endParaRPr sz="3200" dirty="0">
              <a:latin typeface="Calibri" panose="020F0502020204030204" pitchFamily="34" charset="0"/>
              <a:cs typeface="Calibri" panose="020F0502020204030204" pitchFamily="34" charset="0"/>
              <a:sym typeface="Calibri"/>
            </a:endParaRPr>
          </a:p>
        </p:txBody>
      </p:sp>
      <p:pic>
        <p:nvPicPr>
          <p:cNvPr id="3" name="Picture 2" descr="A diagram of different colored dots&#10;&#10;Description automatically generated">
            <a:extLst>
              <a:ext uri="{FF2B5EF4-FFF2-40B4-BE49-F238E27FC236}">
                <a16:creationId xmlns:a16="http://schemas.microsoft.com/office/drawing/2014/main" id="{BDBD69A3-4875-2CFD-579D-1E9F1D517D6E}"/>
              </a:ext>
            </a:extLst>
          </p:cNvPr>
          <p:cNvPicPr>
            <a:picLocks noChangeAspect="1"/>
          </p:cNvPicPr>
          <p:nvPr/>
        </p:nvPicPr>
        <p:blipFill>
          <a:blip r:embed="rId3"/>
          <a:stretch>
            <a:fillRect/>
          </a:stretch>
        </p:blipFill>
        <p:spPr>
          <a:xfrm>
            <a:off x="2578408" y="1424353"/>
            <a:ext cx="7560379" cy="5400270"/>
          </a:xfrm>
          <a:prstGeom prst="rect">
            <a:avLst/>
          </a:prstGeom>
        </p:spPr>
      </p:pic>
    </p:spTree>
    <p:extLst>
      <p:ext uri="{BB962C8B-B14F-4D97-AF65-F5344CB8AC3E}">
        <p14:creationId xmlns:p14="http://schemas.microsoft.com/office/powerpoint/2010/main" val="2668852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 name="Google Shape;358;p17">
            <a:extLst>
              <a:ext uri="{FF2B5EF4-FFF2-40B4-BE49-F238E27FC236}">
                <a16:creationId xmlns:a16="http://schemas.microsoft.com/office/drawing/2014/main" id="{41E1ACB2-06EF-BBF2-89B6-DB467D3034CE}"/>
              </a:ext>
            </a:extLst>
          </p:cNvPr>
          <p:cNvSpPr txBox="1">
            <a:spLocks/>
          </p:cNvSpPr>
          <p:nvPr/>
        </p:nvSpPr>
        <p:spPr>
          <a:xfrm>
            <a:off x="838200" y="48128"/>
            <a:ext cx="10515600" cy="818536"/>
          </a:xfrm>
          <a:prstGeom prst="rect">
            <a:avLst/>
          </a:prstGeom>
          <a:noFill/>
          <a:ln>
            <a:noFill/>
          </a:ln>
        </p:spPr>
        <p:txBody>
          <a:bodyPr spcFirstLastPara="1" wrap="square" lIns="91425" tIns="45700" rIns="91425" bIns="45700" anchor="ctr" anchorCtr="0">
            <a:norm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4400"/>
            </a:pPr>
            <a:r>
              <a:rPr lang="en-US" b="1" dirty="0">
                <a:latin typeface="Calibri" panose="020F0502020204030204" pitchFamily="34" charset="0"/>
                <a:cs typeface="Calibri" panose="020F0502020204030204" pitchFamily="34" charset="0"/>
              </a:rPr>
              <a:t>Community detection - </a:t>
            </a:r>
            <a:r>
              <a:rPr lang="en-US" sz="3200" b="1" dirty="0">
                <a:latin typeface="Calibri" panose="020F0502020204030204" pitchFamily="34" charset="0"/>
                <a:cs typeface="Calibri" panose="020F0502020204030204" pitchFamily="34" charset="0"/>
              </a:rPr>
              <a:t>Infomap</a:t>
            </a:r>
            <a:endParaRPr lang="en-US" b="1" dirty="0">
              <a:latin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A5C84D97-86A4-AF2E-C1D2-3EBD74415F94}"/>
              </a:ext>
            </a:extLst>
          </p:cNvPr>
          <p:cNvPicPr>
            <a:picLocks noChangeAspect="1"/>
          </p:cNvPicPr>
          <p:nvPr/>
        </p:nvPicPr>
        <p:blipFill rotWithShape="1">
          <a:blip r:embed="rId3"/>
          <a:srcRect r="11560"/>
          <a:stretch/>
        </p:blipFill>
        <p:spPr>
          <a:xfrm>
            <a:off x="3535936" y="724173"/>
            <a:ext cx="4318945" cy="3013802"/>
          </a:xfrm>
          <a:prstGeom prst="rect">
            <a:avLst/>
          </a:prstGeom>
        </p:spPr>
      </p:pic>
      <p:sp>
        <p:nvSpPr>
          <p:cNvPr id="9" name="TextBox 8">
            <a:extLst>
              <a:ext uri="{FF2B5EF4-FFF2-40B4-BE49-F238E27FC236}">
                <a16:creationId xmlns:a16="http://schemas.microsoft.com/office/drawing/2014/main" id="{4C372C73-1248-1A7C-1702-D12400B4B242}"/>
              </a:ext>
            </a:extLst>
          </p:cNvPr>
          <p:cNvSpPr txBox="1"/>
          <p:nvPr/>
        </p:nvSpPr>
        <p:spPr>
          <a:xfrm>
            <a:off x="2682911" y="1779099"/>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Rare</a:t>
            </a:r>
            <a:endParaRPr lang="en-IL" dirty="0">
              <a:latin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5772D24A-187E-CDAA-6BEF-CB3545FD20E0}"/>
              </a:ext>
            </a:extLst>
          </p:cNvPr>
          <p:cNvSpPr txBox="1"/>
          <p:nvPr/>
        </p:nvSpPr>
        <p:spPr>
          <a:xfrm>
            <a:off x="2682910" y="3272850"/>
            <a:ext cx="1607735"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Non-core</a:t>
            </a:r>
            <a:endParaRPr lang="en-IL" dirty="0">
              <a:latin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6E056FC9-FD1A-8522-76B7-F5C37683C0CE}"/>
              </a:ext>
            </a:extLst>
          </p:cNvPr>
          <p:cNvSpPr txBox="1"/>
          <p:nvPr/>
        </p:nvSpPr>
        <p:spPr>
          <a:xfrm>
            <a:off x="9165945" y="3293652"/>
            <a:ext cx="1386672" cy="523220"/>
          </a:xfrm>
          <a:prstGeom prst="rect">
            <a:avLst/>
          </a:prstGeom>
          <a:noFill/>
        </p:spPr>
        <p:txBody>
          <a:bodyPr wrap="square" rtlCol="0">
            <a:spAutoFit/>
          </a:bodyPr>
          <a:lstStyle/>
          <a:p>
            <a:r>
              <a:rPr lang="en-IL" sz="2800" dirty="0">
                <a:latin typeface="Calibri" panose="020F0502020204030204" pitchFamily="34" charset="0"/>
                <a:cs typeface="Calibri" panose="020F0502020204030204" pitchFamily="34" charset="0"/>
              </a:rPr>
              <a:t>Core</a:t>
            </a:r>
            <a:endParaRPr lang="en-IL" dirty="0">
              <a:latin typeface="Calibri" panose="020F0502020204030204" pitchFamily="34" charset="0"/>
              <a:cs typeface="Calibri" panose="020F0502020204030204" pitchFamily="34" charset="0"/>
            </a:endParaRPr>
          </a:p>
        </p:txBody>
      </p:sp>
      <p:pic>
        <p:nvPicPr>
          <p:cNvPr id="13" name="Picture 12">
            <a:extLst>
              <a:ext uri="{FF2B5EF4-FFF2-40B4-BE49-F238E27FC236}">
                <a16:creationId xmlns:a16="http://schemas.microsoft.com/office/drawing/2014/main" id="{4A01F9CE-A7CB-8CDD-DBD5-2B8F75572411}"/>
              </a:ext>
            </a:extLst>
          </p:cNvPr>
          <p:cNvPicPr>
            <a:picLocks noChangeAspect="1"/>
          </p:cNvPicPr>
          <p:nvPr/>
        </p:nvPicPr>
        <p:blipFill rotWithShape="1">
          <a:blip r:embed="rId4"/>
          <a:srcRect r="12207"/>
          <a:stretch/>
        </p:blipFill>
        <p:spPr>
          <a:xfrm>
            <a:off x="813628" y="3796070"/>
            <a:ext cx="4287377" cy="3013802"/>
          </a:xfrm>
          <a:prstGeom prst="rect">
            <a:avLst/>
          </a:prstGeom>
        </p:spPr>
      </p:pic>
      <p:pic>
        <p:nvPicPr>
          <p:cNvPr id="15" name="Picture 14">
            <a:extLst>
              <a:ext uri="{FF2B5EF4-FFF2-40B4-BE49-F238E27FC236}">
                <a16:creationId xmlns:a16="http://schemas.microsoft.com/office/drawing/2014/main" id="{E9D0E94A-8A51-C819-E4F9-144166CB14C1}"/>
              </a:ext>
            </a:extLst>
          </p:cNvPr>
          <p:cNvPicPr>
            <a:picLocks noChangeAspect="1"/>
          </p:cNvPicPr>
          <p:nvPr/>
        </p:nvPicPr>
        <p:blipFill rotWithShape="1">
          <a:blip r:embed="rId5"/>
          <a:srcRect r="11560"/>
          <a:stretch/>
        </p:blipFill>
        <p:spPr>
          <a:xfrm>
            <a:off x="7149572" y="3796070"/>
            <a:ext cx="4318945" cy="3013802"/>
          </a:xfrm>
          <a:prstGeom prst="rect">
            <a:avLst/>
          </a:prstGeom>
        </p:spPr>
      </p:pic>
    </p:spTree>
    <p:extLst>
      <p:ext uri="{BB962C8B-B14F-4D97-AF65-F5344CB8AC3E}">
        <p14:creationId xmlns:p14="http://schemas.microsoft.com/office/powerpoint/2010/main" val="1949235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644435" y="31958"/>
            <a:ext cx="10515600" cy="1108596"/>
          </a:xfrm>
          <a:prstGeom prst="rect">
            <a:avLst/>
          </a:prstGeom>
          <a:noFill/>
          <a:ln>
            <a:noFill/>
          </a:ln>
        </p:spPr>
        <p:txBody>
          <a:bodyPr spcFirstLastPara="1" wrap="square" lIns="91425" tIns="45700" rIns="91425" bIns="45700" anchor="ctr" anchorCtr="0">
            <a:normAutofit/>
          </a:bodyPr>
          <a:lstStyle/>
          <a:p>
            <a:pPr>
              <a:buSzPts val="4400"/>
            </a:pPr>
            <a:r>
              <a:rPr lang="en-US" sz="2800" dirty="0">
                <a:latin typeface="Calibri" panose="020F0502020204030204" pitchFamily="34" charset="0"/>
                <a:cs typeface="Calibri" panose="020F0502020204030204" pitchFamily="34" charset="0"/>
                <a:sym typeface="Calibri"/>
              </a:rPr>
              <a:t>Different pattern for core and non-core networks</a:t>
            </a:r>
            <a:endParaRPr sz="2800" dirty="0">
              <a:latin typeface="Calibri" panose="020F0502020204030204" pitchFamily="34" charset="0"/>
              <a:cs typeface="Calibri" panose="020F0502020204030204" pitchFamily="34" charset="0"/>
              <a:sym typeface="Calibri"/>
            </a:endParaRPr>
          </a:p>
        </p:txBody>
      </p:sp>
      <p:pic>
        <p:nvPicPr>
          <p:cNvPr id="5" name="Picture 4" descr="A graph of different colored lines&#10;&#10;Description automatically generated with medium confidence">
            <a:extLst>
              <a:ext uri="{FF2B5EF4-FFF2-40B4-BE49-F238E27FC236}">
                <a16:creationId xmlns:a16="http://schemas.microsoft.com/office/drawing/2014/main" id="{0C11D039-913D-0C2F-71F4-297DB4D9F605}"/>
              </a:ext>
            </a:extLst>
          </p:cNvPr>
          <p:cNvPicPr>
            <a:picLocks noChangeAspect="1"/>
          </p:cNvPicPr>
          <p:nvPr/>
        </p:nvPicPr>
        <p:blipFill>
          <a:blip r:embed="rId3"/>
          <a:stretch>
            <a:fillRect/>
          </a:stretch>
        </p:blipFill>
        <p:spPr>
          <a:xfrm>
            <a:off x="1113527" y="1140554"/>
            <a:ext cx="4335138" cy="3096527"/>
          </a:xfrm>
          <a:prstGeom prst="rect">
            <a:avLst/>
          </a:prstGeom>
        </p:spPr>
      </p:pic>
      <p:pic>
        <p:nvPicPr>
          <p:cNvPr id="7" name="Picture 6" descr="A graph with different colored squares&#10;&#10;Description automatically generated">
            <a:extLst>
              <a:ext uri="{FF2B5EF4-FFF2-40B4-BE49-F238E27FC236}">
                <a16:creationId xmlns:a16="http://schemas.microsoft.com/office/drawing/2014/main" id="{A74F6B6C-BE35-FFBA-AA51-3D59F35264C7}"/>
              </a:ext>
            </a:extLst>
          </p:cNvPr>
          <p:cNvPicPr>
            <a:picLocks noChangeAspect="1"/>
          </p:cNvPicPr>
          <p:nvPr/>
        </p:nvPicPr>
        <p:blipFill>
          <a:blip r:embed="rId4"/>
          <a:stretch>
            <a:fillRect/>
          </a:stretch>
        </p:blipFill>
        <p:spPr>
          <a:xfrm>
            <a:off x="6824897" y="1257821"/>
            <a:ext cx="4335138" cy="3096527"/>
          </a:xfrm>
          <a:prstGeom prst="rect">
            <a:avLst/>
          </a:prstGeom>
        </p:spPr>
      </p:pic>
      <p:pic>
        <p:nvPicPr>
          <p:cNvPr id="9" name="Picture 8">
            <a:extLst>
              <a:ext uri="{FF2B5EF4-FFF2-40B4-BE49-F238E27FC236}">
                <a16:creationId xmlns:a16="http://schemas.microsoft.com/office/drawing/2014/main" id="{48B0602F-FDFA-F6EB-5480-1BDAB884DEA9}"/>
              </a:ext>
            </a:extLst>
          </p:cNvPr>
          <p:cNvPicPr>
            <a:picLocks noChangeAspect="1"/>
          </p:cNvPicPr>
          <p:nvPr/>
        </p:nvPicPr>
        <p:blipFill>
          <a:blip r:embed="rId5"/>
          <a:stretch>
            <a:fillRect/>
          </a:stretch>
        </p:blipFill>
        <p:spPr>
          <a:xfrm>
            <a:off x="4443884" y="4237081"/>
            <a:ext cx="4087167" cy="2522366"/>
          </a:xfrm>
          <a:prstGeom prst="rect">
            <a:avLst/>
          </a:prstGeom>
        </p:spPr>
      </p:pic>
    </p:spTree>
    <p:extLst>
      <p:ext uri="{BB962C8B-B14F-4D97-AF65-F5344CB8AC3E}">
        <p14:creationId xmlns:p14="http://schemas.microsoft.com/office/powerpoint/2010/main" val="1642554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D02B3D1D-A5BE-D6E1-AC11-87645DF61B07}"/>
              </a:ext>
            </a:extLst>
          </p:cNvPr>
          <p:cNvSpPr txBox="1">
            <a:spLocks/>
          </p:cNvSpPr>
          <p:nvPr/>
        </p:nvSpPr>
        <p:spPr>
          <a:xfrm>
            <a:off x="740555" y="1989756"/>
            <a:ext cx="9907348" cy="287848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latin typeface="Calibri" panose="020F0502020204030204" pitchFamily="34" charset="0"/>
                <a:cs typeface="Calibri" panose="020F0502020204030204" pitchFamily="34" charset="0"/>
              </a:rPr>
              <a:t>Beta-NTI (Nearest Taxon Index)</a:t>
            </a:r>
          </a:p>
          <a:p>
            <a:pPr marL="0" indent="0">
              <a:buNone/>
            </a:pPr>
            <a:r>
              <a:rPr lang="en-US" dirty="0">
                <a:latin typeface="Calibri" panose="020F0502020204030204" pitchFamily="34" charset="0"/>
                <a:cs typeface="Calibri" panose="020F0502020204030204" pitchFamily="34" charset="0"/>
              </a:rPr>
              <a:t>Measures phylogenetic turnover compared to the turnover expected by chance </a:t>
            </a:r>
          </a:p>
          <a:p>
            <a:pPr marL="0" indent="0">
              <a:buNone/>
            </a:pPr>
            <a:r>
              <a:rPr lang="en-US" sz="3200" b="1" dirty="0" err="1">
                <a:latin typeface="Calibri" panose="020F0502020204030204" pitchFamily="34" charset="0"/>
                <a:cs typeface="Calibri" panose="020F0502020204030204" pitchFamily="34" charset="0"/>
              </a:rPr>
              <a:t>Raup</a:t>
            </a:r>
            <a:r>
              <a:rPr lang="en-US" sz="3200" b="1" dirty="0">
                <a:latin typeface="Calibri" panose="020F0502020204030204" pitchFamily="34" charset="0"/>
                <a:cs typeface="Calibri" panose="020F0502020204030204" pitchFamily="34" charset="0"/>
              </a:rPr>
              <a:t>-Crick</a:t>
            </a:r>
          </a:p>
          <a:p>
            <a:pPr marL="0" indent="0">
              <a:buNone/>
            </a:pPr>
            <a:r>
              <a:rPr lang="en-US" dirty="0">
                <a:latin typeface="Calibri" panose="020F0502020204030204" pitchFamily="34" charset="0"/>
                <a:cs typeface="Calibri" panose="020F0502020204030204" pitchFamily="34" charset="0"/>
              </a:rPr>
              <a:t>Measures turnover compared to the turnover expected by chance </a:t>
            </a: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spTree>
    <p:extLst>
      <p:ext uri="{BB962C8B-B14F-4D97-AF65-F5344CB8AC3E}">
        <p14:creationId xmlns:p14="http://schemas.microsoft.com/office/powerpoint/2010/main" val="3594098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485624" y="407262"/>
            <a:ext cx="11043324" cy="11465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200" b="1" i="0" u="none" strike="noStrike" dirty="0">
                <a:solidFill>
                  <a:srgbClr val="000000"/>
                </a:solidFill>
                <a:latin typeface="Calibri"/>
                <a:ea typeface="Calibri"/>
                <a:cs typeface="Calibri"/>
                <a:sym typeface="Calibri"/>
              </a:rPr>
              <a:t>What does this modular structure tell us about the </a:t>
            </a:r>
            <a:r>
              <a:rPr lang="en-US" sz="3200" b="1" dirty="0">
                <a:latin typeface="Calibri" panose="020F0502020204030204" pitchFamily="34" charset="0"/>
                <a:cs typeface="Calibri" panose="020F0502020204030204" pitchFamily="34" charset="0"/>
              </a:rPr>
              <a:t>processes that shaped the network?</a:t>
            </a:r>
            <a:r>
              <a:rPr lang="en-US" sz="3200" b="1" i="0" u="none" strike="noStrike" dirty="0">
                <a:solidFill>
                  <a:srgbClr val="000000"/>
                </a:solidFill>
                <a:latin typeface="Calibri"/>
                <a:ea typeface="Calibri"/>
                <a:cs typeface="Calibri"/>
                <a:sym typeface="Calibri"/>
              </a:rPr>
              <a:t> </a:t>
            </a:r>
            <a:endParaRPr lang="en-US" sz="3200" dirty="0">
              <a:latin typeface="Calibri"/>
              <a:ea typeface="Calibri"/>
              <a:cs typeface="Calibri"/>
              <a:sym typeface="Calibri"/>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9749D75E-7D1A-5A48-0526-38B6B5D7A73C}"/>
              </a:ext>
            </a:extLst>
          </p:cNvPr>
          <p:cNvSpPr txBox="1"/>
          <p:nvPr/>
        </p:nvSpPr>
        <p:spPr>
          <a:xfrm>
            <a:off x="8792308" y="6537088"/>
            <a:ext cx="3439736" cy="307777"/>
          </a:xfrm>
          <a:prstGeom prst="rect">
            <a:avLst/>
          </a:prstGeom>
          <a:noFill/>
        </p:spPr>
        <p:txBody>
          <a:bodyPr wrap="square" rtlCol="0">
            <a:spAutoFit/>
          </a:bodyPr>
          <a:lstStyle/>
          <a:p>
            <a:r>
              <a:rPr lang="en-US" dirty="0" err="1">
                <a:latin typeface="Calibri" panose="020F0502020204030204" pitchFamily="34" charset="0"/>
                <a:cs typeface="Calibri" panose="020F0502020204030204" pitchFamily="34" charset="0"/>
              </a:rPr>
              <a:t>Stegen</a:t>
            </a:r>
            <a:r>
              <a:rPr lang="en-US" dirty="0">
                <a:latin typeface="Calibri" panose="020F0502020204030204" pitchFamily="34" charset="0"/>
                <a:cs typeface="Calibri" panose="020F0502020204030204" pitchFamily="34" charset="0"/>
              </a:rPr>
              <a:t> et. al., 2012; Zhou &amp; Ning, 2017</a:t>
            </a:r>
          </a:p>
        </p:txBody>
      </p:sp>
      <p:pic>
        <p:nvPicPr>
          <p:cNvPr id="2" name="Picture 1">
            <a:extLst>
              <a:ext uri="{FF2B5EF4-FFF2-40B4-BE49-F238E27FC236}">
                <a16:creationId xmlns:a16="http://schemas.microsoft.com/office/drawing/2014/main" id="{FFEF3C76-0435-A47C-518E-06C8B2C0FD8E}"/>
              </a:ext>
            </a:extLst>
          </p:cNvPr>
          <p:cNvPicPr>
            <a:picLocks noChangeAspect="1"/>
          </p:cNvPicPr>
          <p:nvPr/>
        </p:nvPicPr>
        <p:blipFill>
          <a:blip r:embed="rId3"/>
          <a:stretch>
            <a:fillRect/>
          </a:stretch>
        </p:blipFill>
        <p:spPr>
          <a:xfrm>
            <a:off x="833174" y="1752787"/>
            <a:ext cx="10008998" cy="4404855"/>
          </a:xfrm>
          <a:prstGeom prst="rect">
            <a:avLst/>
          </a:prstGeom>
        </p:spPr>
      </p:pic>
    </p:spTree>
    <p:extLst>
      <p:ext uri="{BB962C8B-B14F-4D97-AF65-F5344CB8AC3E}">
        <p14:creationId xmlns:p14="http://schemas.microsoft.com/office/powerpoint/2010/main" val="3177348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600986"/>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Rare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microbe turnover due to dispersal limitation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Tree>
    <p:extLst>
      <p:ext uri="{BB962C8B-B14F-4D97-AF65-F5344CB8AC3E}">
        <p14:creationId xmlns:p14="http://schemas.microsoft.com/office/powerpoint/2010/main" val="3438632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855F0E1-3826-D863-3E4D-DFFB91C1DFE9}"/>
              </a:ext>
            </a:extLst>
          </p:cNvPr>
          <p:cNvSpPr txBox="1"/>
          <p:nvPr/>
        </p:nvSpPr>
        <p:spPr>
          <a:xfrm>
            <a:off x="7191279" y="6519446"/>
            <a:ext cx="4902398"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Berg et. al., 2020; Rosenberg &amp; </a:t>
            </a:r>
            <a:r>
              <a:rPr lang="en-US" sz="1600" dirty="0" err="1">
                <a:latin typeface="Calibri" panose="020F0502020204030204" pitchFamily="34" charset="0"/>
                <a:cs typeface="Calibri" panose="020F0502020204030204" pitchFamily="34" charset="0"/>
              </a:rPr>
              <a:t>Zilber</a:t>
            </a:r>
            <a:r>
              <a:rPr lang="en-US" sz="1600" dirty="0">
                <a:latin typeface="Calibri" panose="020F0502020204030204" pitchFamily="34" charset="0"/>
                <a:cs typeface="Calibri" panose="020F0502020204030204" pitchFamily="34" charset="0"/>
              </a:rPr>
              <a:t>-Rosenberg, 2018</a:t>
            </a:r>
          </a:p>
        </p:txBody>
      </p:sp>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3838" y="652143"/>
            <a:ext cx="10664324" cy="11332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The microbiome is crucial for host health and function </a:t>
            </a:r>
            <a:endParaRPr lang="en-US" sz="3600" dirty="0">
              <a:latin typeface="Calibri" panose="020F0502020204030204" pitchFamily="34" charset="0"/>
              <a:cs typeface="Calibri" panose="020F0502020204030204" pitchFamily="34" charset="0"/>
            </a:endParaRP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76295077-F1B8-C981-5F4B-EACC928D89CE}"/>
              </a:ext>
            </a:extLst>
          </p:cNvPr>
          <p:cNvSpPr txBox="1"/>
          <p:nvPr/>
        </p:nvSpPr>
        <p:spPr>
          <a:xfrm>
            <a:off x="1304611" y="5072635"/>
            <a:ext cx="8711920" cy="1200329"/>
          </a:xfrm>
          <a:prstGeom prst="rect">
            <a:avLst/>
          </a:prstGeom>
          <a:noFill/>
        </p:spPr>
        <p:txBody>
          <a:bodyPr wrap="square">
            <a:spAutoFit/>
          </a:bodyPr>
          <a:lstStyle/>
          <a:p>
            <a:pPr algn="ctr"/>
            <a:r>
              <a:rPr lang="en-US" sz="3600" b="1" i="0" u="none" strike="noStrike" dirty="0">
                <a:solidFill>
                  <a:srgbClr val="000000"/>
                </a:solidFill>
                <a:effectLst/>
                <a:latin typeface="Calibri" panose="020F0502020204030204" pitchFamily="34" charset="0"/>
              </a:rPr>
              <a:t>It is important to understand the processes and factors that shape the microbiome</a:t>
            </a:r>
            <a:endParaRPr lang="en-IL" sz="3600" b="1" dirty="0"/>
          </a:p>
        </p:txBody>
      </p:sp>
      <p:pic>
        <p:nvPicPr>
          <p:cNvPr id="1026" name="Picture 2" descr="Solutions for your Germ-Free and Gnotobiotic Mice | ClearH2O">
            <a:extLst>
              <a:ext uri="{FF2B5EF4-FFF2-40B4-BE49-F238E27FC236}">
                <a16:creationId xmlns:a16="http://schemas.microsoft.com/office/drawing/2014/main" id="{C9D0E582-6E76-4E6A-75D7-4BB16FA2DF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2571" y="1499717"/>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70325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3231654"/>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Non-core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The modules capture selective differences between hosts </a:t>
            </a: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the same module</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Tree>
    <p:extLst>
      <p:ext uri="{BB962C8B-B14F-4D97-AF65-F5344CB8AC3E}">
        <p14:creationId xmlns:p14="http://schemas.microsoft.com/office/powerpoint/2010/main" val="1183341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70700" y="350693"/>
            <a:ext cx="10085148" cy="7345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Network’s modules are indicative of the processes</a:t>
            </a:r>
            <a:endParaRPr lang="en-US" sz="32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1875AC0A-BA5E-1D24-CD79-24BC560CA5E0}"/>
              </a:ext>
            </a:extLst>
          </p:cNvPr>
          <p:cNvSpPr txBox="1"/>
          <p:nvPr/>
        </p:nvSpPr>
        <p:spPr>
          <a:xfrm>
            <a:off x="770700" y="1406770"/>
            <a:ext cx="3950350" cy="2492990"/>
          </a:xfrm>
          <a:prstGeom prst="rect">
            <a:avLst/>
          </a:prstGeom>
          <a:noFill/>
        </p:spPr>
        <p:txBody>
          <a:bodyPr wrap="square">
            <a:spAutoFit/>
          </a:bodyPr>
          <a:lstStyle/>
          <a:p>
            <a:r>
              <a:rPr lang="en-IL" sz="3600" b="1" dirty="0">
                <a:latin typeface="Calibri" panose="020F0502020204030204" pitchFamily="34" charset="0"/>
                <a:cs typeface="Calibri" panose="020F0502020204030204" pitchFamily="34" charset="0"/>
              </a:rPr>
              <a:t>Core</a:t>
            </a:r>
            <a:endParaRPr lang="en-IL" sz="2400" b="1"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L" sz="2400" dirty="0">
                <a:latin typeface="Calibri" panose="020F0502020204030204" pitchFamily="34" charset="0"/>
                <a:cs typeface="Calibri" panose="020F0502020204030204" pitchFamily="34" charset="0"/>
              </a:rPr>
              <a:t>Neutral processes dominate the variation between hosts clustered in same and different modules</a:t>
            </a:r>
          </a:p>
        </p:txBody>
      </p:sp>
      <p:pic>
        <p:nvPicPr>
          <p:cNvPr id="3" name="Picture 2" descr="A graph of different colored bars&#10;&#10;Description automatically generated">
            <a:extLst>
              <a:ext uri="{FF2B5EF4-FFF2-40B4-BE49-F238E27FC236}">
                <a16:creationId xmlns:a16="http://schemas.microsoft.com/office/drawing/2014/main" id="{54866D33-E6B3-D523-C935-E4BE03A3655C}"/>
              </a:ext>
            </a:extLst>
          </p:cNvPr>
          <p:cNvPicPr>
            <a:picLocks noChangeAspect="1"/>
          </p:cNvPicPr>
          <p:nvPr/>
        </p:nvPicPr>
        <p:blipFill>
          <a:blip r:embed="rId3"/>
          <a:stretch>
            <a:fillRect/>
          </a:stretch>
        </p:blipFill>
        <p:spPr>
          <a:xfrm>
            <a:off x="4721050" y="1527350"/>
            <a:ext cx="7333954" cy="5238538"/>
          </a:xfrm>
          <a:prstGeom prst="rect">
            <a:avLst/>
          </a:prstGeom>
        </p:spPr>
      </p:pic>
    </p:spTree>
    <p:extLst>
      <p:ext uri="{BB962C8B-B14F-4D97-AF65-F5344CB8AC3E}">
        <p14:creationId xmlns:p14="http://schemas.microsoft.com/office/powerpoint/2010/main" val="87170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6191D3B6-9391-DC61-9862-02F5953A2361}"/>
              </a:ext>
            </a:extLst>
          </p:cNvPr>
          <p:cNvSpPr txBox="1">
            <a:spLocks/>
          </p:cNvSpPr>
          <p:nvPr/>
        </p:nvSpPr>
        <p:spPr>
          <a:xfrm>
            <a:off x="760652" y="672239"/>
            <a:ext cx="10085148" cy="128719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i="0" u="none" strike="noStrike" dirty="0">
                <a:solidFill>
                  <a:srgbClr val="000000"/>
                </a:solidFill>
                <a:latin typeface="Calibri"/>
                <a:ea typeface="Calibri"/>
                <a:cs typeface="Calibri"/>
                <a:sym typeface="Calibri"/>
              </a:rPr>
              <a:t>Q1.</a:t>
            </a:r>
            <a:r>
              <a:rPr lang="en-US" sz="3600" b="0" i="0" u="none" strike="noStrike" dirty="0">
                <a:solidFill>
                  <a:srgbClr val="000000"/>
                </a:solidFill>
                <a:latin typeface="Calibri"/>
                <a:ea typeface="Calibri"/>
                <a:cs typeface="Calibri"/>
                <a:sym typeface="Calibri"/>
              </a:rPr>
              <a:t> What are the processes shaping the </a:t>
            </a:r>
            <a:r>
              <a:rPr lang="en-US" sz="3600" i="0" u="none" strike="noStrike" dirty="0">
                <a:solidFill>
                  <a:srgbClr val="000000"/>
                </a:solidFill>
                <a:latin typeface="Calibri"/>
                <a:ea typeface="Calibri"/>
                <a:cs typeface="Calibri"/>
                <a:sym typeface="Calibri"/>
              </a:rPr>
              <a:t>structure of host-microb</a:t>
            </a:r>
            <a:r>
              <a:rPr lang="en-US" sz="3600" dirty="0">
                <a:latin typeface="Calibri"/>
                <a:ea typeface="Calibri"/>
                <a:cs typeface="Calibri"/>
                <a:sym typeface="Calibri"/>
              </a:rPr>
              <a:t>e communities </a:t>
            </a:r>
            <a:r>
              <a:rPr lang="en-US" sz="3600" b="1" u="sng" dirty="0">
                <a:latin typeface="Calibri"/>
                <a:ea typeface="Calibri"/>
                <a:cs typeface="Calibri"/>
                <a:sym typeface="Calibri"/>
              </a:rPr>
              <a:t>along a land use change gradient</a:t>
            </a:r>
            <a:r>
              <a:rPr lang="en-US" sz="3600" dirty="0">
                <a:latin typeface="Calibri"/>
                <a:ea typeface="Calibri"/>
                <a:cs typeface="Calibri"/>
                <a:sym typeface="Calibri"/>
              </a:rPr>
              <a:t>?</a:t>
            </a:r>
          </a:p>
        </p:txBody>
      </p:sp>
    </p:spTree>
    <p:extLst>
      <p:ext uri="{BB962C8B-B14F-4D97-AF65-F5344CB8AC3E}">
        <p14:creationId xmlns:p14="http://schemas.microsoft.com/office/powerpoint/2010/main" val="4278995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2" name="Google Shape;359;p17">
            <a:extLst>
              <a:ext uri="{FF2B5EF4-FFF2-40B4-BE49-F238E27FC236}">
                <a16:creationId xmlns:a16="http://schemas.microsoft.com/office/drawing/2014/main" id="{21574AE3-C4D2-39B6-33C9-DAC2D379BD77}"/>
              </a:ext>
            </a:extLst>
          </p:cNvPr>
          <p:cNvSpPr txBox="1"/>
          <p:nvPr/>
        </p:nvSpPr>
        <p:spPr>
          <a:xfrm>
            <a:off x="723384" y="350589"/>
            <a:ext cx="10274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4000" b="1" dirty="0">
                <a:latin typeface="Calibri" panose="020F0502020204030204" pitchFamily="34" charset="0"/>
                <a:cs typeface="Calibri" panose="020F0502020204030204" pitchFamily="34" charset="0"/>
                <a:sym typeface="Calibri"/>
              </a:rPr>
              <a:t>Normalized Mutual Information</a:t>
            </a:r>
            <a:r>
              <a:rPr lang="en-US" sz="4000" b="1" dirty="0">
                <a:solidFill>
                  <a:schemeClr val="dk1"/>
                </a:solidFill>
                <a:latin typeface="Calibri" panose="020F0502020204030204" pitchFamily="34" charset="0"/>
                <a:cs typeface="Calibri" panose="020F0502020204030204" pitchFamily="34" charset="0"/>
                <a:sym typeface="Calibri"/>
              </a:rPr>
              <a:t> (NMI)</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graphicFrame>
        <p:nvGraphicFramePr>
          <p:cNvPr id="3" name="Table 2">
            <a:extLst>
              <a:ext uri="{FF2B5EF4-FFF2-40B4-BE49-F238E27FC236}">
                <a16:creationId xmlns:a16="http://schemas.microsoft.com/office/drawing/2014/main" id="{C62B1CDC-5EF1-2E9E-F80C-4CDE98066137}"/>
              </a:ext>
            </a:extLst>
          </p:cNvPr>
          <p:cNvGraphicFramePr>
            <a:graphicFrameLocks noGrp="1"/>
          </p:cNvGraphicFramePr>
          <p:nvPr>
            <p:extLst>
              <p:ext uri="{D42A27DB-BD31-4B8C-83A1-F6EECF244321}">
                <p14:modId xmlns:p14="http://schemas.microsoft.com/office/powerpoint/2010/main" val="2707390565"/>
              </p:ext>
            </p:extLst>
          </p:nvPr>
        </p:nvGraphicFramePr>
        <p:xfrm>
          <a:off x="625157" y="2558405"/>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4" name="TextBox 3">
            <a:extLst>
              <a:ext uri="{FF2B5EF4-FFF2-40B4-BE49-F238E27FC236}">
                <a16:creationId xmlns:a16="http://schemas.microsoft.com/office/drawing/2014/main" id="{B93A131A-A13A-CEEB-DC56-4D4A4E84672F}"/>
              </a:ext>
            </a:extLst>
          </p:cNvPr>
          <p:cNvSpPr txBox="1"/>
          <p:nvPr/>
        </p:nvSpPr>
        <p:spPr>
          <a:xfrm>
            <a:off x="282257" y="6516233"/>
            <a:ext cx="1479962"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Taya et. al., 2016</a:t>
            </a:r>
          </a:p>
        </p:txBody>
      </p:sp>
      <p:graphicFrame>
        <p:nvGraphicFramePr>
          <p:cNvPr id="9" name="Table 8">
            <a:extLst>
              <a:ext uri="{FF2B5EF4-FFF2-40B4-BE49-F238E27FC236}">
                <a16:creationId xmlns:a16="http://schemas.microsoft.com/office/drawing/2014/main" id="{2648662B-27CF-CD61-BE51-ED169901A619}"/>
              </a:ext>
            </a:extLst>
          </p:cNvPr>
          <p:cNvGraphicFramePr>
            <a:graphicFrameLocks noGrp="1"/>
          </p:cNvGraphicFramePr>
          <p:nvPr>
            <p:extLst>
              <p:ext uri="{D42A27DB-BD31-4B8C-83A1-F6EECF244321}">
                <p14:modId xmlns:p14="http://schemas.microsoft.com/office/powerpoint/2010/main" val="2484529122"/>
              </p:ext>
            </p:extLst>
          </p:nvPr>
        </p:nvGraphicFramePr>
        <p:xfrm>
          <a:off x="7165657" y="2558405"/>
          <a:ext cx="3945618" cy="827610"/>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lang="en-IL" dirty="0">
                          <a:solidFill>
                            <a:schemeClr val="tx1"/>
                          </a:solidFill>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en-IL"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4488825"/>
                  </a:ext>
                </a:extLst>
              </a:tr>
            </a:tbl>
          </a:graphicData>
        </a:graphic>
      </p:graphicFrame>
      <p:graphicFrame>
        <p:nvGraphicFramePr>
          <p:cNvPr id="10" name="Table 9">
            <a:extLst>
              <a:ext uri="{FF2B5EF4-FFF2-40B4-BE49-F238E27FC236}">
                <a16:creationId xmlns:a16="http://schemas.microsoft.com/office/drawing/2014/main" id="{8CADF6B0-0462-FB2A-714F-30F5F66C010D}"/>
              </a:ext>
            </a:extLst>
          </p:cNvPr>
          <p:cNvGraphicFramePr>
            <a:graphicFrameLocks noGrp="1"/>
          </p:cNvGraphicFramePr>
          <p:nvPr>
            <p:extLst>
              <p:ext uri="{D42A27DB-BD31-4B8C-83A1-F6EECF244321}">
                <p14:modId xmlns:p14="http://schemas.microsoft.com/office/powerpoint/2010/main" val="550010070"/>
              </p:ext>
            </p:extLst>
          </p:nvPr>
        </p:nvGraphicFramePr>
        <p:xfrm>
          <a:off x="7165657" y="3758159"/>
          <a:ext cx="3945618" cy="2911962"/>
        </p:xfrm>
        <a:graphic>
          <a:graphicData uri="http://schemas.openxmlformats.org/drawingml/2006/table">
            <a:tbl>
              <a:tblPr firstRow="1" bandRow="1">
                <a:tableStyleId>{5C22544A-7EE6-4342-B048-85BDC9FD1C3A}</a:tableStyleId>
              </a:tblPr>
              <a:tblGrid>
                <a:gridCol w="735838">
                  <a:extLst>
                    <a:ext uri="{9D8B030D-6E8A-4147-A177-3AD203B41FA5}">
                      <a16:colId xmlns:a16="http://schemas.microsoft.com/office/drawing/2014/main" val="2410733229"/>
                    </a:ext>
                  </a:extLst>
                </a:gridCol>
                <a:gridCol w="641956">
                  <a:extLst>
                    <a:ext uri="{9D8B030D-6E8A-4147-A177-3AD203B41FA5}">
                      <a16:colId xmlns:a16="http://schemas.microsoft.com/office/drawing/2014/main" val="121453234"/>
                    </a:ext>
                  </a:extLst>
                </a:gridCol>
                <a:gridCol w="641956">
                  <a:extLst>
                    <a:ext uri="{9D8B030D-6E8A-4147-A177-3AD203B41FA5}">
                      <a16:colId xmlns:a16="http://schemas.microsoft.com/office/drawing/2014/main" val="3240389280"/>
                    </a:ext>
                  </a:extLst>
                </a:gridCol>
                <a:gridCol w="641956">
                  <a:extLst>
                    <a:ext uri="{9D8B030D-6E8A-4147-A177-3AD203B41FA5}">
                      <a16:colId xmlns:a16="http://schemas.microsoft.com/office/drawing/2014/main" val="1084021778"/>
                    </a:ext>
                  </a:extLst>
                </a:gridCol>
                <a:gridCol w="641956">
                  <a:extLst>
                    <a:ext uri="{9D8B030D-6E8A-4147-A177-3AD203B41FA5}">
                      <a16:colId xmlns:a16="http://schemas.microsoft.com/office/drawing/2014/main" val="3097203548"/>
                    </a:ext>
                  </a:extLst>
                </a:gridCol>
                <a:gridCol w="641956">
                  <a:extLst>
                    <a:ext uri="{9D8B030D-6E8A-4147-A177-3AD203B41FA5}">
                      <a16:colId xmlns:a16="http://schemas.microsoft.com/office/drawing/2014/main" val="3332565132"/>
                    </a:ext>
                  </a:extLst>
                </a:gridCol>
              </a:tblGrid>
              <a:tr h="306522">
                <a:tc>
                  <a:txBody>
                    <a:bodyPr/>
                    <a:lstStyle/>
                    <a:p>
                      <a:endParaRPr lang="en-IL"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LU1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30A0"/>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L" dirty="0">
                          <a:solidFill>
                            <a:schemeClr val="tx1"/>
                          </a:solidFill>
                        </a:rPr>
                        <a:t>LU5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75000"/>
                      </a:schemeClr>
                    </a:solidFill>
                  </a:tcPr>
                </a:tc>
                <a:extLst>
                  <a:ext uri="{0D108BD9-81ED-4DB2-BD59-A6C34878D82A}">
                    <a16:rowId xmlns:a16="http://schemas.microsoft.com/office/drawing/2014/main" val="2261931598"/>
                  </a:ext>
                </a:extLst>
              </a:tr>
              <a:tr h="521088">
                <a:tc>
                  <a:txBody>
                    <a:bodyPr/>
                    <a:lstStyle/>
                    <a:p>
                      <a:pPr algn="ctr"/>
                      <a:r>
                        <a:rPr lang="en-IL" b="1" dirty="0">
                          <a:solidFill>
                            <a:schemeClr val="tx1"/>
                          </a:solidFill>
                        </a:rPr>
                        <a:t>Group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474488825"/>
                  </a:ext>
                </a:extLst>
              </a:tr>
              <a:tr h="521088">
                <a:tc>
                  <a:txBody>
                    <a:bodyPr/>
                    <a:lstStyle/>
                    <a:p>
                      <a:pPr algn="ctr"/>
                      <a:r>
                        <a:rPr lang="en-IL" b="1" dirty="0">
                          <a:solidFill>
                            <a:schemeClr val="tx1"/>
                          </a:solidFill>
                        </a:rPr>
                        <a:t>Group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2287364687"/>
                  </a:ext>
                </a:extLst>
              </a:tr>
              <a:tr h="521088">
                <a:tc>
                  <a:txBody>
                    <a:bodyPr/>
                    <a:lstStyle/>
                    <a:p>
                      <a:pPr algn="ctr"/>
                      <a:r>
                        <a:rPr lang="en-IL" b="1" dirty="0">
                          <a:solidFill>
                            <a:schemeClr val="tx1"/>
                          </a:solidFill>
                        </a:rPr>
                        <a:t>Group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847352532"/>
                  </a:ext>
                </a:extLst>
              </a:tr>
              <a:tr h="521088">
                <a:tc>
                  <a:txBody>
                    <a:bodyPr/>
                    <a:lstStyle/>
                    <a:p>
                      <a:pPr algn="ctr"/>
                      <a:r>
                        <a:rPr lang="en-IL" b="1" dirty="0">
                          <a:solidFill>
                            <a:schemeClr val="tx1"/>
                          </a:solidFill>
                        </a:rPr>
                        <a:t>Group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3045714270"/>
                  </a:ext>
                </a:extLst>
              </a:tr>
              <a:tr h="521088">
                <a:tc>
                  <a:txBody>
                    <a:bodyPr/>
                    <a:lstStyle/>
                    <a:p>
                      <a:pPr algn="ctr"/>
                      <a:r>
                        <a:rPr lang="en-IL" b="1" dirty="0">
                          <a:solidFill>
                            <a:schemeClr val="tx1"/>
                          </a:solidFill>
                        </a:rPr>
                        <a:t>Group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tc>
                  <a:txBody>
                    <a:bodyPr/>
                    <a:lstStyle/>
                    <a:p>
                      <a:pPr algn="ctr"/>
                      <a:r>
                        <a:rPr lang="en-IL"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90000"/>
                      </a:schemeClr>
                    </a:solidFill>
                  </a:tcPr>
                </a:tc>
                <a:extLst>
                  <a:ext uri="{0D108BD9-81ED-4DB2-BD59-A6C34878D82A}">
                    <a16:rowId xmlns:a16="http://schemas.microsoft.com/office/drawing/2014/main" val="1065139127"/>
                  </a:ext>
                </a:extLst>
              </a:tr>
            </a:tbl>
          </a:graphicData>
        </a:graphic>
      </p:graphicFrame>
      <p:sp>
        <p:nvSpPr>
          <p:cNvPr id="11" name="Google Shape;359;p17">
            <a:extLst>
              <a:ext uri="{FF2B5EF4-FFF2-40B4-BE49-F238E27FC236}">
                <a16:creationId xmlns:a16="http://schemas.microsoft.com/office/drawing/2014/main" id="{1C80E1C0-A157-06CD-A8F0-817873EF1C9A}"/>
              </a:ext>
            </a:extLst>
          </p:cNvPr>
          <p:cNvSpPr txBox="1"/>
          <p:nvPr/>
        </p:nvSpPr>
        <p:spPr>
          <a:xfrm>
            <a:off x="1762219"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1</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12" name="Google Shape;359;p17">
            <a:extLst>
              <a:ext uri="{FF2B5EF4-FFF2-40B4-BE49-F238E27FC236}">
                <a16:creationId xmlns:a16="http://schemas.microsoft.com/office/drawing/2014/main" id="{29A86F84-57A7-669C-049B-AA2FB3A279D0}"/>
              </a:ext>
            </a:extLst>
          </p:cNvPr>
          <p:cNvSpPr txBox="1"/>
          <p:nvPr/>
        </p:nvSpPr>
        <p:spPr>
          <a:xfrm>
            <a:off x="8293658" y="1831901"/>
            <a:ext cx="1892815"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200" b="1" dirty="0">
                <a:latin typeface="Calibri" panose="020F0502020204030204" pitchFamily="34" charset="0"/>
                <a:cs typeface="Calibri" panose="020F0502020204030204" pitchFamily="34" charset="0"/>
                <a:sym typeface="Calibri"/>
              </a:rPr>
              <a:t>NMI = 0</a:t>
            </a:r>
            <a:endParaRPr lang="en-US" sz="3200" b="1"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5" name="Google Shape;359;p17">
            <a:extLst>
              <a:ext uri="{FF2B5EF4-FFF2-40B4-BE49-F238E27FC236}">
                <a16:creationId xmlns:a16="http://schemas.microsoft.com/office/drawing/2014/main" id="{6B0518AC-5839-E49B-2AF3-321F3B9A4C17}"/>
              </a:ext>
            </a:extLst>
          </p:cNvPr>
          <p:cNvSpPr txBox="1"/>
          <p:nvPr/>
        </p:nvSpPr>
        <p:spPr>
          <a:xfrm>
            <a:off x="2115587" y="5340959"/>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H3</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6" name="Google Shape;359;p17">
            <a:extLst>
              <a:ext uri="{FF2B5EF4-FFF2-40B4-BE49-F238E27FC236}">
                <a16:creationId xmlns:a16="http://schemas.microsoft.com/office/drawing/2014/main" id="{C3B78E0F-50DB-A8F5-6A33-F94B408E4407}"/>
              </a:ext>
            </a:extLst>
          </p:cNvPr>
          <p:cNvSpPr txBox="1"/>
          <p:nvPr/>
        </p:nvSpPr>
        <p:spPr>
          <a:xfrm>
            <a:off x="6427511" y="2558405"/>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H1</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
        <p:nvSpPr>
          <p:cNvPr id="7" name="Google Shape;359;p17">
            <a:extLst>
              <a:ext uri="{FF2B5EF4-FFF2-40B4-BE49-F238E27FC236}">
                <a16:creationId xmlns:a16="http://schemas.microsoft.com/office/drawing/2014/main" id="{D096DA25-A634-F79F-D188-525375C73BED}"/>
              </a:ext>
            </a:extLst>
          </p:cNvPr>
          <p:cNvSpPr txBox="1"/>
          <p:nvPr/>
        </p:nvSpPr>
        <p:spPr>
          <a:xfrm>
            <a:off x="6427511" y="4913003"/>
            <a:ext cx="738146" cy="855912"/>
          </a:xfrm>
          <a:prstGeom prst="rect">
            <a:avLst/>
          </a:prstGeom>
          <a:noFill/>
          <a:ln>
            <a:noFill/>
          </a:ln>
        </p:spPr>
        <p:txBody>
          <a:bodyPr spcFirstLastPara="1" wrap="square" lIns="91425" tIns="45700" rIns="91425" bIns="45700" numCol="1" anchor="t" anchorCtr="0">
            <a:normAutofit/>
          </a:bodyPr>
          <a:lstStyle/>
          <a:p>
            <a:pPr marR="0" lvl="0" algn="l" rtl="0">
              <a:lnSpc>
                <a:spcPct val="90000"/>
              </a:lnSpc>
              <a:spcBef>
                <a:spcPts val="1000"/>
              </a:spcBef>
              <a:spcAft>
                <a:spcPts val="0"/>
              </a:spcAft>
              <a:buClr>
                <a:schemeClr val="dk1"/>
              </a:buClr>
              <a:buSzPts val="3200"/>
            </a:pPr>
            <a:r>
              <a:rPr lang="en-US" sz="3600" b="1" dirty="0">
                <a:solidFill>
                  <a:srgbClr val="FF0000"/>
                </a:solidFill>
                <a:latin typeface="Calibri" panose="020F0502020204030204" pitchFamily="34" charset="0"/>
                <a:cs typeface="Calibri" panose="020F0502020204030204" pitchFamily="34" charset="0"/>
                <a:sym typeface="Calibri"/>
              </a:rPr>
              <a:t>H2</a:t>
            </a: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2800"/>
              <a:buFont typeface="Arial"/>
              <a:buNone/>
            </a:pPr>
            <a:endParaRPr sz="2800" dirty="0">
              <a:solidFill>
                <a:schemeClr val="dk1"/>
              </a:solidFill>
              <a:latin typeface="Calibri" panose="020F0502020204030204" pitchFamily="34" charset="0"/>
              <a:ea typeface="Gill Sans"/>
              <a:cs typeface="Calibri" panose="020F0502020204030204" pitchFamily="34" charset="0"/>
              <a:sym typeface="Gill Sans"/>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3501952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5" grpId="0"/>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different colored lines&#10;&#10;Description automatically generated with medium confidence">
            <a:extLst>
              <a:ext uri="{FF2B5EF4-FFF2-40B4-BE49-F238E27FC236}">
                <a16:creationId xmlns:a16="http://schemas.microsoft.com/office/drawing/2014/main" id="{6FFE9176-F3CA-52F9-AC70-CCBBD40C9F74}"/>
              </a:ext>
            </a:extLst>
          </p:cNvPr>
          <p:cNvPicPr>
            <a:picLocks noChangeAspect="1"/>
          </p:cNvPicPr>
          <p:nvPr/>
        </p:nvPicPr>
        <p:blipFill>
          <a:blip r:embed="rId2"/>
          <a:stretch>
            <a:fillRect/>
          </a:stretch>
        </p:blipFill>
        <p:spPr>
          <a:xfrm>
            <a:off x="2209800" y="773723"/>
            <a:ext cx="7772400" cy="5551714"/>
          </a:xfrm>
          <a:prstGeom prst="rect">
            <a:avLst/>
          </a:prstGeom>
        </p:spPr>
      </p:pic>
    </p:spTree>
    <p:extLst>
      <p:ext uri="{BB962C8B-B14F-4D97-AF65-F5344CB8AC3E}">
        <p14:creationId xmlns:p14="http://schemas.microsoft.com/office/powerpoint/2010/main" val="14572777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91CB556-AFEC-C446-C2EE-AAD665379542}"/>
              </a:ext>
            </a:extLst>
          </p:cNvPr>
          <p:cNvSpPr txBox="1">
            <a:spLocks/>
          </p:cNvSpPr>
          <p:nvPr/>
        </p:nvSpPr>
        <p:spPr>
          <a:xfrm>
            <a:off x="849552" y="835777"/>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landscape is continuous</a:t>
            </a:r>
          </a:p>
          <a:p>
            <a:r>
              <a:rPr lang="en-US" dirty="0"/>
              <a:t>Land use change alters the environment heterogeneity</a:t>
            </a:r>
          </a:p>
          <a:p>
            <a:pPr marL="0" indent="0">
              <a:buNone/>
            </a:pPr>
            <a:endParaRPr lang="en-US" dirty="0">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BCCDC7BB-453F-47D6-9FA9-F557C462D973}"/>
              </a:ext>
            </a:extLst>
          </p:cNvPr>
          <p:cNvSpPr txBox="1">
            <a:spLocks/>
          </p:cNvSpPr>
          <p:nvPr/>
        </p:nvSpPr>
        <p:spPr>
          <a:xfrm>
            <a:off x="5231702" y="5670523"/>
            <a:ext cx="2434725"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H2 + H3</a:t>
            </a:r>
            <a:endParaRPr lang="en-US" sz="3200" dirty="0">
              <a:latin typeface="Calibri" panose="020F0502020204030204" pitchFamily="34" charset="0"/>
              <a:cs typeface="Calibri" panose="020F0502020204030204" pitchFamily="34" charset="0"/>
            </a:endParaRPr>
          </a:p>
        </p:txBody>
      </p:sp>
      <p:sp>
        <p:nvSpPr>
          <p:cNvPr id="6" name="Content Placeholder 2">
            <a:extLst>
              <a:ext uri="{FF2B5EF4-FFF2-40B4-BE49-F238E27FC236}">
                <a16:creationId xmlns:a16="http://schemas.microsoft.com/office/drawing/2014/main" id="{F6A11027-BCAE-40D6-FA49-D29E89DBB6BF}"/>
              </a:ext>
            </a:extLst>
          </p:cNvPr>
          <p:cNvSpPr txBox="1">
            <a:spLocks/>
          </p:cNvSpPr>
          <p:nvPr/>
        </p:nvSpPr>
        <p:spPr>
          <a:xfrm>
            <a:off x="1225621" y="412490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Q1.2. </a:t>
            </a:r>
            <a:r>
              <a:rPr lang="en-US" sz="3600" dirty="0">
                <a:latin typeface="Calibri" panose="020F0502020204030204" pitchFamily="34" charset="0"/>
                <a:cs typeface="Calibri" panose="020F0502020204030204" pitchFamily="34" charset="0"/>
                <a:sym typeface="Wingdings" panose="05000000000000000000" pitchFamily="2" charset="2"/>
              </a:rPr>
              <a:t>How does the composition of modules vary across land uses change gradient?</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6957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10515600" cy="1023326"/>
          </a:xfrm>
        </p:spPr>
        <p:txBody>
          <a:bodyPr>
            <a:normAutofit/>
          </a:bodyPr>
          <a:lstStyle/>
          <a:p>
            <a:r>
              <a:rPr lang="en-US" sz="3200" dirty="0">
                <a:latin typeface="Calibri" panose="020F0502020204030204" pitchFamily="34" charset="0"/>
                <a:cs typeface="Calibri" panose="020F0502020204030204" pitchFamily="34" charset="0"/>
              </a:rPr>
              <a:t>Land uses farther apart show lower similarity in modules only for rare and non-core</a:t>
            </a:r>
            <a:endParaRPr lang="en-IL" sz="3200" dirty="0"/>
          </a:p>
        </p:txBody>
      </p:sp>
      <p:pic>
        <p:nvPicPr>
          <p:cNvPr id="5" name="Picture 4" descr="A group of graphs showing different values&#10;&#10;Description automatically generated">
            <a:extLst>
              <a:ext uri="{FF2B5EF4-FFF2-40B4-BE49-F238E27FC236}">
                <a16:creationId xmlns:a16="http://schemas.microsoft.com/office/drawing/2014/main" id="{695BA924-CC23-D474-7DFF-E1960408B3FC}"/>
              </a:ext>
            </a:extLst>
          </p:cNvPr>
          <p:cNvPicPr>
            <a:picLocks noChangeAspect="1"/>
          </p:cNvPicPr>
          <p:nvPr/>
        </p:nvPicPr>
        <p:blipFill>
          <a:blip r:embed="rId2"/>
          <a:stretch>
            <a:fillRect/>
          </a:stretch>
        </p:blipFill>
        <p:spPr>
          <a:xfrm>
            <a:off x="2463018" y="1668026"/>
            <a:ext cx="7265964" cy="5189974"/>
          </a:xfrm>
          <a:prstGeom prst="rect">
            <a:avLst/>
          </a:prstGeom>
        </p:spPr>
      </p:pic>
    </p:spTree>
    <p:extLst>
      <p:ext uri="{BB962C8B-B14F-4D97-AF65-F5344CB8AC3E}">
        <p14:creationId xmlns:p14="http://schemas.microsoft.com/office/powerpoint/2010/main" val="3707267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357"/>
        <p:cNvGrpSpPr/>
        <p:nvPr/>
      </p:nvGrpSpPr>
      <p:grpSpPr>
        <a:xfrm>
          <a:off x="0" y="0"/>
          <a:ext cx="0" cy="0"/>
          <a:chOff x="0" y="0"/>
          <a:chExt cx="0" cy="0"/>
        </a:xfrm>
      </p:grpSpPr>
      <p:sp>
        <p:nvSpPr>
          <p:cNvPr id="358" name="Google Shape;358;p17"/>
          <p:cNvSpPr txBox="1">
            <a:spLocks noGrp="1"/>
          </p:cNvSpPr>
          <p:nvPr>
            <p:ph type="title"/>
          </p:nvPr>
        </p:nvSpPr>
        <p:spPr>
          <a:xfrm>
            <a:off x="838200" y="372751"/>
            <a:ext cx="10515600" cy="826089"/>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latin typeface="Calibri" panose="020F0502020204030204" pitchFamily="34" charset="0"/>
                <a:cs typeface="Calibri" panose="020F0502020204030204" pitchFamily="34" charset="0"/>
                <a:sym typeface="Calibri"/>
              </a:rPr>
              <a:t>Summary</a:t>
            </a:r>
            <a:endParaRPr b="1" dirty="0">
              <a:latin typeface="Calibri" panose="020F0502020204030204" pitchFamily="34" charset="0"/>
              <a:cs typeface="Calibri" panose="020F0502020204030204" pitchFamily="34" charset="0"/>
              <a:sym typeface="Calibri"/>
            </a:endParaRPr>
          </a:p>
        </p:txBody>
      </p:sp>
      <p:sp>
        <p:nvSpPr>
          <p:cNvPr id="2" name="Google Shape;359;p17">
            <a:extLst>
              <a:ext uri="{FF2B5EF4-FFF2-40B4-BE49-F238E27FC236}">
                <a16:creationId xmlns:a16="http://schemas.microsoft.com/office/drawing/2014/main" id="{08574919-E936-D618-36C2-830C1D987350}"/>
              </a:ext>
            </a:extLst>
          </p:cNvPr>
          <p:cNvSpPr txBox="1"/>
          <p:nvPr/>
        </p:nvSpPr>
        <p:spPr>
          <a:xfrm>
            <a:off x="1074705" y="1254714"/>
            <a:ext cx="9644095" cy="5096390"/>
          </a:xfrm>
          <a:prstGeom prst="rect">
            <a:avLst/>
          </a:prstGeom>
          <a:noFill/>
          <a:ln>
            <a:noFill/>
          </a:ln>
        </p:spPr>
        <p:txBody>
          <a:bodyPr spcFirstLastPara="1" wrap="square" lIns="91425" tIns="45700" rIns="91425" bIns="45700" anchor="t" anchorCtr="0">
            <a:normAutofit/>
          </a:bodyPr>
          <a:lstStyle/>
          <a:p>
            <a:pPr marL="457200" marR="0" lvl="0" indent="-457200" algn="l" rtl="0">
              <a:lnSpc>
                <a:spcPct val="90000"/>
              </a:lnSpc>
              <a:spcBef>
                <a:spcPts val="1000"/>
              </a:spcBef>
              <a:spcAft>
                <a:spcPts val="0"/>
              </a:spcAft>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A combination of neutral and selective processes shape the host microbiome</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system is mostly neutral (stochastic)</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Land use change alters the environment heterogeneity  and induces gradual selective pressures</a:t>
            </a:r>
          </a:p>
          <a:p>
            <a:pPr marL="457200" indent="-457200">
              <a:lnSpc>
                <a:spcPct val="90000"/>
              </a:lnSpc>
              <a:spcBef>
                <a:spcPts val="1000"/>
              </a:spcBef>
              <a:buClr>
                <a:schemeClr val="dk1"/>
              </a:buClr>
              <a:buSzPts val="3200"/>
              <a:buFont typeface="Wingdings" pitchFamily="2" charset="2"/>
              <a:buChar char="§"/>
            </a:pPr>
            <a:r>
              <a:rPr lang="en-US" sz="2800" dirty="0">
                <a:solidFill>
                  <a:schemeClr val="dk1"/>
                </a:solidFill>
                <a:latin typeface="Calibri" panose="020F0502020204030204" pitchFamily="34" charset="0"/>
                <a:cs typeface="Calibri" panose="020F0502020204030204" pitchFamily="34" charset="0"/>
                <a:sym typeface="Calibri"/>
              </a:rPr>
              <a:t>The selective impact within and across land use is </a:t>
            </a:r>
            <a:r>
              <a:rPr lang="en-US" sz="2800" dirty="0">
                <a:latin typeface="Calibri" panose="020F0502020204030204" pitchFamily="34" charset="0"/>
                <a:cs typeface="Calibri" panose="020F0502020204030204" pitchFamily="34" charset="0"/>
              </a:rPr>
              <a:t>driven by rare microbes that clustered in small modules associated to specific land uses</a:t>
            </a:r>
            <a:endParaRPr lang="en-US" sz="3200" dirty="0">
              <a:solidFill>
                <a:schemeClr val="dk1"/>
              </a:solidFill>
              <a:latin typeface="Calibri" panose="020F0502020204030204" pitchFamily="34" charset="0"/>
              <a:cs typeface="Calibri" panose="020F0502020204030204" pitchFamily="34" charset="0"/>
              <a:sym typeface="Calibri"/>
            </a:endParaRPr>
          </a:p>
          <a:p>
            <a:pPr marR="0" lvl="0" algn="l" rtl="0">
              <a:lnSpc>
                <a:spcPct val="90000"/>
              </a:lnSpc>
              <a:spcBef>
                <a:spcPts val="1000"/>
              </a:spcBef>
              <a:spcAft>
                <a:spcPts val="0"/>
              </a:spcAft>
              <a:buClr>
                <a:schemeClr val="dk1"/>
              </a:buClr>
              <a:buSzPts val="3200"/>
            </a:pPr>
            <a:endParaRPr lang="en-US" sz="2800" dirty="0">
              <a:solidFill>
                <a:schemeClr val="dk1"/>
              </a:solidFill>
              <a:latin typeface="Calibri" panose="020F0502020204030204" pitchFamily="34" charset="0"/>
              <a:cs typeface="Calibri" panose="020F0502020204030204" pitchFamily="34" charset="0"/>
              <a:sym typeface="Calibri"/>
            </a:endParaRPr>
          </a:p>
          <a:p>
            <a:pPr marL="228600" marR="0" lvl="0" indent="-228600" algn="l" rtl="0">
              <a:lnSpc>
                <a:spcPct val="90000"/>
              </a:lnSpc>
              <a:spcBef>
                <a:spcPts val="1000"/>
              </a:spcBef>
              <a:spcAft>
                <a:spcPts val="0"/>
              </a:spcAft>
              <a:buClr>
                <a:schemeClr val="dk1"/>
              </a:buClr>
              <a:buSzPts val="3200"/>
              <a:buFont typeface="Noto Sans Symbols"/>
              <a:buChar char="▪"/>
            </a:pPr>
            <a:endParaRPr lang="en-US" sz="2800" dirty="0">
              <a:solidFill>
                <a:schemeClr val="dk1"/>
              </a:solidFill>
              <a:latin typeface="Calibri" panose="020F0502020204030204" pitchFamily="34" charset="0"/>
              <a:cs typeface="Calibri" panose="020F0502020204030204" pitchFamily="34" charset="0"/>
              <a:sym typeface="Calibri"/>
            </a:endParaRPr>
          </a:p>
          <a:p>
            <a:pPr marL="0" marR="0" lvl="0" indent="0" algn="l" rtl="0">
              <a:lnSpc>
                <a:spcPct val="90000"/>
              </a:lnSpc>
              <a:spcBef>
                <a:spcPts val="1000"/>
              </a:spcBef>
              <a:spcAft>
                <a:spcPts val="0"/>
              </a:spcAft>
              <a:buClr>
                <a:schemeClr val="dk1"/>
              </a:buClr>
              <a:buSzPts val="3200"/>
              <a:buFont typeface="Arial"/>
              <a:buNone/>
            </a:pPr>
            <a:endParaRPr sz="3200" dirty="0">
              <a:solidFill>
                <a:schemeClr val="dk1"/>
              </a:solidFill>
              <a:latin typeface="Calibri" panose="020F0502020204030204" pitchFamily="34" charset="0"/>
              <a:ea typeface="Gill Sans"/>
              <a:cs typeface="Calibri" panose="020F0502020204030204" pitchFamily="34" charset="0"/>
              <a:sym typeface="Gill Sans"/>
            </a:endParaRPr>
          </a:p>
        </p:txBody>
      </p:sp>
    </p:spTree>
    <p:extLst>
      <p:ext uri="{BB962C8B-B14F-4D97-AF65-F5344CB8AC3E}">
        <p14:creationId xmlns:p14="http://schemas.microsoft.com/office/powerpoint/2010/main" val="1130864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461F1B8-88C5-424C-FCCD-3B7D6E0ED1A4}"/>
              </a:ext>
            </a:extLst>
          </p:cNvPr>
          <p:cNvSpPr txBox="1">
            <a:spLocks/>
          </p:cNvSpPr>
          <p:nvPr/>
        </p:nvSpPr>
        <p:spPr>
          <a:xfrm>
            <a:off x="1053426" y="664649"/>
            <a:ext cx="10085148" cy="10676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rtl="0">
              <a:lnSpc>
                <a:spcPct val="90000"/>
              </a:lnSpc>
              <a:spcBef>
                <a:spcPts val="0"/>
              </a:spcBef>
              <a:spcAft>
                <a:spcPts val="0"/>
              </a:spcAft>
              <a:buClr>
                <a:srgbClr val="000000"/>
              </a:buClr>
              <a:buSzPts val="3200"/>
              <a:buNone/>
            </a:pPr>
            <a:r>
              <a:rPr lang="en-US" sz="3600" b="1" dirty="0">
                <a:latin typeface="Calibri"/>
                <a:ea typeface="Calibri"/>
                <a:cs typeface="Calibri"/>
                <a:sym typeface="Calibri"/>
              </a:rPr>
              <a:t>Q3.</a:t>
            </a:r>
            <a:r>
              <a:rPr lang="en-US" sz="3600" dirty="0">
                <a:latin typeface="Calibri"/>
                <a:ea typeface="Calibri"/>
                <a:cs typeface="Calibri"/>
                <a:sym typeface="Calibri"/>
              </a:rPr>
              <a:t> Can we predict links in the network?</a:t>
            </a:r>
            <a:endParaRPr lang="en-US" sz="3600" b="0" i="0" u="none" strike="noStrike" dirty="0">
              <a:solidFill>
                <a:srgbClr val="000000"/>
              </a:solidFill>
              <a:latin typeface="Calibri"/>
              <a:ea typeface="Calibri"/>
              <a:cs typeface="Calibri"/>
              <a:sym typeface="Calibri"/>
            </a:endParaRPr>
          </a:p>
        </p:txBody>
      </p:sp>
      <p:sp>
        <p:nvSpPr>
          <p:cNvPr id="3" name="Content Placeholder 2">
            <a:extLst>
              <a:ext uri="{FF2B5EF4-FFF2-40B4-BE49-F238E27FC236}">
                <a16:creationId xmlns:a16="http://schemas.microsoft.com/office/drawing/2014/main" id="{2943DB0A-D001-B120-8D5A-9998E2085D39}"/>
              </a:ext>
            </a:extLst>
          </p:cNvPr>
          <p:cNvSpPr txBox="1">
            <a:spLocks/>
          </p:cNvSpPr>
          <p:nvPr/>
        </p:nvSpPr>
        <p:spPr>
          <a:xfrm>
            <a:off x="1597410" y="1502285"/>
            <a:ext cx="10085148" cy="106766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b="1" dirty="0">
                <a:latin typeface="Calibri" panose="020F0502020204030204" pitchFamily="34" charset="0"/>
                <a:cs typeface="Calibri" panose="020F0502020204030204" pitchFamily="34" charset="0"/>
                <a:sym typeface="Wingdings" panose="05000000000000000000" pitchFamily="2" charset="2"/>
              </a:rPr>
              <a:t>Q3.1. </a:t>
            </a:r>
            <a:r>
              <a:rPr lang="en-US" sz="3600" dirty="0">
                <a:latin typeface="Calibri" panose="020F0502020204030204" pitchFamily="34" charset="0"/>
                <a:cs typeface="Calibri" panose="020F0502020204030204" pitchFamily="34" charset="0"/>
                <a:sym typeface="Wingdings" panose="05000000000000000000" pitchFamily="2" charset="2"/>
              </a:rPr>
              <a:t>What are the important features in the prediction?</a:t>
            </a:r>
          </a:p>
          <a:p>
            <a:pPr marL="0" indent="0">
              <a:buFont typeface="Arial" panose="020B0604020202020204" pitchFamily="34" charset="0"/>
              <a:buNone/>
            </a:pPr>
            <a:endParaRPr lang="en-US" sz="3200"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B659C01-AF00-EFBA-BD4E-A0FA81302FEF}"/>
              </a:ext>
            </a:extLst>
          </p:cNvPr>
          <p:cNvSpPr txBox="1">
            <a:spLocks/>
          </p:cNvSpPr>
          <p:nvPr/>
        </p:nvSpPr>
        <p:spPr>
          <a:xfrm>
            <a:off x="1053426" y="4001008"/>
            <a:ext cx="9907348" cy="12743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Random forest</a:t>
            </a:r>
          </a:p>
          <a:p>
            <a:r>
              <a:rPr lang="en-US" b="1" dirty="0"/>
              <a:t>Features</a:t>
            </a:r>
            <a:r>
              <a:rPr lang="en-US" dirty="0"/>
              <a:t>: degree, hosts’ variables, land use variables</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6657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3743849" cy="832407"/>
          </a:xfrm>
        </p:spPr>
        <p:txBody>
          <a:bodyPr>
            <a:normAutofit/>
          </a:bodyPr>
          <a:lstStyle/>
          <a:p>
            <a:r>
              <a:rPr lang="en-US" sz="3600" b="1" dirty="0">
                <a:latin typeface="Calibri" panose="020F0502020204030204" pitchFamily="34" charset="0"/>
                <a:cs typeface="Calibri" panose="020F0502020204030204" pitchFamily="34" charset="0"/>
              </a:rPr>
              <a:t>Link prediction</a:t>
            </a:r>
            <a:endParaRPr lang="en-IL" sz="3600" b="1" dirty="0"/>
          </a:p>
        </p:txBody>
      </p:sp>
      <p:pic>
        <p:nvPicPr>
          <p:cNvPr id="4" name="Picture 3" descr="A graph of a curve&#10;&#10;Description automatically generated">
            <a:extLst>
              <a:ext uri="{FF2B5EF4-FFF2-40B4-BE49-F238E27FC236}">
                <a16:creationId xmlns:a16="http://schemas.microsoft.com/office/drawing/2014/main" id="{E77426DF-3BAC-99F5-9B80-E9E6636CDD70}"/>
              </a:ext>
            </a:extLst>
          </p:cNvPr>
          <p:cNvPicPr>
            <a:picLocks noChangeAspect="1"/>
          </p:cNvPicPr>
          <p:nvPr/>
        </p:nvPicPr>
        <p:blipFill rotWithShape="1">
          <a:blip r:embed="rId2"/>
          <a:srcRect l="13954" r="14039"/>
          <a:stretch/>
        </p:blipFill>
        <p:spPr>
          <a:xfrm>
            <a:off x="-15295" y="1798654"/>
            <a:ext cx="4815057" cy="4776385"/>
          </a:xfrm>
          <a:prstGeom prst="rect">
            <a:avLst/>
          </a:prstGeom>
        </p:spPr>
      </p:pic>
      <p:pic>
        <p:nvPicPr>
          <p:cNvPr id="7" name="Picture 6" descr="A graph of a graph&#10;&#10;Description automatically generated">
            <a:extLst>
              <a:ext uri="{FF2B5EF4-FFF2-40B4-BE49-F238E27FC236}">
                <a16:creationId xmlns:a16="http://schemas.microsoft.com/office/drawing/2014/main" id="{5C4BBC08-AA18-4EC3-B583-6A6D7B07AD16}"/>
              </a:ext>
            </a:extLst>
          </p:cNvPr>
          <p:cNvPicPr>
            <a:picLocks noChangeAspect="1"/>
          </p:cNvPicPr>
          <p:nvPr/>
        </p:nvPicPr>
        <p:blipFill rotWithShape="1">
          <a:blip r:embed="rId3"/>
          <a:srcRect l="12979" r="14117"/>
          <a:stretch/>
        </p:blipFill>
        <p:spPr>
          <a:xfrm>
            <a:off x="4558602" y="1798654"/>
            <a:ext cx="4875004" cy="4776385"/>
          </a:xfrm>
          <a:prstGeom prst="rect">
            <a:avLst/>
          </a:prstGeom>
        </p:spPr>
      </p:pic>
      <p:sp>
        <p:nvSpPr>
          <p:cNvPr id="8" name="Content Placeholder 2">
            <a:extLst>
              <a:ext uri="{FF2B5EF4-FFF2-40B4-BE49-F238E27FC236}">
                <a16:creationId xmlns:a16="http://schemas.microsoft.com/office/drawing/2014/main" id="{665EEE57-1A41-793B-D2E7-444D240415E3}"/>
              </a:ext>
            </a:extLst>
          </p:cNvPr>
          <p:cNvSpPr txBox="1">
            <a:spLocks/>
          </p:cNvSpPr>
          <p:nvPr/>
        </p:nvSpPr>
        <p:spPr>
          <a:xfrm>
            <a:off x="9532536" y="3105580"/>
            <a:ext cx="2384809" cy="1803359"/>
          </a:xfrm>
          <a:prstGeom prst="rect">
            <a:avLst/>
          </a:prstGeom>
          <a:ln>
            <a:solidFill>
              <a:schemeClr val="tx1"/>
            </a:solidFill>
          </a:ln>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Calibri" panose="020F0502020204030204" pitchFamily="34" charset="0"/>
                <a:cs typeface="Calibri" panose="020F0502020204030204" pitchFamily="34" charset="0"/>
              </a:rPr>
              <a:t>Accuracy</a:t>
            </a:r>
            <a:r>
              <a:rPr lang="en-US" sz="2400" dirty="0">
                <a:latin typeface="Calibri" panose="020F0502020204030204" pitchFamily="34" charset="0"/>
                <a:cs typeface="Calibri" panose="020F0502020204030204" pitchFamily="34" charset="0"/>
              </a:rPr>
              <a:t> = 0.974</a:t>
            </a:r>
          </a:p>
          <a:p>
            <a:pPr marL="0" indent="0">
              <a:buNone/>
            </a:pPr>
            <a:r>
              <a:rPr lang="en-US" sz="2400" b="1" dirty="0">
                <a:latin typeface="Calibri" panose="020F0502020204030204" pitchFamily="34" charset="0"/>
                <a:cs typeface="Calibri" panose="020F0502020204030204" pitchFamily="34" charset="0"/>
              </a:rPr>
              <a:t>Precision</a:t>
            </a:r>
            <a:r>
              <a:rPr lang="en-US" sz="2400" dirty="0">
                <a:latin typeface="Calibri" panose="020F0502020204030204" pitchFamily="34" charset="0"/>
                <a:cs typeface="Calibri" panose="020F0502020204030204" pitchFamily="34" charset="0"/>
              </a:rPr>
              <a:t> = 0.661</a:t>
            </a:r>
          </a:p>
          <a:p>
            <a:pPr marL="0" indent="0">
              <a:buNone/>
            </a:pPr>
            <a:r>
              <a:rPr lang="en-US" sz="2400" b="1" dirty="0">
                <a:latin typeface="Calibri" panose="020F0502020204030204" pitchFamily="34" charset="0"/>
                <a:cs typeface="Calibri" panose="020F0502020204030204" pitchFamily="34" charset="0"/>
              </a:rPr>
              <a:t>Recall</a:t>
            </a:r>
            <a:r>
              <a:rPr lang="en-US" sz="2400" dirty="0">
                <a:latin typeface="Calibri" panose="020F0502020204030204" pitchFamily="34" charset="0"/>
                <a:cs typeface="Calibri" panose="020F0502020204030204" pitchFamily="34" charset="0"/>
              </a:rPr>
              <a:t> = 0.055</a:t>
            </a:r>
          </a:p>
          <a:p>
            <a:pPr marL="0" indent="0">
              <a:buNone/>
            </a:pPr>
            <a:r>
              <a:rPr lang="en-US" sz="2400" b="1" dirty="0">
                <a:latin typeface="Calibri" panose="020F0502020204030204" pitchFamily="34" charset="0"/>
                <a:cs typeface="Calibri" panose="020F0502020204030204" pitchFamily="34" charset="0"/>
              </a:rPr>
              <a:t>F1</a:t>
            </a:r>
            <a:r>
              <a:rPr lang="en-US" sz="2400" dirty="0">
                <a:latin typeface="Calibri" panose="020F0502020204030204" pitchFamily="34" charset="0"/>
                <a:cs typeface="Calibri" panose="020F0502020204030204" pitchFamily="34" charset="0"/>
              </a:rPr>
              <a:t> = 0.102</a:t>
            </a:r>
          </a:p>
          <a:p>
            <a:pPr marL="0" indent="0">
              <a:buNone/>
            </a:pP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79989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116169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3ABCB-66ED-1BBE-3E13-ACEAE150DA9C}"/>
              </a:ext>
            </a:extLst>
          </p:cNvPr>
          <p:cNvSpPr>
            <a:spLocks noGrp="1"/>
          </p:cNvSpPr>
          <p:nvPr>
            <p:ph type="title"/>
          </p:nvPr>
        </p:nvSpPr>
        <p:spPr>
          <a:xfrm>
            <a:off x="687474" y="282960"/>
            <a:ext cx="9963779" cy="832407"/>
          </a:xfrm>
        </p:spPr>
        <p:txBody>
          <a:bodyPr>
            <a:normAutofit/>
          </a:bodyPr>
          <a:lstStyle/>
          <a:p>
            <a:r>
              <a:rPr lang="en-US" sz="3600" b="1" dirty="0">
                <a:latin typeface="Calibri" panose="020F0502020204030204" pitchFamily="34" charset="0"/>
                <a:cs typeface="Calibri" panose="020F0502020204030204" pitchFamily="34" charset="0"/>
              </a:rPr>
              <a:t>Link prediction – Features importance</a:t>
            </a:r>
            <a:endParaRPr lang="en-IL" sz="3600" b="1" dirty="0"/>
          </a:p>
        </p:txBody>
      </p:sp>
      <p:pic>
        <p:nvPicPr>
          <p:cNvPr id="5" name="Picture 4" descr="A graph with a bar and text&#10;&#10;Description automatically generated with medium confidence">
            <a:extLst>
              <a:ext uri="{FF2B5EF4-FFF2-40B4-BE49-F238E27FC236}">
                <a16:creationId xmlns:a16="http://schemas.microsoft.com/office/drawing/2014/main" id="{26EA183B-2163-FEFA-377E-B93D731EE2DA}"/>
              </a:ext>
            </a:extLst>
          </p:cNvPr>
          <p:cNvPicPr>
            <a:picLocks noChangeAspect="1"/>
          </p:cNvPicPr>
          <p:nvPr/>
        </p:nvPicPr>
        <p:blipFill>
          <a:blip r:embed="rId2"/>
          <a:stretch>
            <a:fillRect/>
          </a:stretch>
        </p:blipFill>
        <p:spPr>
          <a:xfrm>
            <a:off x="1657140" y="1306286"/>
            <a:ext cx="7772400" cy="5551714"/>
          </a:xfrm>
          <a:prstGeom prst="rect">
            <a:avLst/>
          </a:prstGeom>
        </p:spPr>
      </p:pic>
    </p:spTree>
    <p:extLst>
      <p:ext uri="{BB962C8B-B14F-4D97-AF65-F5344CB8AC3E}">
        <p14:creationId xmlns:p14="http://schemas.microsoft.com/office/powerpoint/2010/main" val="319410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98"/>
        <p:cNvGrpSpPr/>
        <p:nvPr/>
      </p:nvGrpSpPr>
      <p:grpSpPr>
        <a:xfrm>
          <a:off x="0" y="0"/>
          <a:ext cx="0" cy="0"/>
          <a:chOff x="0" y="0"/>
          <a:chExt cx="0" cy="0"/>
        </a:xfrm>
      </p:grpSpPr>
      <p:sp>
        <p:nvSpPr>
          <p:cNvPr id="105" name="Google Shape;105;p2"/>
          <p:cNvSpPr/>
          <p:nvPr/>
        </p:nvSpPr>
        <p:spPr>
          <a:xfrm>
            <a:off x="4223881" y="381372"/>
            <a:ext cx="2728074" cy="729372"/>
          </a:xfrm>
          <a:prstGeom prst="roundRect">
            <a:avLst>
              <a:gd name="adj" fmla="val 16667"/>
            </a:avLst>
          </a:prstGeom>
          <a:noFill/>
          <a:ln w="38100"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7285350" y="1870022"/>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Vegetation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67301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1236851" y="186282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4411928" y="5628839"/>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a:cxnSpLocks/>
          </p:cNvCxnSpPr>
          <p:nvPr/>
        </p:nvCxnSpPr>
        <p:spPr>
          <a:xfrm>
            <a:off x="6963664" y="1136497"/>
            <a:ext cx="872236" cy="60340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946400" y="1110744"/>
            <a:ext cx="1096751" cy="629156"/>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7835900" y="2802748"/>
            <a:ext cx="320253" cy="842152"/>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153DFFB-72E4-C2B0-82D1-FF779D97CEEC}"/>
              </a:ext>
            </a:extLst>
          </p:cNvPr>
          <p:cNvCxnSpPr>
            <a:cxnSpLocks/>
          </p:cNvCxnSpPr>
          <p:nvPr/>
        </p:nvCxnSpPr>
        <p:spPr>
          <a:xfrm>
            <a:off x="4112971" y="4581638"/>
            <a:ext cx="1219038" cy="9428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sp>
        <p:nvSpPr>
          <p:cNvPr id="2" name="Google Shape;107;p2">
            <a:extLst>
              <a:ext uri="{FF2B5EF4-FFF2-40B4-BE49-F238E27FC236}">
                <a16:creationId xmlns:a16="http://schemas.microsoft.com/office/drawing/2014/main" id="{AE2EC12B-96ED-AD92-BCC5-10E09BCBB864}"/>
              </a:ext>
            </a:extLst>
          </p:cNvPr>
          <p:cNvSpPr/>
          <p:nvPr/>
        </p:nvSpPr>
        <p:spPr>
          <a:xfrm>
            <a:off x="2751313" y="3782701"/>
            <a:ext cx="2298068"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Environment species pool</a:t>
            </a:r>
            <a:endParaRPr sz="2800" b="1" u="none" dirty="0">
              <a:solidFill>
                <a:schemeClr val="dk1"/>
              </a:solidFill>
              <a:latin typeface="Calibri"/>
              <a:ea typeface="Calibri"/>
              <a:cs typeface="Calibri"/>
              <a:sym typeface="Calibri"/>
            </a:endParaRPr>
          </a:p>
        </p:txBody>
      </p:sp>
      <p:sp>
        <p:nvSpPr>
          <p:cNvPr id="5" name="Google Shape;106;p2">
            <a:extLst>
              <a:ext uri="{FF2B5EF4-FFF2-40B4-BE49-F238E27FC236}">
                <a16:creationId xmlns:a16="http://schemas.microsoft.com/office/drawing/2014/main" id="{12434D9B-718D-43A0-BAB9-EE6B19980F5D}"/>
              </a:ext>
            </a:extLst>
          </p:cNvPr>
          <p:cNvSpPr/>
          <p:nvPr/>
        </p:nvSpPr>
        <p:spPr>
          <a:xfrm>
            <a:off x="4461206" y="1862824"/>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9" name="Google Shape;107;p2">
            <a:extLst>
              <a:ext uri="{FF2B5EF4-FFF2-40B4-BE49-F238E27FC236}">
                <a16:creationId xmlns:a16="http://schemas.microsoft.com/office/drawing/2014/main" id="{E12B6C83-5B56-B50E-1164-E49E8FE42E1E}"/>
              </a:ext>
            </a:extLst>
          </p:cNvPr>
          <p:cNvSpPr/>
          <p:nvPr/>
        </p:nvSpPr>
        <p:spPr>
          <a:xfrm>
            <a:off x="9854313" y="3756351"/>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92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Host dispersal</a:t>
            </a:r>
            <a:endParaRPr sz="2800" b="1" u="none" dirty="0">
              <a:solidFill>
                <a:schemeClr val="dk1"/>
              </a:solidFill>
              <a:latin typeface="Calibri"/>
              <a:ea typeface="Calibri"/>
              <a:cs typeface="Calibri"/>
              <a:sym typeface="Calibri"/>
            </a:endParaRPr>
          </a:p>
        </p:txBody>
      </p:sp>
      <p:cxnSp>
        <p:nvCxnSpPr>
          <p:cNvPr id="13" name="Straight Arrow Connector 12">
            <a:extLst>
              <a:ext uri="{FF2B5EF4-FFF2-40B4-BE49-F238E27FC236}">
                <a16:creationId xmlns:a16="http://schemas.microsoft.com/office/drawing/2014/main" id="{38DE1330-1D07-DD07-5821-45A126128CE9}"/>
              </a:ext>
            </a:extLst>
          </p:cNvPr>
          <p:cNvCxnSpPr>
            <a:cxnSpLocks/>
          </p:cNvCxnSpPr>
          <p:nvPr/>
        </p:nvCxnSpPr>
        <p:spPr>
          <a:xfrm>
            <a:off x="5437243" y="1233667"/>
            <a:ext cx="0" cy="506233"/>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9B4D918-8602-1D5B-4213-9593C776D3D9}"/>
              </a:ext>
            </a:extLst>
          </p:cNvPr>
          <p:cNvCxnSpPr>
            <a:cxnSpLocks/>
          </p:cNvCxnSpPr>
          <p:nvPr/>
        </p:nvCxnSpPr>
        <p:spPr>
          <a:xfrm flipH="1">
            <a:off x="5054600" y="2808970"/>
            <a:ext cx="2781300" cy="973731"/>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575E23F-2C73-5DF2-ECF3-413888138689}"/>
              </a:ext>
            </a:extLst>
          </p:cNvPr>
          <p:cNvCxnSpPr>
            <a:cxnSpLocks/>
          </p:cNvCxnSpPr>
          <p:nvPr/>
        </p:nvCxnSpPr>
        <p:spPr>
          <a:xfrm flipH="1">
            <a:off x="4223881" y="2790067"/>
            <a:ext cx="859933" cy="92306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9BCF0E-62F3-3763-1561-741F49CE3A5E}"/>
              </a:ext>
            </a:extLst>
          </p:cNvPr>
          <p:cNvCxnSpPr>
            <a:cxnSpLocks/>
          </p:cNvCxnSpPr>
          <p:nvPr/>
        </p:nvCxnSpPr>
        <p:spPr>
          <a:xfrm>
            <a:off x="2300300" y="2864766"/>
            <a:ext cx="1063449" cy="848370"/>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7BED831-1E24-3C8C-82ED-B85CB2C9F979}"/>
              </a:ext>
            </a:extLst>
          </p:cNvPr>
          <p:cNvCxnSpPr>
            <a:cxnSpLocks/>
          </p:cNvCxnSpPr>
          <p:nvPr/>
        </p:nvCxnSpPr>
        <p:spPr>
          <a:xfrm>
            <a:off x="2992150" y="2815849"/>
            <a:ext cx="3737963" cy="897287"/>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C382FDC-2294-72A0-5615-F6E62588BE4D}"/>
              </a:ext>
            </a:extLst>
          </p:cNvPr>
          <p:cNvCxnSpPr>
            <a:cxnSpLocks/>
          </p:cNvCxnSpPr>
          <p:nvPr/>
        </p:nvCxnSpPr>
        <p:spPr>
          <a:xfrm flipH="1">
            <a:off x="6350000" y="4627049"/>
            <a:ext cx="1250916" cy="897451"/>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4622BA5-D91E-3D6E-29C6-5C8200B16B99}"/>
              </a:ext>
            </a:extLst>
          </p:cNvPr>
          <p:cNvCxnSpPr>
            <a:cxnSpLocks/>
          </p:cNvCxnSpPr>
          <p:nvPr/>
        </p:nvCxnSpPr>
        <p:spPr>
          <a:xfrm flipH="1">
            <a:off x="6859993" y="4581638"/>
            <a:ext cx="3865123" cy="1400062"/>
          </a:xfrm>
          <a:prstGeom prst="straightConnector1">
            <a:avLst/>
          </a:prstGeom>
          <a:ln w="38100">
            <a:solidFill>
              <a:srgbClr val="0070C0"/>
            </a:solidFill>
            <a:prstDash val="sysDash"/>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E2009145-39CE-B404-2AC0-8A9CD9C343AE}"/>
              </a:ext>
            </a:extLst>
          </p:cNvPr>
          <p:cNvCxnSpPr>
            <a:cxnSpLocks/>
          </p:cNvCxnSpPr>
          <p:nvPr/>
        </p:nvCxnSpPr>
        <p:spPr>
          <a:xfrm flipH="1">
            <a:off x="6287103" y="2322126"/>
            <a:ext cx="953610" cy="13153"/>
          </a:xfrm>
          <a:prstGeom prst="straightConnector1">
            <a:avLst/>
          </a:prstGeom>
          <a:ln w="28575">
            <a:solidFill>
              <a:schemeClr val="tx2">
                <a:lumMod val="75000"/>
              </a:schemeClr>
            </a:solidFill>
            <a:prstDash val="sysDash"/>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852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120074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Tree>
    <p:extLst>
      <p:ext uri="{BB962C8B-B14F-4D97-AF65-F5344CB8AC3E}">
        <p14:creationId xmlns:p14="http://schemas.microsoft.com/office/powerpoint/2010/main" val="3061334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2"/>
          <p:cNvPicPr preferRelativeResize="0">
            <a:picLocks noChangeAspect="1"/>
          </p:cNvPicPr>
          <p:nvPr/>
        </p:nvPicPr>
        <p:blipFill rotWithShape="1">
          <a:blip r:embed="rId3">
            <a:alphaModFix/>
          </a:blip>
          <a:srcRect/>
          <a:stretch/>
        </p:blipFill>
        <p:spPr>
          <a:xfrm>
            <a:off x="6693219" y="318619"/>
            <a:ext cx="5270710" cy="3989635"/>
          </a:xfrm>
          <a:prstGeom prst="rect">
            <a:avLst/>
          </a:prstGeom>
          <a:noFill/>
          <a:ln w="9525" cap="flat" cmpd="sng">
            <a:solidFill>
              <a:schemeClr val="dk1"/>
            </a:solidFill>
            <a:prstDash val="solid"/>
            <a:round/>
            <a:headEnd type="none" w="sm" len="sm"/>
            <a:tailEnd type="none" w="sm" len="sm"/>
          </a:ln>
        </p:spPr>
      </p:pic>
      <p:sp>
        <p:nvSpPr>
          <p:cNvPr id="102" name="Google Shape;102;p2"/>
          <p:cNvSpPr txBox="1"/>
          <p:nvPr/>
        </p:nvSpPr>
        <p:spPr>
          <a:xfrm>
            <a:off x="8754653" y="1485120"/>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002060"/>
                </a:solidFill>
                <a:latin typeface="Calibri"/>
                <a:ea typeface="Calibri"/>
                <a:cs typeface="Calibri"/>
                <a:sym typeface="Calibri"/>
              </a:rPr>
              <a:t>Forest</a:t>
            </a:r>
            <a:endParaRPr/>
          </a:p>
        </p:txBody>
      </p:sp>
      <p:sp>
        <p:nvSpPr>
          <p:cNvPr id="103" name="Google Shape;103;p2"/>
          <p:cNvSpPr txBox="1"/>
          <p:nvPr/>
        </p:nvSpPr>
        <p:spPr>
          <a:xfrm>
            <a:off x="8084400" y="2245702"/>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Agriculture</a:t>
            </a:r>
            <a:endParaRPr dirty="0"/>
          </a:p>
        </p:txBody>
      </p:sp>
      <p:sp>
        <p:nvSpPr>
          <p:cNvPr id="104" name="Google Shape;104;p2"/>
          <p:cNvSpPr txBox="1"/>
          <p:nvPr/>
        </p:nvSpPr>
        <p:spPr>
          <a:xfrm>
            <a:off x="7450518" y="3122079"/>
            <a:ext cx="1838036" cy="523220"/>
          </a:xfrm>
          <a:prstGeom prst="rect">
            <a:avLst/>
          </a:prstGeom>
          <a:solidFill>
            <a:schemeClr val="lt2">
              <a:alpha val="49803"/>
            </a:schemeClr>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dirty="0">
                <a:solidFill>
                  <a:srgbClr val="002060"/>
                </a:solidFill>
                <a:latin typeface="Calibri"/>
                <a:ea typeface="Calibri"/>
                <a:cs typeface="Calibri"/>
                <a:sym typeface="Calibri"/>
              </a:rPr>
              <a:t>Village</a:t>
            </a:r>
            <a:endParaRPr dirty="0"/>
          </a:p>
        </p:txBody>
      </p:sp>
      <p:sp>
        <p:nvSpPr>
          <p:cNvPr id="105" name="Google Shape;105;p2"/>
          <p:cNvSpPr/>
          <p:nvPr/>
        </p:nvSpPr>
        <p:spPr>
          <a:xfrm>
            <a:off x="2222096" y="1079619"/>
            <a:ext cx="2728074"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85000" lnSpcReduction="10000"/>
          </a:bodyPr>
          <a:lstStyle/>
          <a:p>
            <a:pPr marL="0" marR="0" lvl="0" indent="0" algn="ctr" rtl="0">
              <a:lnSpc>
                <a:spcPct val="90000"/>
              </a:lnSpc>
              <a:spcBef>
                <a:spcPts val="0"/>
              </a:spcBef>
              <a:spcAft>
                <a:spcPts val="0"/>
              </a:spcAft>
              <a:buClr>
                <a:schemeClr val="dk1"/>
              </a:buClr>
              <a:buSzPts val="3330"/>
              <a:buFont typeface="Calibri"/>
              <a:buNone/>
            </a:pPr>
            <a:r>
              <a:rPr lang="en-US" sz="3330" b="1" u="none" dirty="0">
                <a:solidFill>
                  <a:schemeClr val="dk1"/>
                </a:solidFill>
                <a:latin typeface="Calibri"/>
                <a:ea typeface="Calibri"/>
                <a:cs typeface="Calibri"/>
                <a:sym typeface="Calibri"/>
              </a:rPr>
              <a:t>Land use change</a:t>
            </a:r>
            <a:endParaRPr sz="3330" b="1" u="none" dirty="0">
              <a:solidFill>
                <a:schemeClr val="dk1"/>
              </a:solidFill>
              <a:latin typeface="Calibri"/>
              <a:ea typeface="Calibri"/>
              <a:cs typeface="Calibri"/>
              <a:sym typeface="Calibri"/>
            </a:endParaRPr>
          </a:p>
        </p:txBody>
      </p:sp>
      <p:sp>
        <p:nvSpPr>
          <p:cNvPr id="106" name="Google Shape;106;p2"/>
          <p:cNvSpPr/>
          <p:nvPr/>
        </p:nvSpPr>
        <p:spPr>
          <a:xfrm>
            <a:off x="1351292" y="2427793"/>
            <a:ext cx="1741607"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2800"/>
              <a:buFont typeface="Calibri"/>
              <a:buNone/>
            </a:pPr>
            <a:r>
              <a:rPr lang="en-US" sz="2200" b="1" u="none" dirty="0">
                <a:solidFill>
                  <a:schemeClr val="dk1"/>
                </a:solidFill>
                <a:latin typeface="Calibri"/>
                <a:ea typeface="Calibri"/>
                <a:cs typeface="Calibri"/>
                <a:sym typeface="Calibri"/>
              </a:rPr>
              <a:t>Host community change</a:t>
            </a:r>
            <a:endParaRPr sz="2200" b="1" u="none" dirty="0">
              <a:solidFill>
                <a:schemeClr val="dk1"/>
              </a:solidFill>
              <a:latin typeface="Calibri"/>
              <a:ea typeface="Calibri"/>
              <a:cs typeface="Calibri"/>
              <a:sym typeface="Calibri"/>
            </a:endParaRPr>
          </a:p>
        </p:txBody>
      </p:sp>
      <p:sp>
        <p:nvSpPr>
          <p:cNvPr id="107" name="Google Shape;107;p2"/>
          <p:cNvSpPr/>
          <p:nvPr/>
        </p:nvSpPr>
        <p:spPr>
          <a:xfrm>
            <a:off x="2623033" y="3726532"/>
            <a:ext cx="1741607" cy="729372"/>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Diet shift</a:t>
            </a:r>
            <a:endParaRPr sz="2800" b="1" u="none" dirty="0">
              <a:solidFill>
                <a:schemeClr val="dk1"/>
              </a:solidFill>
              <a:latin typeface="Calibri"/>
              <a:ea typeface="Calibri"/>
              <a:cs typeface="Calibri"/>
              <a:sym typeface="Calibri"/>
            </a:endParaRPr>
          </a:p>
        </p:txBody>
      </p:sp>
      <p:sp>
        <p:nvSpPr>
          <p:cNvPr id="108" name="Google Shape;108;p2"/>
          <p:cNvSpPr/>
          <p:nvPr/>
        </p:nvSpPr>
        <p:spPr>
          <a:xfrm>
            <a:off x="3952380" y="2427793"/>
            <a:ext cx="2126898" cy="878619"/>
          </a:xfrm>
          <a:prstGeom prst="roundRect">
            <a:avLst>
              <a:gd name="adj" fmla="val 16667"/>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rmAutofit fontScale="77500" lnSpcReduction="20000"/>
          </a:bodyPr>
          <a:lstStyle/>
          <a:p>
            <a:pPr marL="0" marR="0" lvl="0" indent="0" algn="ctr" rtl="0">
              <a:lnSpc>
                <a:spcPct val="90000"/>
              </a:lnSpc>
              <a:spcBef>
                <a:spcPts val="0"/>
              </a:spcBef>
              <a:spcAft>
                <a:spcPts val="0"/>
              </a:spcAft>
              <a:buClr>
                <a:schemeClr val="dk1"/>
              </a:buClr>
              <a:buSzPts val="2800"/>
              <a:buFont typeface="Calibri"/>
              <a:buNone/>
            </a:pPr>
            <a:r>
              <a:rPr lang="en-US" sz="2800" b="1" u="none" dirty="0">
                <a:solidFill>
                  <a:schemeClr val="dk1"/>
                </a:solidFill>
                <a:latin typeface="Calibri"/>
                <a:ea typeface="Calibri"/>
                <a:cs typeface="Calibri"/>
                <a:sym typeface="Calibri"/>
              </a:rPr>
              <a:t>Human-Wildlife interface</a:t>
            </a:r>
            <a:endParaRPr sz="2800" b="1" u="none" dirty="0">
              <a:solidFill>
                <a:schemeClr val="dk1"/>
              </a:solidFill>
              <a:latin typeface="Calibri"/>
              <a:ea typeface="Calibri"/>
              <a:cs typeface="Calibri"/>
              <a:sym typeface="Calibri"/>
            </a:endParaRPr>
          </a:p>
        </p:txBody>
      </p:sp>
      <p:sp>
        <p:nvSpPr>
          <p:cNvPr id="109" name="Google Shape;109;p2"/>
          <p:cNvSpPr/>
          <p:nvPr/>
        </p:nvSpPr>
        <p:spPr>
          <a:xfrm>
            <a:off x="2328883" y="5170630"/>
            <a:ext cx="2351980" cy="954277"/>
          </a:xfrm>
          <a:prstGeom prst="roundRect">
            <a:avLst>
              <a:gd name="adj" fmla="val 16667"/>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3200" b="1" u="none" dirty="0">
                <a:solidFill>
                  <a:schemeClr val="dk1"/>
                </a:solidFill>
                <a:latin typeface="Calibri"/>
                <a:ea typeface="Calibri"/>
                <a:cs typeface="Calibri"/>
                <a:sym typeface="Calibri"/>
              </a:rPr>
              <a:t>Host Microbiome</a:t>
            </a:r>
            <a:endParaRPr sz="3200" b="1" u="none" dirty="0">
              <a:solidFill>
                <a:schemeClr val="dk1"/>
              </a:solidFill>
              <a:latin typeface="Calibri"/>
              <a:ea typeface="Calibri"/>
              <a:cs typeface="Calibri"/>
              <a:sym typeface="Calibri"/>
            </a:endParaRPr>
          </a:p>
        </p:txBody>
      </p:sp>
      <p:sp>
        <p:nvSpPr>
          <p:cNvPr id="113" name="Google Shape;113;p2"/>
          <p:cNvSpPr/>
          <p:nvPr/>
        </p:nvSpPr>
        <p:spPr>
          <a:xfrm>
            <a:off x="3349045" y="4659037"/>
            <a:ext cx="289577" cy="563617"/>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3" name="Straight Arrow Connector 2">
            <a:extLst>
              <a:ext uri="{FF2B5EF4-FFF2-40B4-BE49-F238E27FC236}">
                <a16:creationId xmlns:a16="http://schemas.microsoft.com/office/drawing/2014/main" id="{89A73223-298C-ED25-57EB-EC270A9C30F5}"/>
              </a:ext>
            </a:extLst>
          </p:cNvPr>
          <p:cNvCxnSpPr/>
          <p:nvPr/>
        </p:nvCxnSpPr>
        <p:spPr>
          <a:xfrm>
            <a:off x="4510515" y="1875187"/>
            <a:ext cx="439654" cy="486409"/>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E50389BB-528E-8054-161F-F9B268BB9AEC}"/>
              </a:ext>
            </a:extLst>
          </p:cNvPr>
          <p:cNvCxnSpPr>
            <a:cxnSpLocks/>
          </p:cNvCxnSpPr>
          <p:nvPr/>
        </p:nvCxnSpPr>
        <p:spPr>
          <a:xfrm flipH="1">
            <a:off x="2328883" y="1885732"/>
            <a:ext cx="437628" cy="47586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A340C0C9-68B1-21AD-2FBE-6AD87021A16A}"/>
              </a:ext>
            </a:extLst>
          </p:cNvPr>
          <p:cNvCxnSpPr>
            <a:cxnSpLocks/>
          </p:cNvCxnSpPr>
          <p:nvPr/>
        </p:nvCxnSpPr>
        <p:spPr>
          <a:xfrm flipH="1">
            <a:off x="3493835" y="1974528"/>
            <a:ext cx="18891" cy="1682975"/>
          </a:xfrm>
          <a:prstGeom prst="straightConnector1">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28327477-C188-7255-8EFC-FAAE2D3E9519}"/>
              </a:ext>
            </a:extLst>
          </p:cNvPr>
          <p:cNvSpPr txBox="1"/>
          <p:nvPr/>
        </p:nvSpPr>
        <p:spPr>
          <a:xfrm>
            <a:off x="6330866" y="6537088"/>
            <a:ext cx="5901178" cy="307777"/>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Newbold et. al., 2015; Bernardo-</a:t>
            </a:r>
            <a:r>
              <a:rPr lang="en-US" dirty="0" err="1">
                <a:latin typeface="Calibri" panose="020F0502020204030204" pitchFamily="34" charset="0"/>
                <a:cs typeface="Calibri" panose="020F0502020204030204" pitchFamily="34" charset="0"/>
              </a:rPr>
              <a:t>Carvo</a:t>
            </a:r>
            <a:r>
              <a:rPr lang="en-US" dirty="0">
                <a:latin typeface="Calibri" panose="020F0502020204030204" pitchFamily="34" charset="0"/>
                <a:cs typeface="Calibri" panose="020F0502020204030204" pitchFamily="34" charset="0"/>
              </a:rPr>
              <a:t> et. al., 2020; </a:t>
            </a:r>
            <a:r>
              <a:rPr lang="en-US" dirty="0" err="1">
                <a:latin typeface="Calibri" panose="020F0502020204030204" pitchFamily="34" charset="0"/>
                <a:cs typeface="Calibri" panose="020F0502020204030204" pitchFamily="34" charset="0"/>
              </a:rPr>
              <a:t>Fackelmann</a:t>
            </a:r>
            <a:r>
              <a:rPr lang="en-US" dirty="0">
                <a:latin typeface="Calibri" panose="020F0502020204030204" pitchFamily="34" charset="0"/>
                <a:cs typeface="Calibri" panose="020F0502020204030204" pitchFamily="34" charset="0"/>
              </a:rPr>
              <a:t> et. al., 2021</a:t>
            </a:r>
          </a:p>
        </p:txBody>
      </p:sp>
      <p:sp>
        <p:nvSpPr>
          <p:cNvPr id="5" name="Google Shape;109;p2">
            <a:extLst>
              <a:ext uri="{FF2B5EF4-FFF2-40B4-BE49-F238E27FC236}">
                <a16:creationId xmlns:a16="http://schemas.microsoft.com/office/drawing/2014/main" id="{6DA46B52-3557-E6DF-E376-32758D960535}"/>
              </a:ext>
            </a:extLst>
          </p:cNvPr>
          <p:cNvSpPr/>
          <p:nvPr/>
        </p:nvSpPr>
        <p:spPr>
          <a:xfrm>
            <a:off x="6330866" y="5028327"/>
            <a:ext cx="1868993" cy="954277"/>
          </a:xfrm>
          <a:prstGeom prst="roundRect">
            <a:avLst>
              <a:gd name="adj" fmla="val 16667"/>
            </a:avLst>
          </a:prstGeom>
          <a:no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Neutral processes</a:t>
            </a:r>
            <a:endParaRPr sz="2800" b="1" u="none" dirty="0">
              <a:solidFill>
                <a:schemeClr val="dk1"/>
              </a:solidFill>
              <a:latin typeface="Calibri"/>
              <a:ea typeface="Calibri"/>
              <a:cs typeface="Calibri"/>
              <a:sym typeface="Calibri"/>
            </a:endParaRPr>
          </a:p>
        </p:txBody>
      </p:sp>
      <p:sp>
        <p:nvSpPr>
          <p:cNvPr id="7" name="Google Shape;113;p2">
            <a:extLst>
              <a:ext uri="{FF2B5EF4-FFF2-40B4-BE49-F238E27FC236}">
                <a16:creationId xmlns:a16="http://schemas.microsoft.com/office/drawing/2014/main" id="{A8D979E6-E8B9-25FF-006D-32C519EBED50}"/>
              </a:ext>
            </a:extLst>
          </p:cNvPr>
          <p:cNvSpPr/>
          <p:nvPr/>
        </p:nvSpPr>
        <p:spPr>
          <a:xfrm rot="5080967">
            <a:off x="5281561" y="4817911"/>
            <a:ext cx="289577" cy="1628313"/>
          </a:xfrm>
          <a:prstGeom prst="down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Oval 8">
            <a:extLst>
              <a:ext uri="{FF2B5EF4-FFF2-40B4-BE49-F238E27FC236}">
                <a16:creationId xmlns:a16="http://schemas.microsoft.com/office/drawing/2014/main" id="{0EF57842-AADA-F5E0-5A75-216FFAD2A214}"/>
              </a:ext>
            </a:extLst>
          </p:cNvPr>
          <p:cNvSpPr/>
          <p:nvPr/>
        </p:nvSpPr>
        <p:spPr>
          <a:xfrm>
            <a:off x="799671" y="653103"/>
            <a:ext cx="5426110" cy="3925944"/>
          </a:xfrm>
          <a:prstGeom prst="ellipse">
            <a:avLst/>
          </a:prstGeom>
          <a:noFill/>
          <a:ln>
            <a:solidFill>
              <a:schemeClr val="tx2">
                <a:lumMod val="9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 name="Google Shape;109;p2">
            <a:extLst>
              <a:ext uri="{FF2B5EF4-FFF2-40B4-BE49-F238E27FC236}">
                <a16:creationId xmlns:a16="http://schemas.microsoft.com/office/drawing/2014/main" id="{077AB9E9-1913-38F7-A0F2-98BCC9621A18}"/>
              </a:ext>
            </a:extLst>
          </p:cNvPr>
          <p:cNvSpPr/>
          <p:nvPr/>
        </p:nvSpPr>
        <p:spPr>
          <a:xfrm>
            <a:off x="228071" y="200881"/>
            <a:ext cx="1868993" cy="954277"/>
          </a:xfrm>
          <a:prstGeom prst="roundRect">
            <a:avLst>
              <a:gd name="adj" fmla="val 16667"/>
            </a:avLst>
          </a:prstGeom>
          <a:solidFill>
            <a:schemeClr val="bg1"/>
          </a:solidFill>
          <a:ln w="38100" cap="flat"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2960"/>
              <a:buFont typeface="Calibri"/>
              <a:buNone/>
            </a:pPr>
            <a:r>
              <a:rPr lang="en-US" sz="2800" b="1" u="none" dirty="0">
                <a:solidFill>
                  <a:schemeClr val="dk1"/>
                </a:solidFill>
                <a:latin typeface="Calibri"/>
                <a:ea typeface="Calibri"/>
                <a:cs typeface="Calibri"/>
                <a:sym typeface="Calibri"/>
              </a:rPr>
              <a:t>Selective processes</a:t>
            </a:r>
            <a:endParaRPr sz="2800" b="1" u="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08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75F7E0-B695-0BC6-30AD-544E53A4EC57}"/>
              </a:ext>
            </a:extLst>
          </p:cNvPr>
          <p:cNvSpPr txBox="1">
            <a:spLocks/>
          </p:cNvSpPr>
          <p:nvPr/>
        </p:nvSpPr>
        <p:spPr>
          <a:xfrm>
            <a:off x="976552" y="953730"/>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2E2F31"/>
                </a:solidFill>
                <a:latin typeface="Calibri" panose="020F0502020204030204" pitchFamily="34" charset="0"/>
                <a:cs typeface="Calibri" panose="020F0502020204030204" pitchFamily="34" charset="0"/>
              </a:rPr>
              <a:t>While most microbiome research focuses on humans or domestic animals, we still don’t know a lot about </a:t>
            </a:r>
            <a:r>
              <a:rPr lang="en-US" sz="3200" b="1" dirty="0">
                <a:solidFill>
                  <a:srgbClr val="2E2F31"/>
                </a:solidFill>
                <a:latin typeface="Calibri" panose="020F0502020204030204" pitchFamily="34" charset="0"/>
                <a:cs typeface="Calibri" panose="020F0502020204030204" pitchFamily="34" charset="0"/>
              </a:rPr>
              <a:t>wild</a:t>
            </a:r>
            <a:r>
              <a:rPr lang="en-US" sz="3200" dirty="0">
                <a:solidFill>
                  <a:srgbClr val="2E2F31"/>
                </a:solidFill>
                <a:latin typeface="Calibri" panose="020F0502020204030204" pitchFamily="34" charset="0"/>
                <a:cs typeface="Calibri" panose="020F0502020204030204" pitchFamily="34" charset="0"/>
              </a:rPr>
              <a:t> animals and how environmental factors, such as land use change, affect their microbiome </a:t>
            </a:r>
          </a:p>
          <a:p>
            <a:pPr marL="0" indent="0">
              <a:buNone/>
            </a:pPr>
            <a:endParaRPr lang="en-US" dirty="0">
              <a:solidFill>
                <a:srgbClr val="2E2F31"/>
              </a:solidFill>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C5F973E3-1F58-E1D4-5A5A-7A1F0A176FEC}"/>
              </a:ext>
            </a:extLst>
          </p:cNvPr>
          <p:cNvPicPr>
            <a:picLocks noChangeAspect="1" noChangeArrowheads="1"/>
          </p:cNvPicPr>
          <p:nvPr/>
        </p:nvPicPr>
        <p:blipFill rotWithShape="1">
          <a:blip r:embed="rId3">
            <a:duotone>
              <a:prstClr val="black"/>
              <a:srgbClr val="D9C3A5">
                <a:tint val="50000"/>
                <a:satMod val="180000"/>
              </a:srgbClr>
            </a:duotone>
            <a:extLst>
              <a:ext uri="{28A0092B-C50C-407E-A947-70E740481C1C}">
                <a14:useLocalDpi xmlns:a14="http://schemas.microsoft.com/office/drawing/2010/main" val="0"/>
              </a:ext>
            </a:extLst>
          </a:blip>
          <a:srcRect l="4546" t="5396" r="18847" b="23681"/>
          <a:stretch/>
        </p:blipFill>
        <p:spPr bwMode="auto">
          <a:xfrm>
            <a:off x="9322261" y="5168449"/>
            <a:ext cx="2465366" cy="1471642"/>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0F48C09-F12A-97C6-21B9-BF428805929C}"/>
              </a:ext>
            </a:extLst>
          </p:cNvPr>
          <p:cNvSpPr txBox="1">
            <a:spLocks/>
          </p:cNvSpPr>
          <p:nvPr/>
        </p:nvSpPr>
        <p:spPr>
          <a:xfrm>
            <a:off x="976552" y="3723719"/>
            <a:ext cx="9907348" cy="2180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latin typeface="Calibri" panose="020F0502020204030204" pitchFamily="34" charset="0"/>
                <a:cs typeface="Calibri" panose="020F0502020204030204" pitchFamily="34" charset="0"/>
              </a:rPr>
              <a:t>Assessing the effect of land use change on the microbial community is challenging, as the landscape is continuous and not discrete, presenting high heterogeneity within each land use and across land uses</a:t>
            </a:r>
          </a:p>
        </p:txBody>
      </p:sp>
    </p:spTree>
    <p:extLst>
      <p:ext uri="{BB962C8B-B14F-4D97-AF65-F5344CB8AC3E}">
        <p14:creationId xmlns:p14="http://schemas.microsoft.com/office/powerpoint/2010/main" val="4071008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646331"/>
          </a:xfrm>
          <a:prstGeom prst="rect">
            <a:avLst/>
          </a:prstGeom>
          <a:noFill/>
        </p:spPr>
        <p:txBody>
          <a:bodyPr wrap="square" rtlCol="0">
            <a:spAutoFit/>
          </a:bodyPr>
          <a:lstStyle/>
          <a:p>
            <a:r>
              <a:rPr lang="en-US" sz="3600" b="1" dirty="0">
                <a:latin typeface="Calibri" panose="020F0502020204030204" pitchFamily="34" charset="0"/>
                <a:cs typeface="Calibri" panose="020F0502020204030204" pitchFamily="34" charset="0"/>
              </a:rPr>
              <a:t>Core and non-core microbiome</a:t>
            </a:r>
          </a:p>
        </p:txBody>
      </p:sp>
      <p:sp>
        <p:nvSpPr>
          <p:cNvPr id="5" name="TextBox 4">
            <a:extLst>
              <a:ext uri="{FF2B5EF4-FFF2-40B4-BE49-F238E27FC236}">
                <a16:creationId xmlns:a16="http://schemas.microsoft.com/office/drawing/2014/main" id="{BAEB5270-16A7-47B7-0F7B-8D5E544D64FB}"/>
              </a:ext>
            </a:extLst>
          </p:cNvPr>
          <p:cNvSpPr txBox="1"/>
          <p:nvPr/>
        </p:nvSpPr>
        <p:spPr>
          <a:xfrm>
            <a:off x="762503" y="1714921"/>
            <a:ext cx="10721591" cy="1077218"/>
          </a:xfrm>
          <a:prstGeom prst="rect">
            <a:avLst/>
          </a:prstGeom>
          <a:noFill/>
        </p:spPr>
        <p:txBody>
          <a:bodyPr wrap="square" rtlCol="0">
            <a:spAutoFit/>
          </a:bodyPr>
          <a:lstStyle/>
          <a:p>
            <a:r>
              <a:rPr lang="en-US" sz="3200" dirty="0">
                <a:latin typeface="Calibri" panose="020F0502020204030204" pitchFamily="34" charset="0"/>
                <a:cs typeface="Calibri" panose="020F0502020204030204" pitchFamily="34" charset="0"/>
              </a:rPr>
              <a:t>Different process at different scales may drive the distribution of different groups of microbes</a:t>
            </a:r>
          </a:p>
        </p:txBody>
      </p:sp>
    </p:spTree>
    <p:extLst>
      <p:ext uri="{BB962C8B-B14F-4D97-AF65-F5344CB8AC3E}">
        <p14:creationId xmlns:p14="http://schemas.microsoft.com/office/powerpoint/2010/main" val="3283968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pic>
        <p:nvPicPr>
          <p:cNvPr id="2" name="Picture 2">
            <a:extLst>
              <a:ext uri="{FF2B5EF4-FFF2-40B4-BE49-F238E27FC236}">
                <a16:creationId xmlns:a16="http://schemas.microsoft.com/office/drawing/2014/main" id="{88B67CEE-8326-7F6A-F2D8-A46DA66EB6E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2896774" y="5664819"/>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49AA540-32DC-604A-8915-E31827B76AC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4122248"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
            <a:extLst>
              <a:ext uri="{FF2B5EF4-FFF2-40B4-BE49-F238E27FC236}">
                <a16:creationId xmlns:a16="http://schemas.microsoft.com/office/drawing/2014/main" id="{45E52773-5F94-BB9C-F1D0-E3BA4742A43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546" t="5396" r="18847" b="23681"/>
          <a:stretch/>
        </p:blipFill>
        <p:spPr bwMode="auto">
          <a:xfrm>
            <a:off x="5347722"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a:extLst>
              <a:ext uri="{FF2B5EF4-FFF2-40B4-BE49-F238E27FC236}">
                <a16:creationId xmlns:a16="http://schemas.microsoft.com/office/drawing/2014/main" id="{D0EBE9AB-68AC-164A-AD97-793F147BFD0F}"/>
              </a:ext>
            </a:extLst>
          </p:cNvPr>
          <p:cNvPicPr>
            <a:picLocks noChangeAspect="1" noChangeArrowheads="1"/>
          </p:cNvPicPr>
          <p:nvPr/>
        </p:nvPicPr>
        <p:blipFill rotWithShape="1">
          <a:blip r:embed="rId3">
            <a:duotone>
              <a:prstClr val="black"/>
              <a:schemeClr val="accent1">
                <a:tint val="45000"/>
                <a:satMod val="400000"/>
              </a:schemeClr>
            </a:duotone>
            <a:extLst>
              <a:ext uri="{28A0092B-C50C-407E-A947-70E740481C1C}">
                <a14:useLocalDpi xmlns:a14="http://schemas.microsoft.com/office/drawing/2010/main" val="0"/>
              </a:ext>
            </a:extLst>
          </a:blip>
          <a:srcRect l="4546" t="5396" r="18847" b="23681"/>
          <a:stretch/>
        </p:blipFill>
        <p:spPr bwMode="auto">
          <a:xfrm>
            <a:off x="6573196" y="5664818"/>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
            <a:extLst>
              <a:ext uri="{FF2B5EF4-FFF2-40B4-BE49-F238E27FC236}">
                <a16:creationId xmlns:a16="http://schemas.microsoft.com/office/drawing/2014/main" id="{8A56AC1E-4891-EB38-AA93-59BE8BE43E7D}"/>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7798670"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a16="http://schemas.microsoft.com/office/drawing/2014/main" id="{DC21FF67-5DE3-3745-8B02-7DC89AF5B92F}"/>
              </a:ext>
            </a:extLst>
          </p:cNvPr>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4546" t="5396" r="18847" b="23681"/>
          <a:stretch/>
        </p:blipFill>
        <p:spPr bwMode="auto">
          <a:xfrm>
            <a:off x="9024144" y="5664817"/>
            <a:ext cx="1225474" cy="731518"/>
          </a:xfrm>
          <a:prstGeom prst="rect">
            <a:avLst/>
          </a:prstGeom>
          <a:noFill/>
          <a:extLst>
            <a:ext uri="{909E8E84-426E-40DD-AFC4-6F175D3DCCD1}">
              <a14:hiddenFill xmlns:a14="http://schemas.microsoft.com/office/drawing/2010/main">
                <a:solidFill>
                  <a:srgbClr val="FFFFFF"/>
                </a:solidFill>
              </a14:hiddenFill>
            </a:ext>
          </a:extLst>
        </p:spPr>
      </p:pic>
      <p:sp>
        <p:nvSpPr>
          <p:cNvPr id="36" name="Oval 35">
            <a:extLst>
              <a:ext uri="{FF2B5EF4-FFF2-40B4-BE49-F238E27FC236}">
                <a16:creationId xmlns:a16="http://schemas.microsoft.com/office/drawing/2014/main" id="{59C06E20-FE3A-01C5-B312-317C3136FC2C}"/>
              </a:ext>
            </a:extLst>
          </p:cNvPr>
          <p:cNvSpPr/>
          <p:nvPr/>
        </p:nvSpPr>
        <p:spPr>
          <a:xfrm>
            <a:off x="361958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8" name="Oval 37">
            <a:extLst>
              <a:ext uri="{FF2B5EF4-FFF2-40B4-BE49-F238E27FC236}">
                <a16:creationId xmlns:a16="http://schemas.microsoft.com/office/drawing/2014/main" id="{4BC005E8-B98D-BBA5-AC3A-5ED17CE4AFD9}"/>
              </a:ext>
            </a:extLst>
          </p:cNvPr>
          <p:cNvSpPr/>
          <p:nvPr/>
        </p:nvSpPr>
        <p:spPr>
          <a:xfrm>
            <a:off x="399597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0" name="Oval 39">
            <a:extLst>
              <a:ext uri="{FF2B5EF4-FFF2-40B4-BE49-F238E27FC236}">
                <a16:creationId xmlns:a16="http://schemas.microsoft.com/office/drawing/2014/main" id="{94310D6B-6B55-CFDD-1100-B92EA57B30F9}"/>
              </a:ext>
            </a:extLst>
          </p:cNvPr>
          <p:cNvSpPr/>
          <p:nvPr/>
        </p:nvSpPr>
        <p:spPr>
          <a:xfrm>
            <a:off x="4372362"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2" name="Oval 41">
            <a:extLst>
              <a:ext uri="{FF2B5EF4-FFF2-40B4-BE49-F238E27FC236}">
                <a16:creationId xmlns:a16="http://schemas.microsoft.com/office/drawing/2014/main" id="{97FD641C-F704-F018-2AB4-B51DF3706DDE}"/>
              </a:ext>
            </a:extLst>
          </p:cNvPr>
          <p:cNvSpPr/>
          <p:nvPr/>
        </p:nvSpPr>
        <p:spPr>
          <a:xfrm>
            <a:off x="472454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4" name="Oval 43">
            <a:extLst>
              <a:ext uri="{FF2B5EF4-FFF2-40B4-BE49-F238E27FC236}">
                <a16:creationId xmlns:a16="http://schemas.microsoft.com/office/drawing/2014/main" id="{C56D7BC9-DEEB-68BE-E32A-5358939BC9DD}"/>
              </a:ext>
            </a:extLst>
          </p:cNvPr>
          <p:cNvSpPr/>
          <p:nvPr/>
        </p:nvSpPr>
        <p:spPr>
          <a:xfrm>
            <a:off x="510093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6" name="Oval 45">
            <a:extLst>
              <a:ext uri="{FF2B5EF4-FFF2-40B4-BE49-F238E27FC236}">
                <a16:creationId xmlns:a16="http://schemas.microsoft.com/office/drawing/2014/main" id="{3C705C88-5D57-3E7C-2C67-FE330EED5F72}"/>
              </a:ext>
            </a:extLst>
          </p:cNvPr>
          <p:cNvSpPr/>
          <p:nvPr/>
        </p:nvSpPr>
        <p:spPr>
          <a:xfrm>
            <a:off x="547732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48" name="Oval 47">
            <a:extLst>
              <a:ext uri="{FF2B5EF4-FFF2-40B4-BE49-F238E27FC236}">
                <a16:creationId xmlns:a16="http://schemas.microsoft.com/office/drawing/2014/main" id="{0BD24041-D2BB-5499-C17C-A6A91B4D615D}"/>
              </a:ext>
            </a:extLst>
          </p:cNvPr>
          <p:cNvSpPr/>
          <p:nvPr/>
        </p:nvSpPr>
        <p:spPr>
          <a:xfrm>
            <a:off x="582041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0" name="Oval 49">
            <a:extLst>
              <a:ext uri="{FF2B5EF4-FFF2-40B4-BE49-F238E27FC236}">
                <a16:creationId xmlns:a16="http://schemas.microsoft.com/office/drawing/2014/main" id="{62926B60-0394-A0F9-6FAB-D5828A72396B}"/>
              </a:ext>
            </a:extLst>
          </p:cNvPr>
          <p:cNvSpPr/>
          <p:nvPr/>
        </p:nvSpPr>
        <p:spPr>
          <a:xfrm>
            <a:off x="619680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2" name="Oval 51">
            <a:extLst>
              <a:ext uri="{FF2B5EF4-FFF2-40B4-BE49-F238E27FC236}">
                <a16:creationId xmlns:a16="http://schemas.microsoft.com/office/drawing/2014/main" id="{7BE44DB3-9BEC-A96C-C551-0D1014209049}"/>
              </a:ext>
            </a:extLst>
          </p:cNvPr>
          <p:cNvSpPr/>
          <p:nvPr/>
        </p:nvSpPr>
        <p:spPr>
          <a:xfrm>
            <a:off x="657319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4CD34DB0-3A51-2921-7971-F0FB3A6585BE}"/>
              </a:ext>
            </a:extLst>
          </p:cNvPr>
          <p:cNvSpPr/>
          <p:nvPr/>
        </p:nvSpPr>
        <p:spPr>
          <a:xfrm>
            <a:off x="6925380"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FBC6B2BC-F5C2-06C6-9CEE-A826B31DC31A}"/>
              </a:ext>
            </a:extLst>
          </p:cNvPr>
          <p:cNvSpPr/>
          <p:nvPr/>
        </p:nvSpPr>
        <p:spPr>
          <a:xfrm>
            <a:off x="7301769"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58" name="Oval 57">
            <a:extLst>
              <a:ext uri="{FF2B5EF4-FFF2-40B4-BE49-F238E27FC236}">
                <a16:creationId xmlns:a16="http://schemas.microsoft.com/office/drawing/2014/main" id="{58CCAA3C-6ADE-DDF0-DE4D-EE56045B9957}"/>
              </a:ext>
            </a:extLst>
          </p:cNvPr>
          <p:cNvSpPr/>
          <p:nvPr/>
        </p:nvSpPr>
        <p:spPr>
          <a:xfrm>
            <a:off x="7678158"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0" name="Oval 59">
            <a:extLst>
              <a:ext uri="{FF2B5EF4-FFF2-40B4-BE49-F238E27FC236}">
                <a16:creationId xmlns:a16="http://schemas.microsoft.com/office/drawing/2014/main" id="{B7183B47-4EDF-0FF7-E9E3-37F512CAB431}"/>
              </a:ext>
            </a:extLst>
          </p:cNvPr>
          <p:cNvSpPr/>
          <p:nvPr/>
        </p:nvSpPr>
        <p:spPr>
          <a:xfrm>
            <a:off x="803688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1" name="Oval 60">
            <a:extLst>
              <a:ext uri="{FF2B5EF4-FFF2-40B4-BE49-F238E27FC236}">
                <a16:creationId xmlns:a16="http://schemas.microsoft.com/office/drawing/2014/main" id="{1CCA2B5A-A52A-C596-9EE6-3A982F82DA89}"/>
              </a:ext>
            </a:extLst>
          </p:cNvPr>
          <p:cNvSpPr/>
          <p:nvPr/>
        </p:nvSpPr>
        <p:spPr>
          <a:xfrm>
            <a:off x="8413274"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63" name="Oval 62">
            <a:extLst>
              <a:ext uri="{FF2B5EF4-FFF2-40B4-BE49-F238E27FC236}">
                <a16:creationId xmlns:a16="http://schemas.microsoft.com/office/drawing/2014/main" id="{08AD8FE4-9ED8-6212-D712-848622C75D9A}"/>
              </a:ext>
            </a:extLst>
          </p:cNvPr>
          <p:cNvSpPr/>
          <p:nvPr/>
        </p:nvSpPr>
        <p:spPr>
          <a:xfrm>
            <a:off x="8789663"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1" name="Oval 320">
            <a:extLst>
              <a:ext uri="{FF2B5EF4-FFF2-40B4-BE49-F238E27FC236}">
                <a16:creationId xmlns:a16="http://schemas.microsoft.com/office/drawing/2014/main" id="{CC65ABF9-DC78-2C4A-3A92-ED2D2C965178}"/>
              </a:ext>
            </a:extLst>
          </p:cNvPr>
          <p:cNvSpPr/>
          <p:nvPr/>
        </p:nvSpPr>
        <p:spPr>
          <a:xfrm>
            <a:off x="9141847"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3" name="Oval 322">
            <a:extLst>
              <a:ext uri="{FF2B5EF4-FFF2-40B4-BE49-F238E27FC236}">
                <a16:creationId xmlns:a16="http://schemas.microsoft.com/office/drawing/2014/main" id="{DDDB6554-7C99-974B-C417-452378FCA476}"/>
              </a:ext>
            </a:extLst>
          </p:cNvPr>
          <p:cNvSpPr/>
          <p:nvPr/>
        </p:nvSpPr>
        <p:spPr>
          <a:xfrm>
            <a:off x="9518236"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sp>
        <p:nvSpPr>
          <p:cNvPr id="325" name="Oval 324">
            <a:extLst>
              <a:ext uri="{FF2B5EF4-FFF2-40B4-BE49-F238E27FC236}">
                <a16:creationId xmlns:a16="http://schemas.microsoft.com/office/drawing/2014/main" id="{A68BBE90-7BFA-A303-6079-960FB76977AA}"/>
              </a:ext>
            </a:extLst>
          </p:cNvPr>
          <p:cNvSpPr/>
          <p:nvPr/>
        </p:nvSpPr>
        <p:spPr>
          <a:xfrm>
            <a:off x="9894625" y="3600886"/>
            <a:ext cx="252549" cy="24384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L">
              <a:latin typeface="Calibri" panose="020F0502020204030204" pitchFamily="34" charset="0"/>
              <a:cs typeface="Calibri" panose="020F0502020204030204" pitchFamily="34" charset="0"/>
            </a:endParaRPr>
          </a:p>
        </p:txBody>
      </p:sp>
      <p:cxnSp>
        <p:nvCxnSpPr>
          <p:cNvPr id="327" name="Straight Connector 326">
            <a:extLst>
              <a:ext uri="{FF2B5EF4-FFF2-40B4-BE49-F238E27FC236}">
                <a16:creationId xmlns:a16="http://schemas.microsoft.com/office/drawing/2014/main" id="{BA1493CD-FACD-F3B4-F8E8-66334526EC2E}"/>
              </a:ext>
            </a:extLst>
          </p:cNvPr>
          <p:cNvCxnSpPr>
            <a:cxnSpLocks/>
            <a:stCxn id="36" idx="4"/>
          </p:cNvCxnSpPr>
          <p:nvPr/>
        </p:nvCxnSpPr>
        <p:spPr>
          <a:xfrm>
            <a:off x="3745859" y="3844726"/>
            <a:ext cx="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FBBCF250-C4CD-5EF6-CC9B-6C789D1B86E5}"/>
              </a:ext>
            </a:extLst>
          </p:cNvPr>
          <p:cNvCxnSpPr>
            <a:cxnSpLocks/>
          </p:cNvCxnSpPr>
          <p:nvPr/>
        </p:nvCxnSpPr>
        <p:spPr>
          <a:xfrm>
            <a:off x="3745859" y="3844726"/>
            <a:ext cx="123123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AB119BF4-1792-138B-681F-9598A7631278}"/>
              </a:ext>
            </a:extLst>
          </p:cNvPr>
          <p:cNvCxnSpPr>
            <a:cxnSpLocks/>
          </p:cNvCxnSpPr>
          <p:nvPr/>
        </p:nvCxnSpPr>
        <p:spPr>
          <a:xfrm>
            <a:off x="3745859" y="3844726"/>
            <a:ext cx="2327108"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CE477F3D-AA66-6E83-78AD-3BFE48DCB1CC}"/>
              </a:ext>
            </a:extLst>
          </p:cNvPr>
          <p:cNvCxnSpPr>
            <a:cxnSpLocks/>
          </p:cNvCxnSpPr>
          <p:nvPr/>
        </p:nvCxnSpPr>
        <p:spPr>
          <a:xfrm>
            <a:off x="3763277" y="3844726"/>
            <a:ext cx="490254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4FF628D3-838E-4922-68A6-A605A46EB0A3}"/>
              </a:ext>
            </a:extLst>
          </p:cNvPr>
          <p:cNvCxnSpPr>
            <a:cxnSpLocks/>
          </p:cNvCxnSpPr>
          <p:nvPr/>
        </p:nvCxnSpPr>
        <p:spPr>
          <a:xfrm flipH="1">
            <a:off x="3745859" y="3844726"/>
            <a:ext cx="37638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8260018E-A18E-AE4E-B137-128773CAEE9D}"/>
              </a:ext>
            </a:extLst>
          </p:cNvPr>
          <p:cNvCxnSpPr>
            <a:cxnSpLocks/>
          </p:cNvCxnSpPr>
          <p:nvPr/>
        </p:nvCxnSpPr>
        <p:spPr>
          <a:xfrm>
            <a:off x="4122248" y="3844726"/>
            <a:ext cx="85484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3D15876E-C081-93CE-E27C-66343A099839}"/>
              </a:ext>
            </a:extLst>
          </p:cNvPr>
          <p:cNvCxnSpPr>
            <a:cxnSpLocks/>
          </p:cNvCxnSpPr>
          <p:nvPr/>
        </p:nvCxnSpPr>
        <p:spPr>
          <a:xfrm>
            <a:off x="4490442" y="3844726"/>
            <a:ext cx="486653"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4" name="Straight Connector 343">
            <a:extLst>
              <a:ext uri="{FF2B5EF4-FFF2-40B4-BE49-F238E27FC236}">
                <a16:creationId xmlns:a16="http://schemas.microsoft.com/office/drawing/2014/main" id="{1CCAD162-E641-1D2D-4D03-5B7782E91DC6}"/>
              </a:ext>
            </a:extLst>
          </p:cNvPr>
          <p:cNvCxnSpPr>
            <a:cxnSpLocks/>
          </p:cNvCxnSpPr>
          <p:nvPr/>
        </p:nvCxnSpPr>
        <p:spPr>
          <a:xfrm flipH="1">
            <a:off x="3763277" y="3844726"/>
            <a:ext cx="108421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5" name="Straight Connector 344">
            <a:extLst>
              <a:ext uri="{FF2B5EF4-FFF2-40B4-BE49-F238E27FC236}">
                <a16:creationId xmlns:a16="http://schemas.microsoft.com/office/drawing/2014/main" id="{68027521-58BA-143A-9300-92CFF09B61FC}"/>
              </a:ext>
            </a:extLst>
          </p:cNvPr>
          <p:cNvCxnSpPr>
            <a:cxnSpLocks/>
          </p:cNvCxnSpPr>
          <p:nvPr/>
        </p:nvCxnSpPr>
        <p:spPr>
          <a:xfrm>
            <a:off x="4847494" y="3844726"/>
            <a:ext cx="2551610"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Straight Connector 345">
            <a:extLst>
              <a:ext uri="{FF2B5EF4-FFF2-40B4-BE49-F238E27FC236}">
                <a16:creationId xmlns:a16="http://schemas.microsoft.com/office/drawing/2014/main" id="{8784FA0B-439A-9F71-041F-DF3B4FCBE5DF}"/>
              </a:ext>
            </a:extLst>
          </p:cNvPr>
          <p:cNvCxnSpPr>
            <a:cxnSpLocks/>
          </p:cNvCxnSpPr>
          <p:nvPr/>
        </p:nvCxnSpPr>
        <p:spPr>
          <a:xfrm>
            <a:off x="5230670" y="3844726"/>
            <a:ext cx="842297"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Straight Connector 346">
            <a:extLst>
              <a:ext uri="{FF2B5EF4-FFF2-40B4-BE49-F238E27FC236}">
                <a16:creationId xmlns:a16="http://schemas.microsoft.com/office/drawing/2014/main" id="{EE0ABA4C-8BEB-06AD-29DD-D0E90DBDDF33}"/>
              </a:ext>
            </a:extLst>
          </p:cNvPr>
          <p:cNvCxnSpPr>
            <a:cxnSpLocks/>
          </p:cNvCxnSpPr>
          <p:nvPr/>
        </p:nvCxnSpPr>
        <p:spPr>
          <a:xfrm flipH="1">
            <a:off x="4977095" y="3844726"/>
            <a:ext cx="61933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Straight Connector 347">
            <a:extLst>
              <a:ext uri="{FF2B5EF4-FFF2-40B4-BE49-F238E27FC236}">
                <a16:creationId xmlns:a16="http://schemas.microsoft.com/office/drawing/2014/main" id="{06A0081C-D3A4-6FB1-581D-41122F9A5E23}"/>
              </a:ext>
            </a:extLst>
          </p:cNvPr>
          <p:cNvCxnSpPr>
            <a:cxnSpLocks/>
          </p:cNvCxnSpPr>
          <p:nvPr/>
        </p:nvCxnSpPr>
        <p:spPr>
          <a:xfrm>
            <a:off x="5596430" y="3844726"/>
            <a:ext cx="180267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Straight Connector 348">
            <a:extLst>
              <a:ext uri="{FF2B5EF4-FFF2-40B4-BE49-F238E27FC236}">
                <a16:creationId xmlns:a16="http://schemas.microsoft.com/office/drawing/2014/main" id="{276BA21F-CBB8-6ED9-975C-C0ED16239921}"/>
              </a:ext>
            </a:extLst>
          </p:cNvPr>
          <p:cNvCxnSpPr>
            <a:cxnSpLocks/>
          </p:cNvCxnSpPr>
          <p:nvPr/>
        </p:nvCxnSpPr>
        <p:spPr>
          <a:xfrm>
            <a:off x="5953482" y="3844726"/>
            <a:ext cx="11948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a:extLst>
              <a:ext uri="{FF2B5EF4-FFF2-40B4-BE49-F238E27FC236}">
                <a16:creationId xmlns:a16="http://schemas.microsoft.com/office/drawing/2014/main" id="{20A1B638-8799-D661-0F9C-DB38701F47AD}"/>
              </a:ext>
            </a:extLst>
          </p:cNvPr>
          <p:cNvCxnSpPr>
            <a:cxnSpLocks/>
          </p:cNvCxnSpPr>
          <p:nvPr/>
        </p:nvCxnSpPr>
        <p:spPr>
          <a:xfrm>
            <a:off x="6336659" y="3844726"/>
            <a:ext cx="106244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9E91E53F-65CE-45EA-9B96-2DEA37A8A57F}"/>
              </a:ext>
            </a:extLst>
          </p:cNvPr>
          <p:cNvCxnSpPr>
            <a:cxnSpLocks/>
          </p:cNvCxnSpPr>
          <p:nvPr/>
        </p:nvCxnSpPr>
        <p:spPr>
          <a:xfrm flipH="1">
            <a:off x="4977095" y="3844726"/>
            <a:ext cx="1725324"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A1353FC3-3C91-DBD7-384D-FE27D8977CC6}"/>
              </a:ext>
            </a:extLst>
          </p:cNvPr>
          <p:cNvCxnSpPr>
            <a:cxnSpLocks/>
          </p:cNvCxnSpPr>
          <p:nvPr/>
        </p:nvCxnSpPr>
        <p:spPr>
          <a:xfrm flipH="1">
            <a:off x="6076295" y="3844726"/>
            <a:ext cx="98336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3" name="Straight Connector 352">
            <a:extLst>
              <a:ext uri="{FF2B5EF4-FFF2-40B4-BE49-F238E27FC236}">
                <a16:creationId xmlns:a16="http://schemas.microsoft.com/office/drawing/2014/main" id="{C3EC8120-A852-A193-0460-FC26085E6472}"/>
              </a:ext>
            </a:extLst>
          </p:cNvPr>
          <p:cNvCxnSpPr>
            <a:cxnSpLocks/>
          </p:cNvCxnSpPr>
          <p:nvPr/>
        </p:nvCxnSpPr>
        <p:spPr>
          <a:xfrm flipH="1">
            <a:off x="7399104" y="3844726"/>
            <a:ext cx="28939"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3E94C652-0604-FA7F-24D6-053E29520EB6}"/>
              </a:ext>
            </a:extLst>
          </p:cNvPr>
          <p:cNvCxnSpPr>
            <a:cxnSpLocks/>
          </p:cNvCxnSpPr>
          <p:nvPr/>
        </p:nvCxnSpPr>
        <p:spPr>
          <a:xfrm>
            <a:off x="7816088" y="3844725"/>
            <a:ext cx="84973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5" name="Straight Connector 354">
            <a:extLst>
              <a:ext uri="{FF2B5EF4-FFF2-40B4-BE49-F238E27FC236}">
                <a16:creationId xmlns:a16="http://schemas.microsoft.com/office/drawing/2014/main" id="{2B8065BB-BC36-63FE-2DD1-3D78BC513C7F}"/>
              </a:ext>
            </a:extLst>
          </p:cNvPr>
          <p:cNvCxnSpPr>
            <a:cxnSpLocks/>
          </p:cNvCxnSpPr>
          <p:nvPr/>
        </p:nvCxnSpPr>
        <p:spPr>
          <a:xfrm flipH="1">
            <a:off x="7399104" y="3844726"/>
            <a:ext cx="764055"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277E60D-A6CD-0E14-E259-3F2F28C57502}"/>
              </a:ext>
            </a:extLst>
          </p:cNvPr>
          <p:cNvCxnSpPr>
            <a:cxnSpLocks/>
          </p:cNvCxnSpPr>
          <p:nvPr/>
        </p:nvCxnSpPr>
        <p:spPr>
          <a:xfrm>
            <a:off x="8163159" y="3844726"/>
            <a:ext cx="1607626" cy="19245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7" name="Straight Connector 356">
            <a:extLst>
              <a:ext uri="{FF2B5EF4-FFF2-40B4-BE49-F238E27FC236}">
                <a16:creationId xmlns:a16="http://schemas.microsoft.com/office/drawing/2014/main" id="{88798D92-FF2E-A688-1002-DC7DFFD85EF8}"/>
              </a:ext>
            </a:extLst>
          </p:cNvPr>
          <p:cNvCxnSpPr>
            <a:cxnSpLocks/>
          </p:cNvCxnSpPr>
          <p:nvPr/>
        </p:nvCxnSpPr>
        <p:spPr>
          <a:xfrm>
            <a:off x="8539549"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8" name="Straight Connector 357">
            <a:extLst>
              <a:ext uri="{FF2B5EF4-FFF2-40B4-BE49-F238E27FC236}">
                <a16:creationId xmlns:a16="http://schemas.microsoft.com/office/drawing/2014/main" id="{F29CBF7B-CDB6-A7D6-82D2-5739412299E8}"/>
              </a:ext>
            </a:extLst>
          </p:cNvPr>
          <p:cNvCxnSpPr>
            <a:cxnSpLocks/>
          </p:cNvCxnSpPr>
          <p:nvPr/>
        </p:nvCxnSpPr>
        <p:spPr>
          <a:xfrm flipH="1">
            <a:off x="8669407" y="3844725"/>
            <a:ext cx="25109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9" name="Straight Connector 358">
            <a:extLst>
              <a:ext uri="{FF2B5EF4-FFF2-40B4-BE49-F238E27FC236}">
                <a16:creationId xmlns:a16="http://schemas.microsoft.com/office/drawing/2014/main" id="{E586993D-3AE3-EFB9-4799-736D395F4E40}"/>
              </a:ext>
            </a:extLst>
          </p:cNvPr>
          <p:cNvCxnSpPr>
            <a:cxnSpLocks/>
          </p:cNvCxnSpPr>
          <p:nvPr/>
        </p:nvCxnSpPr>
        <p:spPr>
          <a:xfrm>
            <a:off x="8927594" y="3844725"/>
            <a:ext cx="852071"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0" name="Straight Connector 359">
            <a:extLst>
              <a:ext uri="{FF2B5EF4-FFF2-40B4-BE49-F238E27FC236}">
                <a16:creationId xmlns:a16="http://schemas.microsoft.com/office/drawing/2014/main" id="{2C5B6182-FAF1-88D5-1849-C6EC2606C8FE}"/>
              </a:ext>
            </a:extLst>
          </p:cNvPr>
          <p:cNvCxnSpPr>
            <a:cxnSpLocks/>
          </p:cNvCxnSpPr>
          <p:nvPr/>
        </p:nvCxnSpPr>
        <p:spPr>
          <a:xfrm flipH="1">
            <a:off x="7375345" y="3844725"/>
            <a:ext cx="1548737"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1" name="Straight Connector 360">
            <a:extLst>
              <a:ext uri="{FF2B5EF4-FFF2-40B4-BE49-F238E27FC236}">
                <a16:creationId xmlns:a16="http://schemas.microsoft.com/office/drawing/2014/main" id="{6FABA5BF-BD9A-33F9-009D-C30BE2775612}"/>
              </a:ext>
            </a:extLst>
          </p:cNvPr>
          <p:cNvCxnSpPr>
            <a:cxnSpLocks/>
          </p:cNvCxnSpPr>
          <p:nvPr/>
        </p:nvCxnSpPr>
        <p:spPr>
          <a:xfrm flipH="1">
            <a:off x="8678251" y="3844724"/>
            <a:ext cx="588232" cy="192459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2" name="Straight Connector 361">
            <a:extLst>
              <a:ext uri="{FF2B5EF4-FFF2-40B4-BE49-F238E27FC236}">
                <a16:creationId xmlns:a16="http://schemas.microsoft.com/office/drawing/2014/main" id="{E63E6BAD-987D-3D8B-35D6-2BC5186DAA3B}"/>
              </a:ext>
            </a:extLst>
          </p:cNvPr>
          <p:cNvCxnSpPr>
            <a:cxnSpLocks/>
          </p:cNvCxnSpPr>
          <p:nvPr/>
        </p:nvCxnSpPr>
        <p:spPr>
          <a:xfrm>
            <a:off x="9652174" y="3844725"/>
            <a:ext cx="12627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Straight Connector 362">
            <a:extLst>
              <a:ext uri="{FF2B5EF4-FFF2-40B4-BE49-F238E27FC236}">
                <a16:creationId xmlns:a16="http://schemas.microsoft.com/office/drawing/2014/main" id="{2ADB46BC-DD08-1ED9-E614-540432415BFE}"/>
              </a:ext>
            </a:extLst>
          </p:cNvPr>
          <p:cNvCxnSpPr>
            <a:cxnSpLocks/>
          </p:cNvCxnSpPr>
          <p:nvPr/>
        </p:nvCxnSpPr>
        <p:spPr>
          <a:xfrm flipH="1">
            <a:off x="8664349" y="3844725"/>
            <a:ext cx="986314"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Straight Connector 363">
            <a:extLst>
              <a:ext uri="{FF2B5EF4-FFF2-40B4-BE49-F238E27FC236}">
                <a16:creationId xmlns:a16="http://schemas.microsoft.com/office/drawing/2014/main" id="{D76DF7C1-BB6F-3B38-4ADA-1D5564480C3B}"/>
              </a:ext>
            </a:extLst>
          </p:cNvPr>
          <p:cNvCxnSpPr>
            <a:cxnSpLocks/>
          </p:cNvCxnSpPr>
          <p:nvPr/>
        </p:nvCxnSpPr>
        <p:spPr>
          <a:xfrm flipH="1">
            <a:off x="9769568" y="3844725"/>
            <a:ext cx="250765" cy="192459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65" name="TextBox 364">
            <a:extLst>
              <a:ext uri="{FF2B5EF4-FFF2-40B4-BE49-F238E27FC236}">
                <a16:creationId xmlns:a16="http://schemas.microsoft.com/office/drawing/2014/main" id="{F508AE9C-D03C-4CE6-9CE7-2A5B10522E20}"/>
              </a:ext>
            </a:extLst>
          </p:cNvPr>
          <p:cNvSpPr txBox="1"/>
          <p:nvPr/>
        </p:nvSpPr>
        <p:spPr>
          <a:xfrm>
            <a:off x="2026607" y="3501683"/>
            <a:ext cx="1820092"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Microbes</a:t>
            </a:r>
            <a:endParaRPr lang="en-IL" dirty="0">
              <a:latin typeface="Calibri" panose="020F0502020204030204" pitchFamily="34" charset="0"/>
              <a:cs typeface="Calibri" panose="020F0502020204030204" pitchFamily="34" charset="0"/>
            </a:endParaRPr>
          </a:p>
        </p:txBody>
      </p:sp>
      <p:sp>
        <p:nvSpPr>
          <p:cNvPr id="366" name="TextBox 365">
            <a:extLst>
              <a:ext uri="{FF2B5EF4-FFF2-40B4-BE49-F238E27FC236}">
                <a16:creationId xmlns:a16="http://schemas.microsoft.com/office/drawing/2014/main" id="{5771DEE2-C3ED-826B-0B2D-13E6F498F52C}"/>
              </a:ext>
            </a:extLst>
          </p:cNvPr>
          <p:cNvSpPr txBox="1"/>
          <p:nvPr/>
        </p:nvSpPr>
        <p:spPr>
          <a:xfrm>
            <a:off x="2022025" y="5769321"/>
            <a:ext cx="1081989" cy="461665"/>
          </a:xfrm>
          <a:prstGeom prst="rect">
            <a:avLst/>
          </a:prstGeom>
          <a:noFill/>
        </p:spPr>
        <p:txBody>
          <a:bodyPr wrap="square" rtlCol="0">
            <a:spAutoFit/>
          </a:bodyPr>
          <a:lstStyle/>
          <a:p>
            <a:r>
              <a:rPr lang="en-IL" sz="2400" dirty="0">
                <a:latin typeface="Calibri" panose="020F0502020204030204" pitchFamily="34" charset="0"/>
                <a:cs typeface="Calibri" panose="020F0502020204030204" pitchFamily="34" charset="0"/>
              </a:rPr>
              <a:t>Hosts</a:t>
            </a:r>
            <a:endParaRPr lang="en-IL" dirty="0">
              <a:latin typeface="Calibri" panose="020F0502020204030204" pitchFamily="34" charset="0"/>
              <a:cs typeface="Calibri" panose="020F0502020204030204" pitchFamily="34" charset="0"/>
            </a:endParaRPr>
          </a:p>
        </p:txBody>
      </p:sp>
      <p:sp>
        <p:nvSpPr>
          <p:cNvPr id="367" name="TextBox 366">
            <a:extLst>
              <a:ext uri="{FF2B5EF4-FFF2-40B4-BE49-F238E27FC236}">
                <a16:creationId xmlns:a16="http://schemas.microsoft.com/office/drawing/2014/main" id="{64F87E4E-6821-035D-A885-2CCA4911F545}"/>
              </a:ext>
            </a:extLst>
          </p:cNvPr>
          <p:cNvSpPr txBox="1"/>
          <p:nvPr/>
        </p:nvSpPr>
        <p:spPr>
          <a:xfrm>
            <a:off x="3915990" y="6391837"/>
            <a:ext cx="1820092" cy="461665"/>
          </a:xfrm>
          <a:prstGeom prst="rect">
            <a:avLst/>
          </a:prstGeom>
          <a:noFill/>
        </p:spPr>
        <p:txBody>
          <a:bodyPr wrap="square" rtlCol="0">
            <a:spAutoFit/>
          </a:bodyPr>
          <a:lstStyle/>
          <a:p>
            <a:r>
              <a:rPr lang="en-IL" sz="2400" dirty="0">
                <a:solidFill>
                  <a:schemeClr val="accent4">
                    <a:lumMod val="60000"/>
                    <a:lumOff val="40000"/>
                  </a:schemeClr>
                </a:solidFill>
                <a:latin typeface="Calibri" panose="020F0502020204030204" pitchFamily="34" charset="0"/>
                <a:cs typeface="Calibri" panose="020F0502020204030204" pitchFamily="34" charset="0"/>
              </a:rPr>
              <a:t>Agroforest</a:t>
            </a:r>
            <a:endParaRPr lang="en-IL" dirty="0">
              <a:solidFill>
                <a:schemeClr val="accent4">
                  <a:lumMod val="60000"/>
                  <a:lumOff val="40000"/>
                </a:schemeClr>
              </a:solidFill>
              <a:latin typeface="Calibri" panose="020F0502020204030204" pitchFamily="34" charset="0"/>
              <a:cs typeface="Calibri" panose="020F0502020204030204" pitchFamily="34" charset="0"/>
            </a:endParaRPr>
          </a:p>
        </p:txBody>
      </p:sp>
      <p:sp>
        <p:nvSpPr>
          <p:cNvPr id="368" name="TextBox 367">
            <a:extLst>
              <a:ext uri="{FF2B5EF4-FFF2-40B4-BE49-F238E27FC236}">
                <a16:creationId xmlns:a16="http://schemas.microsoft.com/office/drawing/2014/main" id="{F46EBF92-048B-4F91-44C6-8267EF0FEE76}"/>
              </a:ext>
            </a:extLst>
          </p:cNvPr>
          <p:cNvSpPr txBox="1"/>
          <p:nvPr/>
        </p:nvSpPr>
        <p:spPr>
          <a:xfrm>
            <a:off x="6813221" y="6396335"/>
            <a:ext cx="1033886" cy="461665"/>
          </a:xfrm>
          <a:prstGeom prst="rect">
            <a:avLst/>
          </a:prstGeom>
          <a:noFill/>
        </p:spPr>
        <p:txBody>
          <a:bodyPr wrap="square" rtlCol="0">
            <a:spAutoFit/>
          </a:bodyPr>
          <a:lstStyle/>
          <a:p>
            <a:r>
              <a:rPr lang="en-IL" sz="2400" dirty="0">
                <a:solidFill>
                  <a:schemeClr val="accent1">
                    <a:lumMod val="75000"/>
                  </a:schemeClr>
                </a:solidFill>
                <a:latin typeface="Calibri" panose="020F0502020204030204" pitchFamily="34" charset="0"/>
                <a:cs typeface="Calibri" panose="020F0502020204030204" pitchFamily="34" charset="0"/>
              </a:rPr>
              <a:t>Rice</a:t>
            </a:r>
            <a:endParaRPr lang="en-IL" dirty="0">
              <a:solidFill>
                <a:schemeClr val="accent1">
                  <a:lumMod val="75000"/>
                </a:schemeClr>
              </a:solidFill>
              <a:latin typeface="Calibri" panose="020F0502020204030204" pitchFamily="34" charset="0"/>
              <a:cs typeface="Calibri" panose="020F0502020204030204" pitchFamily="34" charset="0"/>
            </a:endParaRPr>
          </a:p>
        </p:txBody>
      </p:sp>
      <p:sp>
        <p:nvSpPr>
          <p:cNvPr id="369" name="TextBox 368">
            <a:extLst>
              <a:ext uri="{FF2B5EF4-FFF2-40B4-BE49-F238E27FC236}">
                <a16:creationId xmlns:a16="http://schemas.microsoft.com/office/drawing/2014/main" id="{D1AB9E7C-AFF5-3FBF-0B2C-A199C9DBB6B9}"/>
              </a:ext>
            </a:extLst>
          </p:cNvPr>
          <p:cNvSpPr txBox="1"/>
          <p:nvPr/>
        </p:nvSpPr>
        <p:spPr>
          <a:xfrm>
            <a:off x="8537680" y="6396335"/>
            <a:ext cx="1294098" cy="461665"/>
          </a:xfrm>
          <a:prstGeom prst="rect">
            <a:avLst/>
          </a:prstGeom>
          <a:noFill/>
        </p:spPr>
        <p:txBody>
          <a:bodyPr wrap="square" rtlCol="0">
            <a:spAutoFit/>
          </a:bodyPr>
          <a:lstStyle/>
          <a:p>
            <a:r>
              <a:rPr lang="en-IL" sz="2400" dirty="0">
                <a:solidFill>
                  <a:schemeClr val="accent6">
                    <a:lumMod val="75000"/>
                  </a:schemeClr>
                </a:solidFill>
                <a:latin typeface="Calibri" panose="020F0502020204030204" pitchFamily="34" charset="0"/>
                <a:cs typeface="Calibri" panose="020F0502020204030204" pitchFamily="34" charset="0"/>
              </a:rPr>
              <a:t>Forest</a:t>
            </a:r>
            <a:endParaRPr lang="en-IL" dirty="0">
              <a:solidFill>
                <a:schemeClr val="accent6">
                  <a:lumMod val="75000"/>
                </a:schemeClr>
              </a:solidFill>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77F5A8C-8820-3531-5296-58627EE20CD8}"/>
              </a:ext>
            </a:extLst>
          </p:cNvPr>
          <p:cNvSpPr txBox="1"/>
          <p:nvPr/>
        </p:nvSpPr>
        <p:spPr>
          <a:xfrm>
            <a:off x="762503" y="597879"/>
            <a:ext cx="10721591" cy="1877437"/>
          </a:xfrm>
          <a:prstGeom prst="rect">
            <a:avLst/>
          </a:prstGeom>
          <a:noFill/>
        </p:spPr>
        <p:txBody>
          <a:bodyPr wrap="square" rtlCol="0">
            <a:spAutoFit/>
          </a:bodyPr>
          <a:lstStyle/>
          <a:p>
            <a:r>
              <a:rPr lang="en-US" sz="3200" b="1" dirty="0">
                <a:latin typeface="Calibri" panose="020F0502020204030204" pitchFamily="34" charset="0"/>
                <a:cs typeface="Calibri" panose="020F0502020204030204" pitchFamily="34" charset="0"/>
              </a:rPr>
              <a:t>We can explore the host-microbe network structure</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network’s structure is a signature of the processes that shaped the network</a:t>
            </a:r>
          </a:p>
          <a:p>
            <a:pPr marL="285750" indent="-285750">
              <a:buFont typeface="Arial" panose="020B0604020202020204" pitchFamily="34" charset="0"/>
              <a:buChar char="•"/>
            </a:pPr>
            <a:r>
              <a:rPr lang="en-US" sz="2800" dirty="0">
                <a:latin typeface="Calibri" panose="020F0502020204030204" pitchFamily="34" charset="0"/>
                <a:cs typeface="Calibri" panose="020F0502020204030204" pitchFamily="34" charset="0"/>
              </a:rPr>
              <a:t>The network captures the heterogeneity within and between land uses</a:t>
            </a:r>
            <a:endParaRPr lang="en-IL"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7640462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37845</TotalTime>
  <Words>1166</Words>
  <Application>Microsoft Macintosh PowerPoint</Application>
  <PresentationFormat>Widescreen</PresentationFormat>
  <Paragraphs>237</Paragraphs>
  <Slides>31</Slides>
  <Notes>27</Notes>
  <HiddenSlides>5</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Gotham A</vt:lpstr>
      <vt:lpstr>Noto Sans Symbols</vt:lpstr>
      <vt:lpstr>Söhne</vt:lpstr>
      <vt:lpstr>Wingdings</vt:lpstr>
      <vt:lpstr>Office Theme</vt:lpstr>
      <vt:lpstr>Land use and microbe prevalence jointly determine host-microbe network structure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groups represent different microbial genera (and potentially functions)</vt:lpstr>
      <vt:lpstr>PowerPoint Presentation</vt:lpstr>
      <vt:lpstr>Different pattern for core and non-core networks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Land uses farther apart show lower similarity in modules only for rare and non-core</vt:lpstr>
      <vt:lpstr>Summary</vt:lpstr>
      <vt:lpstr>PowerPoint Presentation</vt:lpstr>
      <vt:lpstr>Link prediction</vt:lpstr>
      <vt:lpstr>Link prediction – Features importance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Interplay Between Host Microbiome, Host Pathogens, And Human Land Use Management,  With Association To Disease Risk</dc:title>
  <dc:creator>matan markfeld</dc:creator>
  <cp:lastModifiedBy>matan markfeld</cp:lastModifiedBy>
  <cp:revision>472</cp:revision>
  <dcterms:created xsi:type="dcterms:W3CDTF">2022-05-25T13:17:04Z</dcterms:created>
  <dcterms:modified xsi:type="dcterms:W3CDTF">2024-07-09T07:52:36Z</dcterms:modified>
</cp:coreProperties>
</file>