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0"/>
  </p:notesMasterIdLst>
  <p:sldIdLst>
    <p:sldId id="256" r:id="rId2"/>
    <p:sldId id="372" r:id="rId3"/>
    <p:sldId id="377" r:id="rId4"/>
    <p:sldId id="378" r:id="rId5"/>
    <p:sldId id="379" r:id="rId6"/>
    <p:sldId id="380" r:id="rId7"/>
    <p:sldId id="365" r:id="rId8"/>
    <p:sldId id="384" r:id="rId9"/>
    <p:sldId id="321" r:id="rId10"/>
    <p:sldId id="262" r:id="rId11"/>
    <p:sldId id="353" r:id="rId12"/>
    <p:sldId id="367" r:id="rId13"/>
    <p:sldId id="383" r:id="rId14"/>
    <p:sldId id="344" r:id="rId15"/>
    <p:sldId id="350" r:id="rId16"/>
    <p:sldId id="381" r:id="rId17"/>
    <p:sldId id="382" r:id="rId18"/>
    <p:sldId id="368" r:id="rId19"/>
    <p:sldId id="385" r:id="rId20"/>
    <p:sldId id="388" r:id="rId21"/>
    <p:sldId id="371" r:id="rId22"/>
    <p:sldId id="348" r:id="rId23"/>
    <p:sldId id="359" r:id="rId24"/>
    <p:sldId id="386" r:id="rId25"/>
    <p:sldId id="389" r:id="rId26"/>
    <p:sldId id="373" r:id="rId27"/>
    <p:sldId id="370" r:id="rId28"/>
    <p:sldId id="387" r:id="rId29"/>
    <p:sldId id="390" r:id="rId30"/>
    <p:sldId id="376" r:id="rId31"/>
    <p:sldId id="374" r:id="rId32"/>
    <p:sldId id="375" r:id="rId33"/>
    <p:sldId id="320" r:id="rId34"/>
    <p:sldId id="310" r:id="rId35"/>
    <p:sldId id="364" r:id="rId36"/>
    <p:sldId id="272" r:id="rId37"/>
    <p:sldId id="340" r:id="rId38"/>
    <p:sldId id="343"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7" roundtripDataSignature="AMtx7miWcMCwqWalZ5+4w3F/JiR3qZOS7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0003"/>
    <a:srgbClr val="008B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97"/>
    <p:restoredTop sz="82728"/>
  </p:normalViewPr>
  <p:slideViewPr>
    <p:cSldViewPr snapToGrid="0">
      <p:cViewPr varScale="1">
        <p:scale>
          <a:sx n="127" d="100"/>
          <a:sy n="127" d="100"/>
        </p:scale>
        <p:origin x="192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69"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67" Type="http://customschemas.google.com/relationships/presentationmetadata" Target="metadata"/><Relationship Id="rId20" Type="http://schemas.openxmlformats.org/officeDocument/2006/relationships/slide" Target="slides/slide19.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000000"/>
              </a:buClr>
              <a:buSzPts val="1400"/>
              <a:buFont typeface="Arial"/>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212" name="Google Shape;21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11</a:t>
            </a:fld>
            <a:endParaRPr lang="en-IL"/>
          </a:p>
        </p:txBody>
      </p:sp>
    </p:spTree>
    <p:extLst>
      <p:ext uri="{BB962C8B-B14F-4D97-AF65-F5344CB8AC3E}">
        <p14:creationId xmlns:p14="http://schemas.microsoft.com/office/powerpoint/2010/main" val="1347467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12</a:t>
            </a:fld>
            <a:endParaRPr lang="en-IL"/>
          </a:p>
        </p:txBody>
      </p:sp>
    </p:spTree>
    <p:extLst>
      <p:ext uri="{BB962C8B-B14F-4D97-AF65-F5344CB8AC3E}">
        <p14:creationId xmlns:p14="http://schemas.microsoft.com/office/powerpoint/2010/main" val="4050749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13</a:t>
            </a:fld>
            <a:endParaRPr lang="en-IL"/>
          </a:p>
        </p:txBody>
      </p:sp>
    </p:spTree>
    <p:extLst>
      <p:ext uri="{BB962C8B-B14F-4D97-AF65-F5344CB8AC3E}">
        <p14:creationId xmlns:p14="http://schemas.microsoft.com/office/powerpoint/2010/main" val="108551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287095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dirty="0">
                <a:solidFill>
                  <a:srgbClr val="374151"/>
                </a:solidFill>
                <a:effectLst/>
                <a:latin typeface="Söhne"/>
              </a:rPr>
              <a:t>I found that a few big modules encompass rats from multiple land uses while many small modules encompass rats from only one or two land uses. Also, each land use consists of multiple different modules.</a:t>
            </a: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52845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E2F31"/>
                </a:solidFill>
                <a:effectLst/>
                <a:latin typeface="Gotham A"/>
              </a:rPr>
              <a:t>To answer my question we need first to connect between the structure and the processes.</a:t>
            </a:r>
          </a:p>
        </p:txBody>
      </p:sp>
      <p:sp>
        <p:nvSpPr>
          <p:cNvPr id="4" name="Slide Number Placeholder 3"/>
          <p:cNvSpPr>
            <a:spLocks noGrp="1"/>
          </p:cNvSpPr>
          <p:nvPr>
            <p:ph type="sldNum" sz="quarter" idx="5"/>
          </p:nvPr>
        </p:nvSpPr>
        <p:spPr/>
        <p:txBody>
          <a:bodyPr/>
          <a:lstStyle/>
          <a:p>
            <a:fld id="{740EB326-2EE0-A545-B9C1-056C9CF3A65A}" type="slidenum">
              <a:rPr lang="en-IL" smtClean="0"/>
              <a:t>16</a:t>
            </a:fld>
            <a:endParaRPr lang="en-IL"/>
          </a:p>
        </p:txBody>
      </p:sp>
    </p:spTree>
    <p:extLst>
      <p:ext uri="{BB962C8B-B14F-4D97-AF65-F5344CB8AC3E}">
        <p14:creationId xmlns:p14="http://schemas.microsoft.com/office/powerpoint/2010/main" val="2608807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E2F31"/>
                </a:solidFill>
                <a:effectLst/>
                <a:latin typeface="Gotham A"/>
              </a:rPr>
              <a:t>To answer my question we need first to connect between the structure and the processes.</a:t>
            </a:r>
          </a:p>
        </p:txBody>
      </p:sp>
      <p:sp>
        <p:nvSpPr>
          <p:cNvPr id="4" name="Slide Number Placeholder 3"/>
          <p:cNvSpPr>
            <a:spLocks noGrp="1"/>
          </p:cNvSpPr>
          <p:nvPr>
            <p:ph type="sldNum" sz="quarter" idx="5"/>
          </p:nvPr>
        </p:nvSpPr>
        <p:spPr/>
        <p:txBody>
          <a:bodyPr/>
          <a:lstStyle/>
          <a:p>
            <a:fld id="{740EB326-2EE0-A545-B9C1-056C9CF3A65A}" type="slidenum">
              <a:rPr lang="en-IL" smtClean="0"/>
              <a:t>17</a:t>
            </a:fld>
            <a:endParaRPr lang="en-IL"/>
          </a:p>
        </p:txBody>
      </p:sp>
    </p:spTree>
    <p:extLst>
      <p:ext uri="{BB962C8B-B14F-4D97-AF65-F5344CB8AC3E}">
        <p14:creationId xmlns:p14="http://schemas.microsoft.com/office/powerpoint/2010/main" val="452242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18</a:t>
            </a:fld>
            <a:endParaRPr lang="en-IL"/>
          </a:p>
        </p:txBody>
      </p:sp>
    </p:spTree>
    <p:extLst>
      <p:ext uri="{BB962C8B-B14F-4D97-AF65-F5344CB8AC3E}">
        <p14:creationId xmlns:p14="http://schemas.microsoft.com/office/powerpoint/2010/main" val="2315771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19</a:t>
            </a:fld>
            <a:endParaRPr lang="en-IL"/>
          </a:p>
        </p:txBody>
      </p:sp>
    </p:spTree>
    <p:extLst>
      <p:ext uri="{BB962C8B-B14F-4D97-AF65-F5344CB8AC3E}">
        <p14:creationId xmlns:p14="http://schemas.microsoft.com/office/powerpoint/2010/main" val="2063492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E2F31"/>
                </a:solidFill>
                <a:effectLst/>
                <a:latin typeface="Gotham A"/>
              </a:rPr>
              <a:t>the </a:t>
            </a:r>
            <a:r>
              <a:rPr lang="en-US" b="0" i="0" dirty="0">
                <a:solidFill>
                  <a:srgbClr val="2E2F31"/>
                </a:solidFill>
                <a:effectLst/>
                <a:latin typeface="Gotham A"/>
              </a:rPr>
              <a:t>microbiome is crucial for the host health and function. Changes to the microbiome might change the host’s function and make it more susceptible to disease, for example.</a:t>
            </a:r>
          </a:p>
          <a:p>
            <a:endParaRPr lang="en-US" b="0" i="0" dirty="0">
              <a:solidFill>
                <a:srgbClr val="2E2F31"/>
              </a:solidFill>
              <a:effectLst/>
              <a:latin typeface="Gotham A"/>
            </a:endParaRPr>
          </a:p>
          <a:p>
            <a:pPr marL="0" lvl="0" indent="0" algn="l" rtl="0">
              <a:spcBef>
                <a:spcPts val="0"/>
              </a:spcBef>
              <a:spcAft>
                <a:spcPts val="0"/>
              </a:spcAft>
              <a:buNone/>
            </a:pPr>
            <a:r>
              <a:rPr lang="en-US" sz="1200" b="0" i="0" u="none" strike="noStrike" dirty="0">
                <a:solidFill>
                  <a:srgbClr val="000000"/>
                </a:solidFill>
                <a:effectLst/>
                <a:latin typeface="Calibri" panose="020F0502020204030204" pitchFamily="34" charset="0"/>
              </a:rPr>
              <a:t>Affecting disease.. specifically in rodents that are an important reservoir of zoonotic disease agents.</a:t>
            </a:r>
          </a:p>
          <a:p>
            <a:pPr marL="0" lvl="0" indent="0" algn="l" rtl="0">
              <a:spcBef>
                <a:spcPts val="0"/>
              </a:spcBef>
              <a:spcAft>
                <a:spcPts val="0"/>
              </a:spcAft>
              <a:buNone/>
            </a:pPr>
            <a:r>
              <a:rPr lang="en-US" sz="1200" b="0" i="0" u="none" strike="noStrike" dirty="0">
                <a:solidFill>
                  <a:srgbClr val="000000"/>
                </a:solidFill>
                <a:effectLst/>
                <a:latin typeface="Calibri" panose="020F0502020204030204" pitchFamily="34" charset="0"/>
              </a:rPr>
              <a:t>Therefore, it is important to understand the processes and factors that shape the microbiome.</a:t>
            </a:r>
          </a:p>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a:t>
            </a:fld>
            <a:endParaRPr lang="en-IL"/>
          </a:p>
        </p:txBody>
      </p:sp>
    </p:spTree>
    <p:extLst>
      <p:ext uri="{BB962C8B-B14F-4D97-AF65-F5344CB8AC3E}">
        <p14:creationId xmlns:p14="http://schemas.microsoft.com/office/powerpoint/2010/main" val="1937915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20</a:t>
            </a:fld>
            <a:endParaRPr lang="en-IL"/>
          </a:p>
        </p:txBody>
      </p:sp>
    </p:spTree>
    <p:extLst>
      <p:ext uri="{BB962C8B-B14F-4D97-AF65-F5344CB8AC3E}">
        <p14:creationId xmlns:p14="http://schemas.microsoft.com/office/powerpoint/2010/main" val="4086881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21</a:t>
            </a:fld>
            <a:endParaRPr lang="en-IL"/>
          </a:p>
        </p:txBody>
      </p:sp>
    </p:spTree>
    <p:extLst>
      <p:ext uri="{BB962C8B-B14F-4D97-AF65-F5344CB8AC3E}">
        <p14:creationId xmlns:p14="http://schemas.microsoft.com/office/powerpoint/2010/main" val="865306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latin typeface="Calibri" panose="020F0502020204030204" pitchFamily="34" charset="0"/>
                <a:cs typeface="Calibri" panose="020F0502020204030204" pitchFamily="34" charset="0"/>
                <a:sym typeface="Calibri"/>
              </a:rPr>
              <a:t>to measure the degree of agreement between the hosts' land use and the hosts' modules.</a:t>
            </a: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36424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26</a:t>
            </a:fld>
            <a:endParaRPr lang="en-IL"/>
          </a:p>
        </p:txBody>
      </p:sp>
    </p:spTree>
    <p:extLst>
      <p:ext uri="{BB962C8B-B14F-4D97-AF65-F5344CB8AC3E}">
        <p14:creationId xmlns:p14="http://schemas.microsoft.com/office/powerpoint/2010/main" val="3608947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30</a:t>
            </a:fld>
            <a:endParaRPr lang="en-IL"/>
          </a:p>
        </p:txBody>
      </p:sp>
    </p:spTree>
    <p:extLst>
      <p:ext uri="{BB962C8B-B14F-4D97-AF65-F5344CB8AC3E}">
        <p14:creationId xmlns:p14="http://schemas.microsoft.com/office/powerpoint/2010/main" val="3660745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276428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16939091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1094825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3262495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effectLst/>
                <a:latin typeface="Calibri" panose="020F0502020204030204" pitchFamily="34" charset="0"/>
              </a:rPr>
              <a:t>Anthropogenic land use change, including the conversion of natural areas to agricultural or urban ecosystems, alters the environment and the conditions in which the host microbiome is shaped.</a:t>
            </a: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8993630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2535885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latin typeface="Calibri"/>
                <a:ea typeface="Calibri"/>
                <a:cs typeface="Calibri"/>
                <a:sym typeface="Calibri"/>
              </a:rPr>
              <a:t>land use change can alter the host microbiome in different ways. It changes the host community composition and abundance, which can affect the transmission of microbes between hosts.</a:t>
            </a: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4123001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latin typeface="Calibri"/>
                <a:ea typeface="Calibri"/>
                <a:cs typeface="Calibri"/>
                <a:sym typeface="Calibri"/>
              </a:rPr>
              <a:t>Additionally, Human-wildlife interface is changed with agricultural practices. This can lead to diet shift of the host and to changes in the gut conditions.</a:t>
            </a:r>
          </a:p>
          <a:p>
            <a:pPr marL="0" lvl="0" indent="0" algn="l" rtl="0">
              <a:spcBef>
                <a:spcPts val="0"/>
              </a:spcBef>
              <a:spcAft>
                <a:spcPts val="0"/>
              </a:spcAft>
              <a:buNone/>
            </a:pPr>
            <a:r>
              <a:rPr lang="en-US" sz="1800" b="0" i="0" u="none" strike="noStrike" dirty="0">
                <a:solidFill>
                  <a:srgbClr val="000000"/>
                </a:solidFill>
                <a:latin typeface="Calibri"/>
                <a:ea typeface="Calibri"/>
                <a:cs typeface="Calibri"/>
                <a:sym typeface="Calibri"/>
              </a:rPr>
              <a:t> and of course, that also can expose animals to human microbes and pathogens.</a:t>
            </a:r>
            <a:r>
              <a:rPr lang="en-US" sz="2800" dirty="0"/>
              <a:t> </a:t>
            </a:r>
            <a:br>
              <a:rPr lang="en-US" sz="2800" dirty="0"/>
            </a:br>
            <a:endParaRPr lang="en-US" sz="1800" dirty="0">
              <a:latin typeface="Calibri"/>
              <a:ea typeface="Calibri"/>
              <a:cs typeface="Calibri"/>
              <a:sym typeface="Calibri"/>
            </a:endParaRPr>
          </a:p>
          <a:p>
            <a:pPr marL="0" lvl="0" indent="0" algn="l" rtl="0">
              <a:spcBef>
                <a:spcPts val="0"/>
              </a:spcBef>
              <a:spcAft>
                <a:spcPts val="0"/>
              </a:spcAft>
              <a:buNone/>
            </a:pPr>
            <a:endParaRPr lang="en-US" sz="1800" dirty="0">
              <a:latin typeface="Calibri"/>
              <a:ea typeface="Calibri"/>
              <a:cs typeface="Calibri"/>
              <a:sym typeface="Calibri"/>
            </a:endParaRP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316128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425363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a:p>
            <a:r>
              <a:rPr lang="en-US" b="0" i="0" dirty="0">
                <a:solidFill>
                  <a:srgbClr val="2E2F31"/>
                </a:solidFill>
                <a:effectLst/>
                <a:latin typeface="Gotham A"/>
              </a:rPr>
              <a:t>However, while most </a:t>
            </a:r>
            <a:r>
              <a:rPr lang="en-US" b="0" i="0" dirty="0" err="1">
                <a:solidFill>
                  <a:srgbClr val="2E2F31"/>
                </a:solidFill>
                <a:effectLst/>
                <a:latin typeface="Gotham A"/>
              </a:rPr>
              <a:t>moicrobiome</a:t>
            </a:r>
            <a:r>
              <a:rPr lang="en-US" b="0" i="0" dirty="0">
                <a:solidFill>
                  <a:srgbClr val="2E2F31"/>
                </a:solidFill>
                <a:effectLst/>
                <a:latin typeface="Gotham A"/>
              </a:rPr>
              <a:t> research focuses on humans or domestic animals, we still don’t know a lot about wild animals and how environmental factors, such as land use change, affect their microbiome. </a:t>
            </a:r>
          </a:p>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7</a:t>
            </a:fld>
            <a:endParaRPr lang="en-IL"/>
          </a:p>
        </p:txBody>
      </p:sp>
    </p:spTree>
    <p:extLst>
      <p:ext uri="{BB962C8B-B14F-4D97-AF65-F5344CB8AC3E}">
        <p14:creationId xmlns:p14="http://schemas.microsoft.com/office/powerpoint/2010/main" val="237480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201207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554881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6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6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6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6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6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69"/>
          <p:cNvSpPr>
            <a:spLocks noGrp="1"/>
          </p:cNvSpPr>
          <p:nvPr>
            <p:ph type="pic" idx="2"/>
          </p:nvPr>
        </p:nvSpPr>
        <p:spPr>
          <a:xfrm>
            <a:off x="5183188" y="987425"/>
            <a:ext cx="6172200" cy="4873625"/>
          </a:xfrm>
          <a:prstGeom prst="rect">
            <a:avLst/>
          </a:prstGeom>
          <a:noFill/>
          <a:ln>
            <a:noFill/>
          </a:ln>
        </p:spPr>
      </p:sp>
      <p:sp>
        <p:nvSpPr>
          <p:cNvPr id="68" name="Google Shape;68;p6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7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7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7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60000"/>
          </a:blip>
          <a:stretch>
            <a:fillRect/>
          </a:stretch>
        </a:blip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49590" y="1143001"/>
            <a:ext cx="10092819" cy="251802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1644"/>
              </a:buClr>
              <a:buSzPts val="4400"/>
              <a:buFont typeface="Calibri"/>
              <a:buNone/>
            </a:pPr>
            <a:r>
              <a:rPr lang="en-US" sz="5400" b="1" i="0" u="none" strike="noStrike" dirty="0">
                <a:solidFill>
                  <a:srgbClr val="002060"/>
                </a:solidFill>
                <a:effectLst/>
                <a:latin typeface="Calibri" panose="020F0502020204030204" pitchFamily="34" charset="0"/>
                <a:cs typeface="Calibri" panose="020F0502020204030204" pitchFamily="34" charset="0"/>
              </a:rPr>
              <a:t>Land use and microbe prevalence jointly determine host-microbe network structure</a:t>
            </a:r>
            <a:endParaRPr sz="16600" b="1" dirty="0">
              <a:solidFill>
                <a:srgbClr val="002060"/>
              </a:solidFill>
              <a:latin typeface="Calibri" panose="020F0502020204030204" pitchFamily="34" charset="0"/>
              <a:cs typeface="Calibri" panose="020F0502020204030204" pitchFamily="34" charset="0"/>
              <a:sym typeface="Calibri"/>
            </a:endParaRPr>
          </a:p>
        </p:txBody>
      </p:sp>
      <p:sp>
        <p:nvSpPr>
          <p:cNvPr id="89" name="Google Shape;89;p1"/>
          <p:cNvSpPr txBox="1">
            <a:spLocks noGrp="1"/>
          </p:cNvSpPr>
          <p:nvPr>
            <p:ph type="subTitle" idx="1"/>
          </p:nvPr>
        </p:nvSpPr>
        <p:spPr>
          <a:xfrm>
            <a:off x="1016506" y="5178933"/>
            <a:ext cx="10553700" cy="18843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600"/>
              <a:buNone/>
            </a:pPr>
            <a:r>
              <a:rPr lang="en-US" sz="3200" b="1" dirty="0">
                <a:latin typeface="Calibri" panose="020F0502020204030204" pitchFamily="34" charset="0"/>
                <a:cs typeface="Calibri" panose="020F0502020204030204" pitchFamily="34" charset="0"/>
              </a:rPr>
              <a:t>Matan Markfeld</a:t>
            </a:r>
            <a:r>
              <a:rPr lang="en-US" sz="3600" b="1"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Georgia Titcomb, Charles Nunn, Shai Pilosof</a:t>
            </a:r>
            <a:endParaRPr dirty="0">
              <a:latin typeface="Calibri" panose="020F0502020204030204" pitchFamily="34" charset="0"/>
              <a:cs typeface="Calibri" panose="020F0502020204030204" pitchFamily="34" charset="0"/>
            </a:endParaRPr>
          </a:p>
          <a:p>
            <a:pPr marL="0" lvl="0" indent="0" algn="ctr" rtl="0">
              <a:lnSpc>
                <a:spcPct val="90000"/>
              </a:lnSpc>
              <a:spcBef>
                <a:spcPts val="1000"/>
              </a:spcBef>
              <a:spcAft>
                <a:spcPts val="0"/>
              </a:spcAft>
              <a:buClr>
                <a:schemeClr val="dk1"/>
              </a:buClr>
              <a:buSzPts val="2400"/>
              <a:buNone/>
            </a:pPr>
            <a:r>
              <a:rPr lang="en-US" dirty="0">
                <a:latin typeface="Calibri" panose="020F0502020204030204" pitchFamily="34" charset="0"/>
                <a:cs typeface="Calibri" panose="020F0502020204030204" pitchFamily="34" charset="0"/>
              </a:rPr>
              <a:t>May 15, 2024</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 name="Google Shape;215;p7">
            <a:extLst>
              <a:ext uri="{FF2B5EF4-FFF2-40B4-BE49-F238E27FC236}">
                <a16:creationId xmlns:a16="http://schemas.microsoft.com/office/drawing/2014/main" id="{542FD235-BB31-89FB-4777-C7064856BCAB}"/>
              </a:ext>
            </a:extLst>
          </p:cNvPr>
          <p:cNvSpPr txBox="1">
            <a:spLocks/>
          </p:cNvSpPr>
          <p:nvPr/>
        </p:nvSpPr>
        <p:spPr>
          <a:xfrm>
            <a:off x="1142860" y="554509"/>
            <a:ext cx="10515600" cy="96949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4000" b="1" dirty="0"/>
              <a:t>Research questions</a:t>
            </a:r>
          </a:p>
        </p:txBody>
      </p:sp>
      <p:sp>
        <p:nvSpPr>
          <p:cNvPr id="3" name="Google Shape;216;p7">
            <a:extLst>
              <a:ext uri="{FF2B5EF4-FFF2-40B4-BE49-F238E27FC236}">
                <a16:creationId xmlns:a16="http://schemas.microsoft.com/office/drawing/2014/main" id="{B900AA44-8661-A8C0-C7FA-744014A3FA77}"/>
              </a:ext>
            </a:extLst>
          </p:cNvPr>
          <p:cNvSpPr txBox="1"/>
          <p:nvPr/>
        </p:nvSpPr>
        <p:spPr>
          <a:xfrm>
            <a:off x="1142860" y="1833634"/>
            <a:ext cx="10134739" cy="2928865"/>
          </a:xfrm>
          <a:prstGeom prst="rect">
            <a:avLst/>
          </a:prstGeom>
          <a:noFill/>
          <a:ln>
            <a:noFill/>
          </a:ln>
        </p:spPr>
        <p:txBody>
          <a:bodyPr spcFirstLastPara="1" wrap="square" lIns="91425" tIns="45700" rIns="91425" bIns="45700" anchor="t" anchorCtr="0">
            <a:normAutofit/>
          </a:bodyPr>
          <a:lstStyle/>
          <a:p>
            <a:pPr marR="0" lvl="0" algn="l" rtl="0">
              <a:lnSpc>
                <a:spcPct val="90000"/>
              </a:lnSpc>
              <a:spcBef>
                <a:spcPts val="0"/>
              </a:spcBef>
              <a:spcAft>
                <a:spcPts val="0"/>
              </a:spcAft>
              <a:buClr>
                <a:srgbClr val="000000"/>
              </a:buClr>
              <a:buSzPts val="3200"/>
            </a:pPr>
            <a:r>
              <a:rPr lang="en-US" sz="3200" b="1" i="0" u="none" strike="noStrike" dirty="0">
                <a:solidFill>
                  <a:srgbClr val="000000"/>
                </a:solidFill>
                <a:latin typeface="Calibri"/>
                <a:ea typeface="Calibri"/>
                <a:cs typeface="Calibri"/>
                <a:sym typeface="Calibri"/>
              </a:rPr>
              <a:t>Q1.</a:t>
            </a:r>
            <a:r>
              <a:rPr lang="en-US" sz="3200" b="0" i="0" u="none" strike="noStrike" dirty="0">
                <a:solidFill>
                  <a:srgbClr val="000000"/>
                </a:solidFill>
                <a:latin typeface="Calibri"/>
                <a:ea typeface="Calibri"/>
                <a:cs typeface="Calibri"/>
                <a:sym typeface="Calibri"/>
              </a:rPr>
              <a:t> What are the processes shaping the </a:t>
            </a:r>
            <a:r>
              <a:rPr lang="en-US" sz="3200" i="0" u="none" strike="noStrike" dirty="0">
                <a:solidFill>
                  <a:srgbClr val="000000"/>
                </a:solidFill>
                <a:latin typeface="Calibri"/>
                <a:ea typeface="Calibri"/>
                <a:cs typeface="Calibri"/>
                <a:sym typeface="Calibri"/>
              </a:rPr>
              <a:t>structure of host-microb</a:t>
            </a:r>
            <a:r>
              <a:rPr lang="en-US" sz="3200" dirty="0">
                <a:latin typeface="Calibri"/>
                <a:ea typeface="Calibri"/>
                <a:cs typeface="Calibri"/>
                <a:sym typeface="Calibri"/>
              </a:rPr>
              <a:t>e communities along a land use change gradient?</a:t>
            </a:r>
          </a:p>
          <a:p>
            <a:pPr marR="0" lvl="0" algn="l" rtl="0">
              <a:lnSpc>
                <a:spcPct val="90000"/>
              </a:lnSpc>
              <a:spcBef>
                <a:spcPts val="0"/>
              </a:spcBef>
              <a:spcAft>
                <a:spcPts val="0"/>
              </a:spcAft>
              <a:buClr>
                <a:srgbClr val="000000"/>
              </a:buClr>
              <a:buSzPts val="3200"/>
            </a:pPr>
            <a:endParaRPr lang="en-US" sz="3200" b="0" i="0" u="none" strike="noStrike" dirty="0">
              <a:solidFill>
                <a:srgbClr val="000000"/>
              </a:solidFill>
              <a:latin typeface="Calibri"/>
              <a:ea typeface="Calibri"/>
              <a:cs typeface="Calibri"/>
              <a:sym typeface="Calibri"/>
            </a:endParaRPr>
          </a:p>
          <a:p>
            <a:pPr marR="0" lvl="0" algn="l" rtl="0">
              <a:lnSpc>
                <a:spcPct val="90000"/>
              </a:lnSpc>
              <a:spcBef>
                <a:spcPts val="0"/>
              </a:spcBef>
              <a:spcAft>
                <a:spcPts val="0"/>
              </a:spcAft>
              <a:buClr>
                <a:srgbClr val="000000"/>
              </a:buClr>
              <a:buSzPts val="3200"/>
            </a:pPr>
            <a:r>
              <a:rPr lang="en-US" sz="3200" b="1" dirty="0">
                <a:latin typeface="Calibri"/>
                <a:ea typeface="Calibri"/>
                <a:cs typeface="Calibri"/>
                <a:sym typeface="Calibri"/>
              </a:rPr>
              <a:t>Q2.</a:t>
            </a:r>
            <a:r>
              <a:rPr lang="en-US" sz="3200" dirty="0">
                <a:latin typeface="Calibri"/>
                <a:ea typeface="Calibri"/>
                <a:cs typeface="Calibri"/>
                <a:sym typeface="Calibri"/>
              </a:rPr>
              <a:t> Is there a difference between microbial groups?</a:t>
            </a:r>
            <a:endParaRPr lang="en-US" sz="3200" b="0" i="0" u="none" strike="noStrike" dirty="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0652" y="672239"/>
            <a:ext cx="10605848" cy="1133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300" b="1" dirty="0">
                <a:latin typeface="Calibri" panose="020F0502020204030204" pitchFamily="34" charset="0"/>
                <a:cs typeface="Calibri" panose="020F0502020204030204" pitchFamily="34" charset="0"/>
                <a:sym typeface="Wingdings" panose="05000000000000000000" pitchFamily="2" charset="2"/>
              </a:rPr>
              <a:t>Hypotheses</a:t>
            </a:r>
            <a:endParaRPr lang="en-US" sz="3600" b="1" dirty="0">
              <a:latin typeface="Calibri" panose="020F0502020204030204" pitchFamily="34" charset="0"/>
              <a:cs typeface="Calibri" panose="020F0502020204030204" pitchFamily="34" charset="0"/>
              <a:sym typeface="Wingdings" panose="05000000000000000000" pitchFamily="2" charset="2"/>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EE75F7E0-B695-0BC6-30AD-544E53A4EC57}"/>
              </a:ext>
            </a:extLst>
          </p:cNvPr>
          <p:cNvSpPr txBox="1">
            <a:spLocks/>
          </p:cNvSpPr>
          <p:nvPr/>
        </p:nvSpPr>
        <p:spPr>
          <a:xfrm>
            <a:off x="760652" y="1896596"/>
            <a:ext cx="9907348" cy="40118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Calibri" panose="020F0502020204030204" pitchFamily="34" charset="0"/>
                <a:cs typeface="Calibri" panose="020F0502020204030204" pitchFamily="34" charset="0"/>
              </a:rPr>
              <a:t>H1.</a:t>
            </a:r>
            <a:r>
              <a:rPr lang="en-US" dirty="0">
                <a:latin typeface="Calibri" panose="020F0502020204030204" pitchFamily="34" charset="0"/>
                <a:cs typeface="Calibri" panose="020F0502020204030204" pitchFamily="34" charset="0"/>
              </a:rPr>
              <a:t> Neutral processes –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H2. </a:t>
            </a:r>
            <a:r>
              <a:rPr lang="en-US" dirty="0">
                <a:latin typeface="Calibri" panose="020F0502020204030204" pitchFamily="34" charset="0"/>
                <a:cs typeface="Calibri" panose="020F0502020204030204" pitchFamily="34" charset="0"/>
              </a:rPr>
              <a:t>Processes at the local scale (within land use) –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H3. </a:t>
            </a:r>
            <a:r>
              <a:rPr lang="en-US" dirty="0">
                <a:latin typeface="Calibri" panose="020F0502020204030204" pitchFamily="34" charset="0"/>
                <a:cs typeface="Calibri" panose="020F0502020204030204" pitchFamily="34" charset="0"/>
              </a:rPr>
              <a:t>Processes at the land use scale – </a:t>
            </a:r>
          </a:p>
        </p:txBody>
      </p:sp>
    </p:spTree>
    <p:extLst>
      <p:ext uri="{BB962C8B-B14F-4D97-AF65-F5344CB8AC3E}">
        <p14:creationId xmlns:p14="http://schemas.microsoft.com/office/powerpoint/2010/main" val="133931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8698569" cy="6980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4000" b="1" i="0" u="none" strike="noStrike" dirty="0">
                <a:solidFill>
                  <a:srgbClr val="000000"/>
                </a:solidFill>
                <a:latin typeface="Calibri"/>
                <a:ea typeface="Calibri"/>
                <a:cs typeface="Calibri"/>
                <a:sym typeface="Calibri"/>
              </a:rPr>
              <a:t>Filtering the microbiome</a:t>
            </a:r>
            <a:endParaRPr lang="en-US" sz="40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820942" y="1773900"/>
            <a:ext cx="9907348" cy="37627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panose="020F0502020204030204" pitchFamily="34" charset="0"/>
                <a:cs typeface="Calibri" panose="020F0502020204030204" pitchFamily="34" charset="0"/>
              </a:rPr>
              <a:t>Rattus from 3 villages</a:t>
            </a:r>
          </a:p>
          <a:p>
            <a:r>
              <a:rPr lang="en-US" dirty="0">
                <a:latin typeface="Calibri" panose="020F0502020204030204" pitchFamily="34" charset="0"/>
                <a:cs typeface="Calibri" panose="020F0502020204030204" pitchFamily="34" charset="0"/>
              </a:rPr>
              <a:t>Relative reads abundance &gt; 0.001 per sample</a:t>
            </a:r>
          </a:p>
          <a:p>
            <a:r>
              <a:rPr lang="en-US" dirty="0">
                <a:latin typeface="Calibri" panose="020F0502020204030204" pitchFamily="34" charset="0"/>
                <a:cs typeface="Calibri" panose="020F0502020204030204" pitchFamily="34" charset="0"/>
              </a:rPr>
              <a:t>Prevalence &gt; 1% per village</a:t>
            </a:r>
          </a:p>
          <a:p>
            <a:r>
              <a:rPr lang="en-US" dirty="0">
                <a:latin typeface="Calibri" panose="020F0502020204030204" pitchFamily="34" charset="0"/>
                <a:cs typeface="Calibri" panose="020F0502020204030204" pitchFamily="34" charset="0"/>
              </a:rPr>
              <a:t>Total reads in a sample &gt; 5000</a:t>
            </a:r>
          </a:p>
          <a:p>
            <a:r>
              <a:rPr lang="en-US" dirty="0">
                <a:latin typeface="Calibri" panose="020F0502020204030204" pitchFamily="34" charset="0"/>
                <a:cs typeface="Calibri" panose="020F0502020204030204" pitchFamily="34" charset="0"/>
              </a:rPr>
              <a:t>Taxonomy</a:t>
            </a:r>
            <a:endParaRPr lang="en-US" dirty="0"/>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5300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8698569" cy="6980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4000" b="1" i="0" u="none" strike="noStrike" dirty="0">
                <a:solidFill>
                  <a:srgbClr val="000000"/>
                </a:solidFill>
                <a:latin typeface="Calibri"/>
                <a:ea typeface="Calibri"/>
                <a:cs typeface="Calibri"/>
                <a:sym typeface="Calibri"/>
              </a:rPr>
              <a:t>Microbes prevalence</a:t>
            </a:r>
            <a:endParaRPr lang="en-US" sz="40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820942" y="1773900"/>
            <a:ext cx="9907348" cy="37627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rPr>
              <a:t>3 groups:</a:t>
            </a:r>
          </a:p>
          <a:p>
            <a:r>
              <a:rPr lang="en-US" sz="3200" dirty="0">
                <a:latin typeface="Calibri" panose="020F0502020204030204" pitchFamily="34" charset="0"/>
                <a:cs typeface="Calibri" panose="020F0502020204030204" pitchFamily="34" charset="0"/>
              </a:rPr>
              <a:t>Rare [1%-2%]</a:t>
            </a:r>
          </a:p>
          <a:p>
            <a:r>
              <a:rPr lang="en-US" sz="3200" dirty="0">
                <a:latin typeface="Calibri" panose="020F0502020204030204" pitchFamily="34" charset="0"/>
                <a:cs typeface="Calibri" panose="020F0502020204030204" pitchFamily="34" charset="0"/>
              </a:rPr>
              <a:t>Middle [2%-20%]</a:t>
            </a:r>
          </a:p>
          <a:p>
            <a:r>
              <a:rPr lang="en-US" sz="3200" dirty="0">
                <a:latin typeface="Calibri" panose="020F0502020204030204" pitchFamily="34" charset="0"/>
                <a:cs typeface="Calibri" panose="020F0502020204030204" pitchFamily="34" charset="0"/>
              </a:rPr>
              <a:t>Core [&gt;20%]</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9148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 name="Google Shape;358;p17">
            <a:extLst>
              <a:ext uri="{FF2B5EF4-FFF2-40B4-BE49-F238E27FC236}">
                <a16:creationId xmlns:a16="http://schemas.microsoft.com/office/drawing/2014/main" id="{41E1ACB2-06EF-BBF2-89B6-DB467D3034CE}"/>
              </a:ext>
            </a:extLst>
          </p:cNvPr>
          <p:cNvSpPr txBox="1">
            <a:spLocks/>
          </p:cNvSpPr>
          <p:nvPr/>
        </p:nvSpPr>
        <p:spPr>
          <a:xfrm>
            <a:off x="838200" y="48128"/>
            <a:ext cx="10515600" cy="81853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b="1" dirty="0">
                <a:latin typeface="Calibri" panose="020F0502020204030204" pitchFamily="34" charset="0"/>
                <a:cs typeface="Calibri" panose="020F0502020204030204" pitchFamily="34" charset="0"/>
              </a:rPr>
              <a:t>Community detection - </a:t>
            </a:r>
            <a:r>
              <a:rPr lang="en-US" sz="3200" b="1" dirty="0">
                <a:latin typeface="Calibri" panose="020F0502020204030204" pitchFamily="34" charset="0"/>
                <a:cs typeface="Calibri" panose="020F0502020204030204" pitchFamily="34" charset="0"/>
              </a:rPr>
              <a:t>Infomap</a:t>
            </a:r>
            <a:endParaRPr lang="en-US" b="1"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A5C84D97-86A4-AF2E-C1D2-3EBD74415F94}"/>
              </a:ext>
            </a:extLst>
          </p:cNvPr>
          <p:cNvPicPr>
            <a:picLocks noChangeAspect="1"/>
          </p:cNvPicPr>
          <p:nvPr/>
        </p:nvPicPr>
        <p:blipFill rotWithShape="1">
          <a:blip r:embed="rId3"/>
          <a:srcRect r="11560"/>
          <a:stretch/>
        </p:blipFill>
        <p:spPr>
          <a:xfrm>
            <a:off x="3535936" y="724173"/>
            <a:ext cx="4318945" cy="3013802"/>
          </a:xfrm>
          <a:prstGeom prst="rect">
            <a:avLst/>
          </a:prstGeom>
        </p:spPr>
      </p:pic>
      <p:sp>
        <p:nvSpPr>
          <p:cNvPr id="9" name="TextBox 8">
            <a:extLst>
              <a:ext uri="{FF2B5EF4-FFF2-40B4-BE49-F238E27FC236}">
                <a16:creationId xmlns:a16="http://schemas.microsoft.com/office/drawing/2014/main" id="{4C372C73-1248-1A7C-1702-D12400B4B242}"/>
              </a:ext>
            </a:extLst>
          </p:cNvPr>
          <p:cNvSpPr txBox="1"/>
          <p:nvPr/>
        </p:nvSpPr>
        <p:spPr>
          <a:xfrm>
            <a:off x="2682911" y="1779099"/>
            <a:ext cx="1386672" cy="523220"/>
          </a:xfrm>
          <a:prstGeom prst="rect">
            <a:avLst/>
          </a:prstGeom>
          <a:noFill/>
        </p:spPr>
        <p:txBody>
          <a:bodyPr wrap="square" rtlCol="0">
            <a:spAutoFit/>
          </a:bodyPr>
          <a:lstStyle/>
          <a:p>
            <a:r>
              <a:rPr lang="en-IL" sz="2800" dirty="0">
                <a:latin typeface="Calibri" panose="020F0502020204030204" pitchFamily="34" charset="0"/>
                <a:cs typeface="Calibri" panose="020F0502020204030204" pitchFamily="34" charset="0"/>
              </a:rPr>
              <a:t>Rare</a:t>
            </a:r>
            <a:endParaRPr lang="en-IL"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5772D24A-187E-CDAA-6BEF-CB3545FD20E0}"/>
              </a:ext>
            </a:extLst>
          </p:cNvPr>
          <p:cNvSpPr txBox="1"/>
          <p:nvPr/>
        </p:nvSpPr>
        <p:spPr>
          <a:xfrm>
            <a:off x="2682911" y="3272850"/>
            <a:ext cx="1386672" cy="523220"/>
          </a:xfrm>
          <a:prstGeom prst="rect">
            <a:avLst/>
          </a:prstGeom>
          <a:noFill/>
        </p:spPr>
        <p:txBody>
          <a:bodyPr wrap="square" rtlCol="0">
            <a:spAutoFit/>
          </a:bodyPr>
          <a:lstStyle/>
          <a:p>
            <a:r>
              <a:rPr lang="en-IL" sz="2800" dirty="0">
                <a:latin typeface="Calibri" panose="020F0502020204030204" pitchFamily="34" charset="0"/>
                <a:cs typeface="Calibri" panose="020F0502020204030204" pitchFamily="34" charset="0"/>
              </a:rPr>
              <a:t>Middle</a:t>
            </a:r>
            <a:endParaRPr lang="en-IL"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6E056FC9-FD1A-8522-76B7-F5C37683C0CE}"/>
              </a:ext>
            </a:extLst>
          </p:cNvPr>
          <p:cNvSpPr txBox="1"/>
          <p:nvPr/>
        </p:nvSpPr>
        <p:spPr>
          <a:xfrm>
            <a:off x="9165945" y="3293652"/>
            <a:ext cx="1386672" cy="523220"/>
          </a:xfrm>
          <a:prstGeom prst="rect">
            <a:avLst/>
          </a:prstGeom>
          <a:noFill/>
        </p:spPr>
        <p:txBody>
          <a:bodyPr wrap="square" rtlCol="0">
            <a:spAutoFit/>
          </a:bodyPr>
          <a:lstStyle/>
          <a:p>
            <a:r>
              <a:rPr lang="en-IL" sz="2800" dirty="0">
                <a:latin typeface="Calibri" panose="020F0502020204030204" pitchFamily="34" charset="0"/>
                <a:cs typeface="Calibri" panose="020F0502020204030204" pitchFamily="34" charset="0"/>
              </a:rPr>
              <a:t>Core</a:t>
            </a:r>
            <a:endParaRPr lang="en-IL" dirty="0">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4A01F9CE-A7CB-8CDD-DBD5-2B8F75572411}"/>
              </a:ext>
            </a:extLst>
          </p:cNvPr>
          <p:cNvPicPr>
            <a:picLocks noChangeAspect="1"/>
          </p:cNvPicPr>
          <p:nvPr/>
        </p:nvPicPr>
        <p:blipFill rotWithShape="1">
          <a:blip r:embed="rId4"/>
          <a:srcRect r="12207"/>
          <a:stretch/>
        </p:blipFill>
        <p:spPr>
          <a:xfrm>
            <a:off x="813628" y="3796070"/>
            <a:ext cx="4287377" cy="3013802"/>
          </a:xfrm>
          <a:prstGeom prst="rect">
            <a:avLst/>
          </a:prstGeom>
        </p:spPr>
      </p:pic>
      <p:pic>
        <p:nvPicPr>
          <p:cNvPr id="15" name="Picture 14">
            <a:extLst>
              <a:ext uri="{FF2B5EF4-FFF2-40B4-BE49-F238E27FC236}">
                <a16:creationId xmlns:a16="http://schemas.microsoft.com/office/drawing/2014/main" id="{E9D0E94A-8A51-C819-E4F9-144166CB14C1}"/>
              </a:ext>
            </a:extLst>
          </p:cNvPr>
          <p:cNvPicPr>
            <a:picLocks noChangeAspect="1"/>
          </p:cNvPicPr>
          <p:nvPr/>
        </p:nvPicPr>
        <p:blipFill rotWithShape="1">
          <a:blip r:embed="rId5"/>
          <a:srcRect r="11560"/>
          <a:stretch/>
        </p:blipFill>
        <p:spPr>
          <a:xfrm>
            <a:off x="7149572" y="3796070"/>
            <a:ext cx="4318945" cy="3013802"/>
          </a:xfrm>
          <a:prstGeom prst="rect">
            <a:avLst/>
          </a:prstGeom>
        </p:spPr>
      </p:pic>
    </p:spTree>
    <p:extLst>
      <p:ext uri="{BB962C8B-B14F-4D97-AF65-F5344CB8AC3E}">
        <p14:creationId xmlns:p14="http://schemas.microsoft.com/office/powerpoint/2010/main" val="1949235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744584" y="315757"/>
            <a:ext cx="10515600" cy="1108596"/>
          </a:xfrm>
          <a:prstGeom prst="rect">
            <a:avLst/>
          </a:prstGeom>
          <a:noFill/>
          <a:ln>
            <a:noFill/>
          </a:ln>
        </p:spPr>
        <p:txBody>
          <a:bodyPr spcFirstLastPara="1" wrap="square" lIns="91425" tIns="45700" rIns="91425" bIns="45700" anchor="ctr" anchorCtr="0">
            <a:normAutofit/>
          </a:bodyPr>
          <a:lstStyle/>
          <a:p>
            <a:pPr>
              <a:buSzPts val="4400"/>
            </a:pPr>
            <a:r>
              <a:rPr lang="en-US" sz="2800" dirty="0">
                <a:latin typeface="Calibri" panose="020F0502020204030204" pitchFamily="34" charset="0"/>
                <a:cs typeface="Calibri" panose="020F0502020204030204" pitchFamily="34" charset="0"/>
                <a:sym typeface="Calibri"/>
              </a:rPr>
              <a:t>A few big modules encompass hosts from multiple land uses while many small modules encompass hosts from only one or two land uses</a:t>
            </a:r>
            <a:endParaRPr sz="2800" dirty="0">
              <a:latin typeface="Calibri" panose="020F0502020204030204" pitchFamily="34" charset="0"/>
              <a:cs typeface="Calibri" panose="020F0502020204030204" pitchFamily="34" charset="0"/>
              <a:sym typeface="Calibri"/>
            </a:endParaRPr>
          </a:p>
        </p:txBody>
      </p:sp>
      <p:sp>
        <p:nvSpPr>
          <p:cNvPr id="2" name="Google Shape;359;p17">
            <a:extLst>
              <a:ext uri="{FF2B5EF4-FFF2-40B4-BE49-F238E27FC236}">
                <a16:creationId xmlns:a16="http://schemas.microsoft.com/office/drawing/2014/main" id="{21574AE3-C4D2-39B6-33C9-DAC2D379BD77}"/>
              </a:ext>
            </a:extLst>
          </p:cNvPr>
          <p:cNvSpPr txBox="1"/>
          <p:nvPr/>
        </p:nvSpPr>
        <p:spPr>
          <a:xfrm>
            <a:off x="744584" y="1640392"/>
            <a:ext cx="2153194" cy="647246"/>
          </a:xfrm>
          <a:prstGeom prst="rect">
            <a:avLst/>
          </a:prstGeom>
          <a:noFill/>
          <a:ln>
            <a:noFill/>
          </a:ln>
        </p:spPr>
        <p:txBody>
          <a:bodyPr spcFirstLastPara="1" wrap="square" lIns="91425" tIns="45700" rIns="91425" bIns="45700" anchor="t" anchorCtr="0">
            <a:normAutofit/>
          </a:bodyPr>
          <a:lstStyle/>
          <a:p>
            <a:pPr marR="0" lvl="0" algn="l" rtl="0">
              <a:lnSpc>
                <a:spcPct val="90000"/>
              </a:lnSpc>
              <a:spcBef>
                <a:spcPts val="1000"/>
              </a:spcBef>
              <a:spcAft>
                <a:spcPts val="0"/>
              </a:spcAft>
              <a:buClr>
                <a:schemeClr val="dk1"/>
              </a:buClr>
              <a:buSzPts val="3200"/>
            </a:pPr>
            <a:r>
              <a:rPr lang="en-US" sz="2800" dirty="0">
                <a:solidFill>
                  <a:schemeClr val="dk1"/>
                </a:solidFill>
                <a:latin typeface="Calibri" panose="020F0502020204030204" pitchFamily="34" charset="0"/>
                <a:cs typeface="Calibri" panose="020F0502020204030204" pitchFamily="34" charset="0"/>
                <a:sym typeface="Calibri"/>
              </a:rPr>
              <a:t>86 groups</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pic>
        <p:nvPicPr>
          <p:cNvPr id="14" name="Picture 13">
            <a:extLst>
              <a:ext uri="{FF2B5EF4-FFF2-40B4-BE49-F238E27FC236}">
                <a16:creationId xmlns:a16="http://schemas.microsoft.com/office/drawing/2014/main" id="{BF3D3AC8-0102-22F1-1268-E4AAC4648472}"/>
              </a:ext>
            </a:extLst>
          </p:cNvPr>
          <p:cNvPicPr>
            <a:picLocks noChangeAspect="1"/>
          </p:cNvPicPr>
          <p:nvPr/>
        </p:nvPicPr>
        <p:blipFill>
          <a:blip r:embed="rId3"/>
          <a:srcRect/>
          <a:stretch/>
        </p:blipFill>
        <p:spPr>
          <a:xfrm>
            <a:off x="6233020" y="2287638"/>
            <a:ext cx="5774515" cy="4124654"/>
          </a:xfrm>
          <a:prstGeom prst="rect">
            <a:avLst/>
          </a:prstGeom>
        </p:spPr>
      </p:pic>
      <p:pic>
        <p:nvPicPr>
          <p:cNvPr id="4" name="Picture 3">
            <a:extLst>
              <a:ext uri="{FF2B5EF4-FFF2-40B4-BE49-F238E27FC236}">
                <a16:creationId xmlns:a16="http://schemas.microsoft.com/office/drawing/2014/main" id="{9DC18C7E-6DA5-16E2-94CA-67E301184333}"/>
              </a:ext>
            </a:extLst>
          </p:cNvPr>
          <p:cNvPicPr>
            <a:picLocks noChangeAspect="1"/>
          </p:cNvPicPr>
          <p:nvPr/>
        </p:nvPicPr>
        <p:blipFill>
          <a:blip r:embed="rId4"/>
          <a:srcRect/>
          <a:stretch/>
        </p:blipFill>
        <p:spPr>
          <a:xfrm>
            <a:off x="320160" y="2287638"/>
            <a:ext cx="5775840" cy="4125600"/>
          </a:xfrm>
          <a:prstGeom prst="rect">
            <a:avLst/>
          </a:prstGeom>
        </p:spPr>
      </p:pic>
    </p:spTree>
    <p:extLst>
      <p:ext uri="{BB962C8B-B14F-4D97-AF65-F5344CB8AC3E}">
        <p14:creationId xmlns:p14="http://schemas.microsoft.com/office/powerpoint/2010/main" val="1642554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11043324" cy="1146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200" b="1" i="0" u="none" strike="noStrike" dirty="0">
                <a:solidFill>
                  <a:srgbClr val="000000"/>
                </a:solidFill>
                <a:latin typeface="Calibri"/>
                <a:ea typeface="Calibri"/>
                <a:cs typeface="Calibri"/>
                <a:sym typeface="Calibri"/>
              </a:rPr>
              <a:t>What does this modular structure tell us about the </a:t>
            </a:r>
            <a:r>
              <a:rPr lang="en-US" sz="3200" b="1" dirty="0">
                <a:latin typeface="Calibri" panose="020F0502020204030204" pitchFamily="34" charset="0"/>
                <a:cs typeface="Calibri" panose="020F0502020204030204" pitchFamily="34" charset="0"/>
              </a:rPr>
              <a:t>processes that shaped the network?</a:t>
            </a:r>
            <a:r>
              <a:rPr lang="en-US" sz="3200" b="1" i="0" u="none" strike="noStrike" dirty="0">
                <a:solidFill>
                  <a:srgbClr val="000000"/>
                </a:solidFill>
                <a:latin typeface="Calibri"/>
                <a:ea typeface="Calibri"/>
                <a:cs typeface="Calibri"/>
                <a:sym typeface="Calibri"/>
              </a:rPr>
              <a:t> </a:t>
            </a:r>
            <a:endParaRPr lang="en-US" sz="32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740555" y="1989756"/>
            <a:ext cx="9907348" cy="28784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latin typeface="Calibri" panose="020F0502020204030204" pitchFamily="34" charset="0"/>
                <a:cs typeface="Calibri" panose="020F0502020204030204" pitchFamily="34" charset="0"/>
              </a:rPr>
              <a:t>Beta-NTI (Nearest Taxon Index)</a:t>
            </a:r>
          </a:p>
          <a:p>
            <a:pPr marL="0" indent="0">
              <a:buNone/>
            </a:pPr>
            <a:r>
              <a:rPr lang="en-US" dirty="0">
                <a:latin typeface="Calibri" panose="020F0502020204030204" pitchFamily="34" charset="0"/>
                <a:cs typeface="Calibri" panose="020F0502020204030204" pitchFamily="34" charset="0"/>
              </a:rPr>
              <a:t>Measures phylogenetic turnover compared to the turnover expected by chance </a:t>
            </a:r>
          </a:p>
          <a:p>
            <a:pPr marL="0" indent="0">
              <a:buNone/>
            </a:pPr>
            <a:r>
              <a:rPr lang="en-US" sz="3200" b="1" dirty="0" err="1">
                <a:latin typeface="Calibri" panose="020F0502020204030204" pitchFamily="34" charset="0"/>
                <a:cs typeface="Calibri" panose="020F0502020204030204" pitchFamily="34" charset="0"/>
              </a:rPr>
              <a:t>Raup</a:t>
            </a:r>
            <a:r>
              <a:rPr lang="en-US" sz="3200" b="1" dirty="0">
                <a:latin typeface="Calibri" panose="020F0502020204030204" pitchFamily="34" charset="0"/>
                <a:cs typeface="Calibri" panose="020F0502020204030204" pitchFamily="34" charset="0"/>
              </a:rPr>
              <a:t>-Crick</a:t>
            </a:r>
          </a:p>
          <a:p>
            <a:pPr marL="0" indent="0">
              <a:buNone/>
            </a:pPr>
            <a:r>
              <a:rPr lang="en-US" dirty="0">
                <a:latin typeface="Calibri" panose="020F0502020204030204" pitchFamily="34" charset="0"/>
                <a:cs typeface="Calibri" panose="020F0502020204030204" pitchFamily="34" charset="0"/>
              </a:rPr>
              <a:t>Measures turnover compared to the turnover expected by chance </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749D75E-7D1A-5A48-0526-38B6B5D7A73C}"/>
              </a:ext>
            </a:extLst>
          </p:cNvPr>
          <p:cNvSpPr txBox="1"/>
          <p:nvPr/>
        </p:nvSpPr>
        <p:spPr>
          <a:xfrm>
            <a:off x="8792308" y="6537088"/>
            <a:ext cx="3439736" cy="307777"/>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Stegen</a:t>
            </a:r>
            <a:r>
              <a:rPr lang="en-US" dirty="0">
                <a:latin typeface="Calibri" panose="020F0502020204030204" pitchFamily="34" charset="0"/>
                <a:cs typeface="Calibri" panose="020F0502020204030204" pitchFamily="34" charset="0"/>
              </a:rPr>
              <a:t> et. al., 2012; Zhou &amp; Ning, 2017</a:t>
            </a:r>
          </a:p>
        </p:txBody>
      </p:sp>
    </p:spTree>
    <p:extLst>
      <p:ext uri="{BB962C8B-B14F-4D97-AF65-F5344CB8AC3E}">
        <p14:creationId xmlns:p14="http://schemas.microsoft.com/office/powerpoint/2010/main" val="3594098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11043324" cy="1146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200" b="1" i="0" u="none" strike="noStrike" dirty="0">
                <a:solidFill>
                  <a:srgbClr val="000000"/>
                </a:solidFill>
                <a:latin typeface="Calibri"/>
                <a:ea typeface="Calibri"/>
                <a:cs typeface="Calibri"/>
                <a:sym typeface="Calibri"/>
              </a:rPr>
              <a:t>What does this modular structure tell us about the </a:t>
            </a:r>
            <a:r>
              <a:rPr lang="en-US" sz="3200" b="1" dirty="0">
                <a:latin typeface="Calibri" panose="020F0502020204030204" pitchFamily="34" charset="0"/>
                <a:cs typeface="Calibri" panose="020F0502020204030204" pitchFamily="34" charset="0"/>
              </a:rPr>
              <a:t>processes that shaped the network?</a:t>
            </a:r>
            <a:r>
              <a:rPr lang="en-US" sz="3200" b="1" i="0" u="none" strike="noStrike" dirty="0">
                <a:solidFill>
                  <a:srgbClr val="000000"/>
                </a:solidFill>
                <a:latin typeface="Calibri"/>
                <a:ea typeface="Calibri"/>
                <a:cs typeface="Calibri"/>
                <a:sym typeface="Calibri"/>
              </a:rPr>
              <a:t> </a:t>
            </a:r>
            <a:endParaRPr lang="en-US" sz="32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749D75E-7D1A-5A48-0526-38B6B5D7A73C}"/>
              </a:ext>
            </a:extLst>
          </p:cNvPr>
          <p:cNvSpPr txBox="1"/>
          <p:nvPr/>
        </p:nvSpPr>
        <p:spPr>
          <a:xfrm>
            <a:off x="8792308" y="6537088"/>
            <a:ext cx="3439736" cy="307777"/>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Stegen</a:t>
            </a:r>
            <a:r>
              <a:rPr lang="en-US" dirty="0">
                <a:latin typeface="Calibri" panose="020F0502020204030204" pitchFamily="34" charset="0"/>
                <a:cs typeface="Calibri" panose="020F0502020204030204" pitchFamily="34" charset="0"/>
              </a:rPr>
              <a:t> et. al., 2012; Zhou &amp; Ning, 2017</a:t>
            </a:r>
          </a:p>
        </p:txBody>
      </p:sp>
      <p:pic>
        <p:nvPicPr>
          <p:cNvPr id="2" name="Picture 1">
            <a:extLst>
              <a:ext uri="{FF2B5EF4-FFF2-40B4-BE49-F238E27FC236}">
                <a16:creationId xmlns:a16="http://schemas.microsoft.com/office/drawing/2014/main" id="{FFEF3C76-0435-A47C-518E-06C8B2C0FD8E}"/>
              </a:ext>
            </a:extLst>
          </p:cNvPr>
          <p:cNvPicPr>
            <a:picLocks noChangeAspect="1"/>
          </p:cNvPicPr>
          <p:nvPr/>
        </p:nvPicPr>
        <p:blipFill>
          <a:blip r:embed="rId3"/>
          <a:stretch>
            <a:fillRect/>
          </a:stretch>
        </p:blipFill>
        <p:spPr>
          <a:xfrm>
            <a:off x="833174" y="1752787"/>
            <a:ext cx="10008998" cy="4404855"/>
          </a:xfrm>
          <a:prstGeom prst="rect">
            <a:avLst/>
          </a:prstGeom>
        </p:spPr>
      </p:pic>
    </p:spTree>
    <p:extLst>
      <p:ext uri="{BB962C8B-B14F-4D97-AF65-F5344CB8AC3E}">
        <p14:creationId xmlns:p14="http://schemas.microsoft.com/office/powerpoint/2010/main" val="3177348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085223"/>
            <a:ext cx="11421300" cy="1384995"/>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Rare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The modules capture microbe turnover due to dispersal limitation between hosts </a:t>
            </a: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the same module</a:t>
            </a:r>
          </a:p>
        </p:txBody>
      </p:sp>
      <p:pic>
        <p:nvPicPr>
          <p:cNvPr id="5" name="Picture 4">
            <a:extLst>
              <a:ext uri="{FF2B5EF4-FFF2-40B4-BE49-F238E27FC236}">
                <a16:creationId xmlns:a16="http://schemas.microsoft.com/office/drawing/2014/main" id="{B8D1BD1F-9E12-D872-3566-980DA3FE5832}"/>
              </a:ext>
            </a:extLst>
          </p:cNvPr>
          <p:cNvPicPr>
            <a:picLocks noChangeAspect="1"/>
          </p:cNvPicPr>
          <p:nvPr/>
        </p:nvPicPr>
        <p:blipFill>
          <a:blip r:embed="rId3"/>
          <a:stretch>
            <a:fillRect/>
          </a:stretch>
        </p:blipFill>
        <p:spPr>
          <a:xfrm>
            <a:off x="2789673" y="2777049"/>
            <a:ext cx="6612653" cy="4080951"/>
          </a:xfrm>
          <a:prstGeom prst="rect">
            <a:avLst/>
          </a:prstGeom>
        </p:spPr>
      </p:pic>
    </p:spTree>
    <p:extLst>
      <p:ext uri="{BB962C8B-B14F-4D97-AF65-F5344CB8AC3E}">
        <p14:creationId xmlns:p14="http://schemas.microsoft.com/office/powerpoint/2010/main" val="343863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085223"/>
            <a:ext cx="11421300" cy="1384995"/>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Middle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The modules capture selective differences between hosts </a:t>
            </a: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the same module</a:t>
            </a:r>
          </a:p>
        </p:txBody>
      </p:sp>
      <p:pic>
        <p:nvPicPr>
          <p:cNvPr id="3" name="Picture 2">
            <a:extLst>
              <a:ext uri="{FF2B5EF4-FFF2-40B4-BE49-F238E27FC236}">
                <a16:creationId xmlns:a16="http://schemas.microsoft.com/office/drawing/2014/main" id="{75135B76-1F14-5ACF-32C3-E51842B45240}"/>
              </a:ext>
            </a:extLst>
          </p:cNvPr>
          <p:cNvPicPr>
            <a:picLocks noChangeAspect="1"/>
          </p:cNvPicPr>
          <p:nvPr/>
        </p:nvPicPr>
        <p:blipFill>
          <a:blip r:embed="rId3"/>
          <a:stretch>
            <a:fillRect/>
          </a:stretch>
        </p:blipFill>
        <p:spPr>
          <a:xfrm>
            <a:off x="2682794" y="2715481"/>
            <a:ext cx="6712415" cy="4142519"/>
          </a:xfrm>
          <a:prstGeom prst="rect">
            <a:avLst/>
          </a:prstGeom>
        </p:spPr>
      </p:pic>
    </p:spTree>
    <p:extLst>
      <p:ext uri="{BB962C8B-B14F-4D97-AF65-F5344CB8AC3E}">
        <p14:creationId xmlns:p14="http://schemas.microsoft.com/office/powerpoint/2010/main" val="1967102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855F0E1-3826-D863-3E4D-DFFB91C1DFE9}"/>
              </a:ext>
            </a:extLst>
          </p:cNvPr>
          <p:cNvSpPr txBox="1"/>
          <p:nvPr/>
        </p:nvSpPr>
        <p:spPr>
          <a:xfrm>
            <a:off x="7191279" y="6519446"/>
            <a:ext cx="4902398"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Berg et. al., 2020; Rosenberg &amp; </a:t>
            </a:r>
            <a:r>
              <a:rPr lang="en-US" sz="1600" dirty="0" err="1">
                <a:latin typeface="Calibri" panose="020F0502020204030204" pitchFamily="34" charset="0"/>
                <a:cs typeface="Calibri" panose="020F0502020204030204" pitchFamily="34" charset="0"/>
              </a:rPr>
              <a:t>Zilber</a:t>
            </a:r>
            <a:r>
              <a:rPr lang="en-US" sz="1600" dirty="0">
                <a:latin typeface="Calibri" panose="020F0502020204030204" pitchFamily="34" charset="0"/>
                <a:cs typeface="Calibri" panose="020F0502020204030204" pitchFamily="34" charset="0"/>
              </a:rPr>
              <a:t>-Rosenberg, 2018</a:t>
            </a:r>
          </a:p>
        </p:txBody>
      </p:sp>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3838" y="652143"/>
            <a:ext cx="10664324" cy="1133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The microbiome is crucial for host health and function </a:t>
            </a:r>
            <a:endParaRPr lang="en-US" sz="3600" dirty="0">
              <a:latin typeface="Calibri" panose="020F0502020204030204" pitchFamily="34" charset="0"/>
              <a:cs typeface="Calibri" panose="020F0502020204030204" pitchFamily="34" charset="0"/>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6295077-F1B8-C981-5F4B-EACC928D89CE}"/>
              </a:ext>
            </a:extLst>
          </p:cNvPr>
          <p:cNvSpPr txBox="1"/>
          <p:nvPr/>
        </p:nvSpPr>
        <p:spPr>
          <a:xfrm>
            <a:off x="1304611" y="5072635"/>
            <a:ext cx="8711920" cy="1200329"/>
          </a:xfrm>
          <a:prstGeom prst="rect">
            <a:avLst/>
          </a:prstGeom>
          <a:noFill/>
        </p:spPr>
        <p:txBody>
          <a:bodyPr wrap="square">
            <a:spAutoFit/>
          </a:bodyPr>
          <a:lstStyle/>
          <a:p>
            <a:pPr algn="ctr"/>
            <a:r>
              <a:rPr lang="en-US" sz="3600" b="1" i="0" u="none" strike="noStrike" dirty="0">
                <a:solidFill>
                  <a:srgbClr val="000000"/>
                </a:solidFill>
                <a:effectLst/>
                <a:latin typeface="Calibri" panose="020F0502020204030204" pitchFamily="34" charset="0"/>
              </a:rPr>
              <a:t>It is important to understand the processes and factors that shape the microbiome</a:t>
            </a:r>
            <a:endParaRPr lang="en-IL" sz="3600" b="1" dirty="0"/>
          </a:p>
        </p:txBody>
      </p:sp>
      <p:pic>
        <p:nvPicPr>
          <p:cNvPr id="1026" name="Picture 2" descr="Solutions for your Germ-Free and Gnotobiotic Mice | ClearH2O">
            <a:extLst>
              <a:ext uri="{FF2B5EF4-FFF2-40B4-BE49-F238E27FC236}">
                <a16:creationId xmlns:a16="http://schemas.microsoft.com/office/drawing/2014/main" id="{C9D0E582-6E76-4E6A-75D7-4BB16FA2D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571" y="1499717"/>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032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085223"/>
            <a:ext cx="11421300" cy="1384995"/>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Core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same and different modules</a:t>
            </a:r>
          </a:p>
        </p:txBody>
      </p:sp>
      <p:pic>
        <p:nvPicPr>
          <p:cNvPr id="5" name="Picture 4">
            <a:extLst>
              <a:ext uri="{FF2B5EF4-FFF2-40B4-BE49-F238E27FC236}">
                <a16:creationId xmlns:a16="http://schemas.microsoft.com/office/drawing/2014/main" id="{949B84E7-BA14-1DA2-BD32-929A4F111295}"/>
              </a:ext>
            </a:extLst>
          </p:cNvPr>
          <p:cNvPicPr>
            <a:picLocks noChangeAspect="1"/>
          </p:cNvPicPr>
          <p:nvPr/>
        </p:nvPicPr>
        <p:blipFill>
          <a:blip r:embed="rId3"/>
          <a:stretch>
            <a:fillRect/>
          </a:stretch>
        </p:blipFill>
        <p:spPr>
          <a:xfrm>
            <a:off x="3215217" y="2826659"/>
            <a:ext cx="6532266" cy="4031341"/>
          </a:xfrm>
          <a:prstGeom prst="rect">
            <a:avLst/>
          </a:prstGeom>
        </p:spPr>
      </p:pic>
    </p:spTree>
    <p:extLst>
      <p:ext uri="{BB962C8B-B14F-4D97-AF65-F5344CB8AC3E}">
        <p14:creationId xmlns:p14="http://schemas.microsoft.com/office/powerpoint/2010/main" val="1012690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0652" y="672239"/>
            <a:ext cx="10085148" cy="128719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600" b="1" i="0" u="none" strike="noStrike" dirty="0">
                <a:solidFill>
                  <a:srgbClr val="000000"/>
                </a:solidFill>
                <a:latin typeface="Calibri"/>
                <a:ea typeface="Calibri"/>
                <a:cs typeface="Calibri"/>
                <a:sym typeface="Calibri"/>
              </a:rPr>
              <a:t>Q1.</a:t>
            </a:r>
            <a:r>
              <a:rPr lang="en-US" sz="3600" b="0" i="0" u="none" strike="noStrike" dirty="0">
                <a:solidFill>
                  <a:srgbClr val="000000"/>
                </a:solidFill>
                <a:latin typeface="Calibri"/>
                <a:ea typeface="Calibri"/>
                <a:cs typeface="Calibri"/>
                <a:sym typeface="Calibri"/>
              </a:rPr>
              <a:t> What are the processes shaping the </a:t>
            </a:r>
            <a:r>
              <a:rPr lang="en-US" sz="3600" i="0" u="none" strike="noStrike" dirty="0">
                <a:solidFill>
                  <a:srgbClr val="000000"/>
                </a:solidFill>
                <a:latin typeface="Calibri"/>
                <a:ea typeface="Calibri"/>
                <a:cs typeface="Calibri"/>
                <a:sym typeface="Calibri"/>
              </a:rPr>
              <a:t>structure of host-microb</a:t>
            </a:r>
            <a:r>
              <a:rPr lang="en-US" sz="3600" dirty="0">
                <a:latin typeface="Calibri"/>
                <a:ea typeface="Calibri"/>
                <a:cs typeface="Calibri"/>
                <a:sym typeface="Calibri"/>
              </a:rPr>
              <a:t>e communities along a land use change gradient?</a:t>
            </a:r>
          </a:p>
        </p:txBody>
      </p:sp>
    </p:spTree>
    <p:extLst>
      <p:ext uri="{BB962C8B-B14F-4D97-AF65-F5344CB8AC3E}">
        <p14:creationId xmlns:p14="http://schemas.microsoft.com/office/powerpoint/2010/main" val="4278995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2" name="Google Shape;359;p17">
            <a:extLst>
              <a:ext uri="{FF2B5EF4-FFF2-40B4-BE49-F238E27FC236}">
                <a16:creationId xmlns:a16="http://schemas.microsoft.com/office/drawing/2014/main" id="{21574AE3-C4D2-39B6-33C9-DAC2D379BD77}"/>
              </a:ext>
            </a:extLst>
          </p:cNvPr>
          <p:cNvSpPr txBox="1"/>
          <p:nvPr/>
        </p:nvSpPr>
        <p:spPr>
          <a:xfrm>
            <a:off x="723384" y="350589"/>
            <a:ext cx="10274815"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4000" b="1" dirty="0">
                <a:latin typeface="Calibri" panose="020F0502020204030204" pitchFamily="34" charset="0"/>
                <a:cs typeface="Calibri" panose="020F0502020204030204" pitchFamily="34" charset="0"/>
                <a:sym typeface="Calibri"/>
              </a:rPr>
              <a:t>Normalized Mutual Information</a:t>
            </a:r>
            <a:r>
              <a:rPr lang="en-US" sz="4000" b="1" dirty="0">
                <a:solidFill>
                  <a:schemeClr val="dk1"/>
                </a:solidFill>
                <a:latin typeface="Calibri" panose="020F0502020204030204" pitchFamily="34" charset="0"/>
                <a:cs typeface="Calibri" panose="020F0502020204030204" pitchFamily="34" charset="0"/>
                <a:sym typeface="Calibri"/>
              </a:rPr>
              <a:t> (NMI)</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graphicFrame>
        <p:nvGraphicFramePr>
          <p:cNvPr id="3" name="Table 2">
            <a:extLst>
              <a:ext uri="{FF2B5EF4-FFF2-40B4-BE49-F238E27FC236}">
                <a16:creationId xmlns:a16="http://schemas.microsoft.com/office/drawing/2014/main" id="{C62B1CDC-5EF1-2E9E-F80C-4CDE98066137}"/>
              </a:ext>
            </a:extLst>
          </p:cNvPr>
          <p:cNvGraphicFramePr>
            <a:graphicFrameLocks noGrp="1"/>
          </p:cNvGraphicFramePr>
          <p:nvPr>
            <p:extLst>
              <p:ext uri="{D42A27DB-BD31-4B8C-83A1-F6EECF244321}">
                <p14:modId xmlns:p14="http://schemas.microsoft.com/office/powerpoint/2010/main" val="2707390565"/>
              </p:ext>
            </p:extLst>
          </p:nvPr>
        </p:nvGraphicFramePr>
        <p:xfrm>
          <a:off x="625157" y="2558405"/>
          <a:ext cx="3945618" cy="2911962"/>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4488825"/>
                  </a:ext>
                </a:extLst>
              </a:tr>
              <a:tr h="521088">
                <a:tc>
                  <a:txBody>
                    <a:bodyPr/>
                    <a:lstStyle/>
                    <a:p>
                      <a:pPr algn="ctr"/>
                      <a:r>
                        <a:rPr lang="en-IL" b="1" dirty="0">
                          <a:solidFill>
                            <a:schemeClr val="tx1"/>
                          </a:solidFill>
                        </a:rPr>
                        <a:t>Group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7364687"/>
                  </a:ext>
                </a:extLst>
              </a:tr>
              <a:tr h="521088">
                <a:tc>
                  <a:txBody>
                    <a:bodyPr/>
                    <a:lstStyle/>
                    <a:p>
                      <a:pPr algn="ctr"/>
                      <a:r>
                        <a:rPr lang="en-IL" b="1" dirty="0">
                          <a:solidFill>
                            <a:schemeClr val="tx1"/>
                          </a:solidFill>
                        </a:rPr>
                        <a:t>Group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7352532"/>
                  </a:ext>
                </a:extLst>
              </a:tr>
              <a:tr h="521088">
                <a:tc>
                  <a:txBody>
                    <a:bodyPr/>
                    <a:lstStyle/>
                    <a:p>
                      <a:pPr algn="ctr"/>
                      <a:r>
                        <a:rPr lang="en-IL" b="1" dirty="0">
                          <a:solidFill>
                            <a:schemeClr val="tx1"/>
                          </a:solidFill>
                        </a:rPr>
                        <a:t>Group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5714270"/>
                  </a:ext>
                </a:extLst>
              </a:tr>
              <a:tr h="521088">
                <a:tc>
                  <a:txBody>
                    <a:bodyPr/>
                    <a:lstStyle/>
                    <a:p>
                      <a:pPr algn="ctr"/>
                      <a:r>
                        <a:rPr lang="en-IL" b="1" dirty="0">
                          <a:solidFill>
                            <a:schemeClr val="tx1"/>
                          </a:solidFill>
                        </a:rPr>
                        <a:t>Group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65139127"/>
                  </a:ext>
                </a:extLst>
              </a:tr>
            </a:tbl>
          </a:graphicData>
        </a:graphic>
      </p:graphicFrame>
      <p:sp>
        <p:nvSpPr>
          <p:cNvPr id="4" name="TextBox 3">
            <a:extLst>
              <a:ext uri="{FF2B5EF4-FFF2-40B4-BE49-F238E27FC236}">
                <a16:creationId xmlns:a16="http://schemas.microsoft.com/office/drawing/2014/main" id="{B93A131A-A13A-CEEB-DC56-4D4A4E84672F}"/>
              </a:ext>
            </a:extLst>
          </p:cNvPr>
          <p:cNvSpPr txBox="1"/>
          <p:nvPr/>
        </p:nvSpPr>
        <p:spPr>
          <a:xfrm>
            <a:off x="282257" y="6516233"/>
            <a:ext cx="1479962"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Taya et. al., 2016</a:t>
            </a:r>
          </a:p>
        </p:txBody>
      </p:sp>
      <p:graphicFrame>
        <p:nvGraphicFramePr>
          <p:cNvPr id="9" name="Table 8">
            <a:extLst>
              <a:ext uri="{FF2B5EF4-FFF2-40B4-BE49-F238E27FC236}">
                <a16:creationId xmlns:a16="http://schemas.microsoft.com/office/drawing/2014/main" id="{2648662B-27CF-CD61-BE51-ED169901A619}"/>
              </a:ext>
            </a:extLst>
          </p:cNvPr>
          <p:cNvGraphicFramePr>
            <a:graphicFrameLocks noGrp="1"/>
          </p:cNvGraphicFramePr>
          <p:nvPr>
            <p:extLst>
              <p:ext uri="{D42A27DB-BD31-4B8C-83A1-F6EECF244321}">
                <p14:modId xmlns:p14="http://schemas.microsoft.com/office/powerpoint/2010/main" val="2484529122"/>
              </p:ext>
            </p:extLst>
          </p:nvPr>
        </p:nvGraphicFramePr>
        <p:xfrm>
          <a:off x="7165657" y="2558405"/>
          <a:ext cx="3945618" cy="827610"/>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lang="en-IL"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4488825"/>
                  </a:ext>
                </a:extLst>
              </a:tr>
            </a:tbl>
          </a:graphicData>
        </a:graphic>
      </p:graphicFrame>
      <p:graphicFrame>
        <p:nvGraphicFramePr>
          <p:cNvPr id="10" name="Table 9">
            <a:extLst>
              <a:ext uri="{FF2B5EF4-FFF2-40B4-BE49-F238E27FC236}">
                <a16:creationId xmlns:a16="http://schemas.microsoft.com/office/drawing/2014/main" id="{8CADF6B0-0462-FB2A-714F-30F5F66C010D}"/>
              </a:ext>
            </a:extLst>
          </p:cNvPr>
          <p:cNvGraphicFramePr>
            <a:graphicFrameLocks noGrp="1"/>
          </p:cNvGraphicFramePr>
          <p:nvPr>
            <p:extLst>
              <p:ext uri="{D42A27DB-BD31-4B8C-83A1-F6EECF244321}">
                <p14:modId xmlns:p14="http://schemas.microsoft.com/office/powerpoint/2010/main" val="550010070"/>
              </p:ext>
            </p:extLst>
          </p:nvPr>
        </p:nvGraphicFramePr>
        <p:xfrm>
          <a:off x="7165657" y="3758159"/>
          <a:ext cx="3945618" cy="2911962"/>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474488825"/>
                  </a:ext>
                </a:extLst>
              </a:tr>
              <a:tr h="521088">
                <a:tc>
                  <a:txBody>
                    <a:bodyPr/>
                    <a:lstStyle/>
                    <a:p>
                      <a:pPr algn="ctr"/>
                      <a:r>
                        <a:rPr lang="en-IL" b="1" dirty="0">
                          <a:solidFill>
                            <a:schemeClr val="tx1"/>
                          </a:solidFill>
                        </a:rPr>
                        <a:t>Group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287364687"/>
                  </a:ext>
                </a:extLst>
              </a:tr>
              <a:tr h="521088">
                <a:tc>
                  <a:txBody>
                    <a:bodyPr/>
                    <a:lstStyle/>
                    <a:p>
                      <a:pPr algn="ctr"/>
                      <a:r>
                        <a:rPr lang="en-IL" b="1" dirty="0">
                          <a:solidFill>
                            <a:schemeClr val="tx1"/>
                          </a:solidFill>
                        </a:rPr>
                        <a:t>Group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847352532"/>
                  </a:ext>
                </a:extLst>
              </a:tr>
              <a:tr h="521088">
                <a:tc>
                  <a:txBody>
                    <a:bodyPr/>
                    <a:lstStyle/>
                    <a:p>
                      <a:pPr algn="ctr"/>
                      <a:r>
                        <a:rPr lang="en-IL" b="1" dirty="0">
                          <a:solidFill>
                            <a:schemeClr val="tx1"/>
                          </a:solidFill>
                        </a:rPr>
                        <a:t>Group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045714270"/>
                  </a:ext>
                </a:extLst>
              </a:tr>
              <a:tr h="521088">
                <a:tc>
                  <a:txBody>
                    <a:bodyPr/>
                    <a:lstStyle/>
                    <a:p>
                      <a:pPr algn="ctr"/>
                      <a:r>
                        <a:rPr lang="en-IL" b="1" dirty="0">
                          <a:solidFill>
                            <a:schemeClr val="tx1"/>
                          </a:solidFill>
                        </a:rPr>
                        <a:t>Group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65139127"/>
                  </a:ext>
                </a:extLst>
              </a:tr>
            </a:tbl>
          </a:graphicData>
        </a:graphic>
      </p:graphicFrame>
      <p:sp>
        <p:nvSpPr>
          <p:cNvPr id="11" name="Google Shape;359;p17">
            <a:extLst>
              <a:ext uri="{FF2B5EF4-FFF2-40B4-BE49-F238E27FC236}">
                <a16:creationId xmlns:a16="http://schemas.microsoft.com/office/drawing/2014/main" id="{1C80E1C0-A157-06CD-A8F0-817873EF1C9A}"/>
              </a:ext>
            </a:extLst>
          </p:cNvPr>
          <p:cNvSpPr txBox="1"/>
          <p:nvPr/>
        </p:nvSpPr>
        <p:spPr>
          <a:xfrm>
            <a:off x="1762219" y="1831901"/>
            <a:ext cx="1892815"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200" b="1" dirty="0">
                <a:latin typeface="Calibri" panose="020F0502020204030204" pitchFamily="34" charset="0"/>
                <a:cs typeface="Calibri" panose="020F0502020204030204" pitchFamily="34" charset="0"/>
                <a:sym typeface="Calibri"/>
              </a:rPr>
              <a:t>NMI = 1</a:t>
            </a:r>
            <a:endParaRPr lang="en-US" sz="3200" b="1"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12" name="Google Shape;359;p17">
            <a:extLst>
              <a:ext uri="{FF2B5EF4-FFF2-40B4-BE49-F238E27FC236}">
                <a16:creationId xmlns:a16="http://schemas.microsoft.com/office/drawing/2014/main" id="{29A86F84-57A7-669C-049B-AA2FB3A279D0}"/>
              </a:ext>
            </a:extLst>
          </p:cNvPr>
          <p:cNvSpPr txBox="1"/>
          <p:nvPr/>
        </p:nvSpPr>
        <p:spPr>
          <a:xfrm>
            <a:off x="8293658" y="1831901"/>
            <a:ext cx="1892815"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200" b="1" dirty="0">
                <a:latin typeface="Calibri" panose="020F0502020204030204" pitchFamily="34" charset="0"/>
                <a:cs typeface="Calibri" panose="020F0502020204030204" pitchFamily="34" charset="0"/>
                <a:sym typeface="Calibri"/>
              </a:rPr>
              <a:t>NMI = 0</a:t>
            </a:r>
            <a:endParaRPr lang="en-US" sz="3200" b="1"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5" name="Google Shape;359;p17">
            <a:extLst>
              <a:ext uri="{FF2B5EF4-FFF2-40B4-BE49-F238E27FC236}">
                <a16:creationId xmlns:a16="http://schemas.microsoft.com/office/drawing/2014/main" id="{6B0518AC-5839-E49B-2AF3-321F3B9A4C17}"/>
              </a:ext>
            </a:extLst>
          </p:cNvPr>
          <p:cNvSpPr txBox="1"/>
          <p:nvPr/>
        </p:nvSpPr>
        <p:spPr>
          <a:xfrm>
            <a:off x="2115587" y="5340959"/>
            <a:ext cx="738146"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600" b="1" dirty="0">
                <a:solidFill>
                  <a:srgbClr val="FF0000"/>
                </a:solidFill>
                <a:latin typeface="Calibri" panose="020F0502020204030204" pitchFamily="34" charset="0"/>
                <a:cs typeface="Calibri" panose="020F0502020204030204" pitchFamily="34" charset="0"/>
                <a:sym typeface="Calibri"/>
              </a:rPr>
              <a:t>H3</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6" name="Google Shape;359;p17">
            <a:extLst>
              <a:ext uri="{FF2B5EF4-FFF2-40B4-BE49-F238E27FC236}">
                <a16:creationId xmlns:a16="http://schemas.microsoft.com/office/drawing/2014/main" id="{C3B78E0F-50DB-A8F5-6A33-F94B408E4407}"/>
              </a:ext>
            </a:extLst>
          </p:cNvPr>
          <p:cNvSpPr txBox="1"/>
          <p:nvPr/>
        </p:nvSpPr>
        <p:spPr>
          <a:xfrm>
            <a:off x="6427511" y="2558405"/>
            <a:ext cx="738146"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600" b="1" dirty="0">
                <a:solidFill>
                  <a:srgbClr val="FF0000"/>
                </a:solidFill>
                <a:latin typeface="Calibri" panose="020F0502020204030204" pitchFamily="34" charset="0"/>
                <a:cs typeface="Calibri" panose="020F0502020204030204" pitchFamily="34" charset="0"/>
                <a:sym typeface="Calibri"/>
              </a:rPr>
              <a:t>H1</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7" name="Google Shape;359;p17">
            <a:extLst>
              <a:ext uri="{FF2B5EF4-FFF2-40B4-BE49-F238E27FC236}">
                <a16:creationId xmlns:a16="http://schemas.microsoft.com/office/drawing/2014/main" id="{D096DA25-A634-F79F-D188-525375C73BED}"/>
              </a:ext>
            </a:extLst>
          </p:cNvPr>
          <p:cNvSpPr txBox="1"/>
          <p:nvPr/>
        </p:nvSpPr>
        <p:spPr>
          <a:xfrm>
            <a:off x="6427511" y="4913003"/>
            <a:ext cx="738146"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600" b="1" dirty="0">
                <a:solidFill>
                  <a:srgbClr val="FF0000"/>
                </a:solidFill>
                <a:latin typeface="Calibri" panose="020F0502020204030204" pitchFamily="34" charset="0"/>
                <a:cs typeface="Calibri" panose="020F0502020204030204" pitchFamily="34" charset="0"/>
                <a:sym typeface="Calibri"/>
              </a:rPr>
              <a:t>H2</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Tree>
    <p:extLst>
      <p:ext uri="{BB962C8B-B14F-4D97-AF65-F5344CB8AC3E}">
        <p14:creationId xmlns:p14="http://schemas.microsoft.com/office/powerpoint/2010/main" val="350195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838200" y="212621"/>
            <a:ext cx="10515600" cy="892697"/>
          </a:xfrm>
        </p:spPr>
        <p:txBody>
          <a:bodyPr>
            <a:normAutofit/>
          </a:bodyPr>
          <a:lstStyle/>
          <a:p>
            <a:r>
              <a:rPr lang="en-US" sz="3600" b="1" dirty="0">
                <a:latin typeface="Calibri" panose="020F0502020204030204" pitchFamily="34" charset="0"/>
                <a:cs typeface="Calibri" panose="020F0502020204030204" pitchFamily="34" charset="0"/>
              </a:rPr>
              <a:t>Rare</a:t>
            </a:r>
            <a:endParaRPr lang="en-IL" sz="2800" b="1" dirty="0"/>
          </a:p>
        </p:txBody>
      </p:sp>
      <p:pic>
        <p:nvPicPr>
          <p:cNvPr id="4" name="Picture 3">
            <a:extLst>
              <a:ext uri="{FF2B5EF4-FFF2-40B4-BE49-F238E27FC236}">
                <a16:creationId xmlns:a16="http://schemas.microsoft.com/office/drawing/2014/main" id="{777C4572-03E3-9713-4D8D-32E601DF9500}"/>
              </a:ext>
            </a:extLst>
          </p:cNvPr>
          <p:cNvPicPr>
            <a:picLocks noChangeAspect="1"/>
          </p:cNvPicPr>
          <p:nvPr/>
        </p:nvPicPr>
        <p:blipFill>
          <a:blip r:embed="rId2"/>
          <a:stretch>
            <a:fillRect/>
          </a:stretch>
        </p:blipFill>
        <p:spPr>
          <a:xfrm>
            <a:off x="2038978" y="1543125"/>
            <a:ext cx="7772400" cy="4796681"/>
          </a:xfrm>
          <a:prstGeom prst="rect">
            <a:avLst/>
          </a:prstGeom>
        </p:spPr>
      </p:pic>
    </p:spTree>
    <p:extLst>
      <p:ext uri="{BB962C8B-B14F-4D97-AF65-F5344CB8AC3E}">
        <p14:creationId xmlns:p14="http://schemas.microsoft.com/office/powerpoint/2010/main" val="1457277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838200" y="212621"/>
            <a:ext cx="10515600" cy="892697"/>
          </a:xfrm>
        </p:spPr>
        <p:txBody>
          <a:bodyPr>
            <a:normAutofit/>
          </a:bodyPr>
          <a:lstStyle/>
          <a:p>
            <a:r>
              <a:rPr lang="en-US" sz="3600" b="1" dirty="0">
                <a:latin typeface="Calibri" panose="020F0502020204030204" pitchFamily="34" charset="0"/>
                <a:cs typeface="Calibri" panose="020F0502020204030204" pitchFamily="34" charset="0"/>
              </a:rPr>
              <a:t>Middle</a:t>
            </a:r>
            <a:endParaRPr lang="en-IL" sz="2800" b="1" dirty="0"/>
          </a:p>
        </p:txBody>
      </p:sp>
      <p:pic>
        <p:nvPicPr>
          <p:cNvPr id="5" name="Picture 4">
            <a:extLst>
              <a:ext uri="{FF2B5EF4-FFF2-40B4-BE49-F238E27FC236}">
                <a16:creationId xmlns:a16="http://schemas.microsoft.com/office/drawing/2014/main" id="{7E4F00CE-CE75-2ABB-8B2B-BC2EE8015879}"/>
              </a:ext>
            </a:extLst>
          </p:cNvPr>
          <p:cNvPicPr>
            <a:picLocks noChangeAspect="1"/>
          </p:cNvPicPr>
          <p:nvPr/>
        </p:nvPicPr>
        <p:blipFill>
          <a:blip r:embed="rId2"/>
          <a:stretch>
            <a:fillRect/>
          </a:stretch>
        </p:blipFill>
        <p:spPr>
          <a:xfrm>
            <a:off x="2209800" y="1512980"/>
            <a:ext cx="7772400" cy="4796681"/>
          </a:xfrm>
          <a:prstGeom prst="rect">
            <a:avLst/>
          </a:prstGeom>
        </p:spPr>
      </p:pic>
    </p:spTree>
    <p:extLst>
      <p:ext uri="{BB962C8B-B14F-4D97-AF65-F5344CB8AC3E}">
        <p14:creationId xmlns:p14="http://schemas.microsoft.com/office/powerpoint/2010/main" val="2567316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838200" y="212621"/>
            <a:ext cx="10515600" cy="892697"/>
          </a:xfrm>
        </p:spPr>
        <p:txBody>
          <a:bodyPr>
            <a:normAutofit/>
          </a:bodyPr>
          <a:lstStyle/>
          <a:p>
            <a:r>
              <a:rPr lang="en-US" sz="3600" b="1" dirty="0">
                <a:latin typeface="Calibri" panose="020F0502020204030204" pitchFamily="34" charset="0"/>
                <a:cs typeface="Calibri" panose="020F0502020204030204" pitchFamily="34" charset="0"/>
              </a:rPr>
              <a:t>Core</a:t>
            </a:r>
            <a:endParaRPr lang="en-IL" sz="2800" b="1" dirty="0"/>
          </a:p>
        </p:txBody>
      </p:sp>
      <p:pic>
        <p:nvPicPr>
          <p:cNvPr id="4" name="Picture 3">
            <a:extLst>
              <a:ext uri="{FF2B5EF4-FFF2-40B4-BE49-F238E27FC236}">
                <a16:creationId xmlns:a16="http://schemas.microsoft.com/office/drawing/2014/main" id="{34152F3F-E587-8B87-28E8-8460951BFFC0}"/>
              </a:ext>
            </a:extLst>
          </p:cNvPr>
          <p:cNvPicPr>
            <a:picLocks noChangeAspect="1"/>
          </p:cNvPicPr>
          <p:nvPr/>
        </p:nvPicPr>
        <p:blipFill>
          <a:blip r:embed="rId2"/>
          <a:stretch>
            <a:fillRect/>
          </a:stretch>
        </p:blipFill>
        <p:spPr>
          <a:xfrm>
            <a:off x="2209800" y="1683802"/>
            <a:ext cx="7772400" cy="4796681"/>
          </a:xfrm>
          <a:prstGeom prst="rect">
            <a:avLst/>
          </a:prstGeom>
        </p:spPr>
      </p:pic>
    </p:spTree>
    <p:extLst>
      <p:ext uri="{BB962C8B-B14F-4D97-AF65-F5344CB8AC3E}">
        <p14:creationId xmlns:p14="http://schemas.microsoft.com/office/powerpoint/2010/main" val="3468864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1CB556-AFEC-C446-C2EE-AAD665379542}"/>
              </a:ext>
            </a:extLst>
          </p:cNvPr>
          <p:cNvSpPr txBox="1">
            <a:spLocks/>
          </p:cNvSpPr>
          <p:nvPr/>
        </p:nvSpPr>
        <p:spPr>
          <a:xfrm>
            <a:off x="849552" y="835777"/>
            <a:ext cx="9907348" cy="12743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landscape is continuous</a:t>
            </a:r>
          </a:p>
          <a:p>
            <a:r>
              <a:rPr lang="en-US" dirty="0"/>
              <a:t>Land use change alters the environment heterogeneity</a:t>
            </a:r>
          </a:p>
          <a:p>
            <a:pPr marL="0" indent="0">
              <a:buNone/>
            </a:pPr>
            <a:endParaRPr lang="en-US"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BCCDC7BB-453F-47D6-9FA9-F557C462D973}"/>
              </a:ext>
            </a:extLst>
          </p:cNvPr>
          <p:cNvSpPr txBox="1">
            <a:spLocks/>
          </p:cNvSpPr>
          <p:nvPr/>
        </p:nvSpPr>
        <p:spPr>
          <a:xfrm>
            <a:off x="5231702" y="5670523"/>
            <a:ext cx="2434725" cy="10676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H2 + H3</a:t>
            </a:r>
            <a:endParaRPr lang="en-US" sz="3200" dirty="0">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F6A11027-BCAE-40D6-FA49-D29E89DBB6BF}"/>
              </a:ext>
            </a:extLst>
          </p:cNvPr>
          <p:cNvSpPr txBox="1">
            <a:spLocks/>
          </p:cNvSpPr>
          <p:nvPr/>
        </p:nvSpPr>
        <p:spPr>
          <a:xfrm>
            <a:off x="1225621" y="4124905"/>
            <a:ext cx="10085148" cy="106766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Q1.2. </a:t>
            </a:r>
            <a:r>
              <a:rPr lang="en-US" sz="3600" dirty="0">
                <a:latin typeface="Calibri" panose="020F0502020204030204" pitchFamily="34" charset="0"/>
                <a:cs typeface="Calibri" panose="020F0502020204030204" pitchFamily="34" charset="0"/>
                <a:sym typeface="Wingdings" panose="05000000000000000000" pitchFamily="2" charset="2"/>
              </a:rPr>
              <a:t>How does the composition of modules vary across land uses change gradient?</a:t>
            </a: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957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10515600" cy="1023326"/>
          </a:xfrm>
        </p:spPr>
        <p:txBody>
          <a:bodyPr>
            <a:normAutofit/>
          </a:bodyPr>
          <a:lstStyle/>
          <a:p>
            <a:r>
              <a:rPr lang="en-US" sz="3200" b="1" dirty="0">
                <a:latin typeface="Calibri" panose="020F0502020204030204" pitchFamily="34" charset="0"/>
                <a:cs typeface="Calibri" panose="020F0502020204030204" pitchFamily="34" charset="0"/>
              </a:rPr>
              <a:t>Rare</a:t>
            </a:r>
            <a:br>
              <a:rPr lang="en-US" sz="3200" dirty="0">
                <a:latin typeface="Calibri" panose="020F0502020204030204" pitchFamily="34" charset="0"/>
                <a:cs typeface="Calibri" panose="020F0502020204030204" pitchFamily="34" charset="0"/>
              </a:rPr>
            </a:br>
            <a:r>
              <a:rPr lang="en-US" sz="3200" dirty="0">
                <a:latin typeface="Calibri" panose="020F0502020204030204" pitchFamily="34" charset="0"/>
                <a:cs typeface="Calibri" panose="020F0502020204030204" pitchFamily="34" charset="0"/>
              </a:rPr>
              <a:t>Land uses farther apart show lower similarity in modules</a:t>
            </a:r>
            <a:endParaRPr lang="en-IL" sz="3200" dirty="0"/>
          </a:p>
        </p:txBody>
      </p:sp>
      <p:pic>
        <p:nvPicPr>
          <p:cNvPr id="4" name="Picture 3">
            <a:extLst>
              <a:ext uri="{FF2B5EF4-FFF2-40B4-BE49-F238E27FC236}">
                <a16:creationId xmlns:a16="http://schemas.microsoft.com/office/drawing/2014/main" id="{A65865BA-D74D-5CBF-FDCB-5F72BF5B91EE}"/>
              </a:ext>
            </a:extLst>
          </p:cNvPr>
          <p:cNvPicPr>
            <a:picLocks noChangeAspect="1"/>
          </p:cNvPicPr>
          <p:nvPr/>
        </p:nvPicPr>
        <p:blipFill>
          <a:blip r:embed="rId2"/>
          <a:stretch>
            <a:fillRect/>
          </a:stretch>
        </p:blipFill>
        <p:spPr>
          <a:xfrm>
            <a:off x="2059074" y="1683802"/>
            <a:ext cx="7772400" cy="4796681"/>
          </a:xfrm>
          <a:prstGeom prst="rect">
            <a:avLst/>
          </a:prstGeom>
        </p:spPr>
      </p:pic>
    </p:spTree>
    <p:extLst>
      <p:ext uri="{BB962C8B-B14F-4D97-AF65-F5344CB8AC3E}">
        <p14:creationId xmlns:p14="http://schemas.microsoft.com/office/powerpoint/2010/main" val="3707267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10515600" cy="1023326"/>
          </a:xfrm>
        </p:spPr>
        <p:txBody>
          <a:bodyPr>
            <a:normAutofit/>
          </a:bodyPr>
          <a:lstStyle/>
          <a:p>
            <a:r>
              <a:rPr lang="en-US" sz="3200" b="1" dirty="0">
                <a:latin typeface="Calibri" panose="020F0502020204030204" pitchFamily="34" charset="0"/>
                <a:cs typeface="Calibri" panose="020F0502020204030204" pitchFamily="34" charset="0"/>
              </a:rPr>
              <a:t>Middle</a:t>
            </a:r>
            <a:br>
              <a:rPr lang="en-US" sz="3200" dirty="0">
                <a:latin typeface="Calibri" panose="020F0502020204030204" pitchFamily="34" charset="0"/>
                <a:cs typeface="Calibri" panose="020F0502020204030204" pitchFamily="34" charset="0"/>
              </a:rPr>
            </a:br>
            <a:r>
              <a:rPr lang="en-US" sz="3200" dirty="0">
                <a:latin typeface="Calibri" panose="020F0502020204030204" pitchFamily="34" charset="0"/>
                <a:cs typeface="Calibri" panose="020F0502020204030204" pitchFamily="34" charset="0"/>
              </a:rPr>
              <a:t>Land uses farther apart show lower similarity in modules</a:t>
            </a:r>
            <a:endParaRPr lang="en-IL" sz="3200" dirty="0"/>
          </a:p>
        </p:txBody>
      </p:sp>
      <p:pic>
        <p:nvPicPr>
          <p:cNvPr id="5" name="Picture 4">
            <a:extLst>
              <a:ext uri="{FF2B5EF4-FFF2-40B4-BE49-F238E27FC236}">
                <a16:creationId xmlns:a16="http://schemas.microsoft.com/office/drawing/2014/main" id="{9E716CD6-587C-3A46-7A46-33CC50594589}"/>
              </a:ext>
            </a:extLst>
          </p:cNvPr>
          <p:cNvPicPr>
            <a:picLocks noChangeAspect="1"/>
          </p:cNvPicPr>
          <p:nvPr/>
        </p:nvPicPr>
        <p:blipFill>
          <a:blip r:embed="rId2"/>
          <a:stretch>
            <a:fillRect/>
          </a:stretch>
        </p:blipFill>
        <p:spPr>
          <a:xfrm>
            <a:off x="2059074" y="1778359"/>
            <a:ext cx="7772400" cy="4796681"/>
          </a:xfrm>
          <a:prstGeom prst="rect">
            <a:avLst/>
          </a:prstGeom>
        </p:spPr>
      </p:pic>
    </p:spTree>
    <p:extLst>
      <p:ext uri="{BB962C8B-B14F-4D97-AF65-F5344CB8AC3E}">
        <p14:creationId xmlns:p14="http://schemas.microsoft.com/office/powerpoint/2010/main" val="307664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10968614" cy="1023326"/>
          </a:xfrm>
        </p:spPr>
        <p:txBody>
          <a:bodyPr>
            <a:normAutofit/>
          </a:bodyPr>
          <a:lstStyle/>
          <a:p>
            <a:r>
              <a:rPr lang="en-US" sz="3200" b="1" dirty="0">
                <a:latin typeface="Calibri" panose="020F0502020204030204" pitchFamily="34" charset="0"/>
                <a:cs typeface="Calibri" panose="020F0502020204030204" pitchFamily="34" charset="0"/>
              </a:rPr>
              <a:t>Core</a:t>
            </a:r>
            <a:br>
              <a:rPr lang="en-US" sz="3200" dirty="0">
                <a:latin typeface="Calibri" panose="020F0502020204030204" pitchFamily="34" charset="0"/>
                <a:cs typeface="Calibri" panose="020F0502020204030204" pitchFamily="34" charset="0"/>
              </a:rPr>
            </a:br>
            <a:r>
              <a:rPr lang="en-US" sz="3200" dirty="0">
                <a:latin typeface="Calibri" panose="020F0502020204030204" pitchFamily="34" charset="0"/>
                <a:cs typeface="Calibri" panose="020F0502020204030204" pitchFamily="34" charset="0"/>
              </a:rPr>
              <a:t>Land uses farther apart don’t show lower similarity in modules</a:t>
            </a:r>
            <a:endParaRPr lang="en-IL" sz="3200" dirty="0"/>
          </a:p>
        </p:txBody>
      </p:sp>
      <p:pic>
        <p:nvPicPr>
          <p:cNvPr id="7" name="Picture 6">
            <a:extLst>
              <a:ext uri="{FF2B5EF4-FFF2-40B4-BE49-F238E27FC236}">
                <a16:creationId xmlns:a16="http://schemas.microsoft.com/office/drawing/2014/main" id="{7CCC2E08-83E8-CC2B-E374-7A61DF803D8C}"/>
              </a:ext>
            </a:extLst>
          </p:cNvPr>
          <p:cNvPicPr>
            <a:picLocks noChangeAspect="1"/>
          </p:cNvPicPr>
          <p:nvPr/>
        </p:nvPicPr>
        <p:blipFill>
          <a:blip r:embed="rId2"/>
          <a:stretch>
            <a:fillRect/>
          </a:stretch>
        </p:blipFill>
        <p:spPr>
          <a:xfrm>
            <a:off x="2099268" y="1778359"/>
            <a:ext cx="7772400" cy="4796681"/>
          </a:xfrm>
          <a:prstGeom prst="rect">
            <a:avLst/>
          </a:prstGeom>
        </p:spPr>
      </p:pic>
    </p:spTree>
    <p:extLst>
      <p:ext uri="{BB962C8B-B14F-4D97-AF65-F5344CB8AC3E}">
        <p14:creationId xmlns:p14="http://schemas.microsoft.com/office/powerpoint/2010/main" val="3301510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116169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461F1B8-88C5-424C-FCCD-3B7D6E0ED1A4}"/>
              </a:ext>
            </a:extLst>
          </p:cNvPr>
          <p:cNvSpPr txBox="1">
            <a:spLocks/>
          </p:cNvSpPr>
          <p:nvPr/>
        </p:nvSpPr>
        <p:spPr>
          <a:xfrm>
            <a:off x="1053426" y="664649"/>
            <a:ext cx="10085148" cy="10676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600" b="1" dirty="0">
                <a:latin typeface="Calibri"/>
                <a:ea typeface="Calibri"/>
                <a:cs typeface="Calibri"/>
                <a:sym typeface="Calibri"/>
              </a:rPr>
              <a:t>Q3.</a:t>
            </a:r>
            <a:r>
              <a:rPr lang="en-US" sz="3600" dirty="0">
                <a:latin typeface="Calibri"/>
                <a:ea typeface="Calibri"/>
                <a:cs typeface="Calibri"/>
                <a:sym typeface="Calibri"/>
              </a:rPr>
              <a:t> Can we predict links in the network?</a:t>
            </a:r>
            <a:endParaRPr lang="en-US" sz="3600" b="0" i="0" u="none" strike="noStrike" dirty="0">
              <a:solidFill>
                <a:srgbClr val="000000"/>
              </a:solidFill>
              <a:latin typeface="Calibri"/>
              <a:ea typeface="Calibri"/>
              <a:cs typeface="Calibri"/>
              <a:sym typeface="Calibri"/>
            </a:endParaRPr>
          </a:p>
        </p:txBody>
      </p:sp>
      <p:sp>
        <p:nvSpPr>
          <p:cNvPr id="3" name="Content Placeholder 2">
            <a:extLst>
              <a:ext uri="{FF2B5EF4-FFF2-40B4-BE49-F238E27FC236}">
                <a16:creationId xmlns:a16="http://schemas.microsoft.com/office/drawing/2014/main" id="{2943DB0A-D001-B120-8D5A-9998E2085D39}"/>
              </a:ext>
            </a:extLst>
          </p:cNvPr>
          <p:cNvSpPr txBox="1">
            <a:spLocks/>
          </p:cNvSpPr>
          <p:nvPr/>
        </p:nvSpPr>
        <p:spPr>
          <a:xfrm>
            <a:off x="1597410" y="1502285"/>
            <a:ext cx="10085148" cy="106766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Q3.1. </a:t>
            </a:r>
            <a:r>
              <a:rPr lang="en-US" sz="3600" dirty="0">
                <a:latin typeface="Calibri" panose="020F0502020204030204" pitchFamily="34" charset="0"/>
                <a:cs typeface="Calibri" panose="020F0502020204030204" pitchFamily="34" charset="0"/>
                <a:sym typeface="Wingdings" panose="05000000000000000000" pitchFamily="2" charset="2"/>
              </a:rPr>
              <a:t>What are the important features in the prediction?</a:t>
            </a: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B659C01-AF00-EFBA-BD4E-A0FA81302FEF}"/>
              </a:ext>
            </a:extLst>
          </p:cNvPr>
          <p:cNvSpPr txBox="1">
            <a:spLocks/>
          </p:cNvSpPr>
          <p:nvPr/>
        </p:nvSpPr>
        <p:spPr>
          <a:xfrm>
            <a:off x="1053426" y="4001008"/>
            <a:ext cx="9907348" cy="12743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Random forest</a:t>
            </a:r>
          </a:p>
          <a:p>
            <a:r>
              <a:rPr lang="en-US" b="1" dirty="0"/>
              <a:t>Features</a:t>
            </a:r>
            <a:r>
              <a:rPr lang="en-US" dirty="0"/>
              <a:t>: degree, hosts’ variables, land use variables</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665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3743849" cy="832407"/>
          </a:xfrm>
        </p:spPr>
        <p:txBody>
          <a:bodyPr>
            <a:normAutofit/>
          </a:bodyPr>
          <a:lstStyle/>
          <a:p>
            <a:r>
              <a:rPr lang="en-US" sz="3600" b="1" dirty="0">
                <a:latin typeface="Calibri" panose="020F0502020204030204" pitchFamily="34" charset="0"/>
                <a:cs typeface="Calibri" panose="020F0502020204030204" pitchFamily="34" charset="0"/>
              </a:rPr>
              <a:t>Link prediction</a:t>
            </a:r>
            <a:endParaRPr lang="en-IL" sz="3600" b="1" dirty="0"/>
          </a:p>
        </p:txBody>
      </p:sp>
      <p:pic>
        <p:nvPicPr>
          <p:cNvPr id="4" name="Picture 3" descr="A graph of a curve&#10;&#10;Description automatically generated">
            <a:extLst>
              <a:ext uri="{FF2B5EF4-FFF2-40B4-BE49-F238E27FC236}">
                <a16:creationId xmlns:a16="http://schemas.microsoft.com/office/drawing/2014/main" id="{E77426DF-3BAC-99F5-9B80-E9E6636CDD70}"/>
              </a:ext>
            </a:extLst>
          </p:cNvPr>
          <p:cNvPicPr>
            <a:picLocks noChangeAspect="1"/>
          </p:cNvPicPr>
          <p:nvPr/>
        </p:nvPicPr>
        <p:blipFill rotWithShape="1">
          <a:blip r:embed="rId2"/>
          <a:srcRect l="13954" r="14039"/>
          <a:stretch/>
        </p:blipFill>
        <p:spPr>
          <a:xfrm>
            <a:off x="-15295" y="1798654"/>
            <a:ext cx="4815057" cy="4776385"/>
          </a:xfrm>
          <a:prstGeom prst="rect">
            <a:avLst/>
          </a:prstGeom>
        </p:spPr>
      </p:pic>
      <p:pic>
        <p:nvPicPr>
          <p:cNvPr id="7" name="Picture 6" descr="A graph of a graph&#10;&#10;Description automatically generated">
            <a:extLst>
              <a:ext uri="{FF2B5EF4-FFF2-40B4-BE49-F238E27FC236}">
                <a16:creationId xmlns:a16="http://schemas.microsoft.com/office/drawing/2014/main" id="{5C4BBC08-AA18-4EC3-B583-6A6D7B07AD16}"/>
              </a:ext>
            </a:extLst>
          </p:cNvPr>
          <p:cNvPicPr>
            <a:picLocks noChangeAspect="1"/>
          </p:cNvPicPr>
          <p:nvPr/>
        </p:nvPicPr>
        <p:blipFill rotWithShape="1">
          <a:blip r:embed="rId3"/>
          <a:srcRect l="12979" r="14117"/>
          <a:stretch/>
        </p:blipFill>
        <p:spPr>
          <a:xfrm>
            <a:off x="4558602" y="1798654"/>
            <a:ext cx="4875004" cy="4776385"/>
          </a:xfrm>
          <a:prstGeom prst="rect">
            <a:avLst/>
          </a:prstGeom>
        </p:spPr>
      </p:pic>
      <p:sp>
        <p:nvSpPr>
          <p:cNvPr id="8" name="Content Placeholder 2">
            <a:extLst>
              <a:ext uri="{FF2B5EF4-FFF2-40B4-BE49-F238E27FC236}">
                <a16:creationId xmlns:a16="http://schemas.microsoft.com/office/drawing/2014/main" id="{665EEE57-1A41-793B-D2E7-444D240415E3}"/>
              </a:ext>
            </a:extLst>
          </p:cNvPr>
          <p:cNvSpPr txBox="1">
            <a:spLocks/>
          </p:cNvSpPr>
          <p:nvPr/>
        </p:nvSpPr>
        <p:spPr>
          <a:xfrm>
            <a:off x="9532536" y="3105580"/>
            <a:ext cx="2384809" cy="1803359"/>
          </a:xfrm>
          <a:prstGeom prst="rect">
            <a:avLst/>
          </a:prstGeom>
          <a:ln>
            <a:solidFill>
              <a:schemeClr val="tx1"/>
            </a:solidFill>
          </a:ln>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Calibri" panose="020F0502020204030204" pitchFamily="34" charset="0"/>
                <a:cs typeface="Calibri" panose="020F0502020204030204" pitchFamily="34" charset="0"/>
              </a:rPr>
              <a:t>Accuracy</a:t>
            </a:r>
            <a:r>
              <a:rPr lang="en-US" sz="2400" dirty="0">
                <a:latin typeface="Calibri" panose="020F0502020204030204" pitchFamily="34" charset="0"/>
                <a:cs typeface="Calibri" panose="020F0502020204030204" pitchFamily="34" charset="0"/>
              </a:rPr>
              <a:t> = 0.974</a:t>
            </a:r>
          </a:p>
          <a:p>
            <a:pPr marL="0" indent="0">
              <a:buNone/>
            </a:pPr>
            <a:r>
              <a:rPr lang="en-US" sz="2400" b="1" dirty="0">
                <a:latin typeface="Calibri" panose="020F0502020204030204" pitchFamily="34" charset="0"/>
                <a:cs typeface="Calibri" panose="020F0502020204030204" pitchFamily="34" charset="0"/>
              </a:rPr>
              <a:t>Precision</a:t>
            </a:r>
            <a:r>
              <a:rPr lang="en-US" sz="2400" dirty="0">
                <a:latin typeface="Calibri" panose="020F0502020204030204" pitchFamily="34" charset="0"/>
                <a:cs typeface="Calibri" panose="020F0502020204030204" pitchFamily="34" charset="0"/>
              </a:rPr>
              <a:t> = 0.661</a:t>
            </a:r>
          </a:p>
          <a:p>
            <a:pPr marL="0" indent="0">
              <a:buNone/>
            </a:pPr>
            <a:r>
              <a:rPr lang="en-US" sz="2400" b="1" dirty="0">
                <a:latin typeface="Calibri" panose="020F0502020204030204" pitchFamily="34" charset="0"/>
                <a:cs typeface="Calibri" panose="020F0502020204030204" pitchFamily="34" charset="0"/>
              </a:rPr>
              <a:t>Recall</a:t>
            </a:r>
            <a:r>
              <a:rPr lang="en-US" sz="2400" dirty="0">
                <a:latin typeface="Calibri" panose="020F0502020204030204" pitchFamily="34" charset="0"/>
                <a:cs typeface="Calibri" panose="020F0502020204030204" pitchFamily="34" charset="0"/>
              </a:rPr>
              <a:t> = 0.055</a:t>
            </a:r>
          </a:p>
          <a:p>
            <a:pPr marL="0" indent="0">
              <a:buNone/>
            </a:pPr>
            <a:r>
              <a:rPr lang="en-US" sz="2400" b="1" dirty="0">
                <a:latin typeface="Calibri" panose="020F0502020204030204" pitchFamily="34" charset="0"/>
                <a:cs typeface="Calibri" panose="020F0502020204030204" pitchFamily="34" charset="0"/>
              </a:rPr>
              <a:t>F1</a:t>
            </a:r>
            <a:r>
              <a:rPr lang="en-US" sz="2400" dirty="0">
                <a:latin typeface="Calibri" panose="020F0502020204030204" pitchFamily="34" charset="0"/>
                <a:cs typeface="Calibri" panose="020F0502020204030204" pitchFamily="34" charset="0"/>
              </a:rPr>
              <a:t> = 0.102</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9989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9963779" cy="832407"/>
          </a:xfrm>
        </p:spPr>
        <p:txBody>
          <a:bodyPr>
            <a:normAutofit/>
          </a:bodyPr>
          <a:lstStyle/>
          <a:p>
            <a:r>
              <a:rPr lang="en-US" sz="3600" b="1" dirty="0">
                <a:latin typeface="Calibri" panose="020F0502020204030204" pitchFamily="34" charset="0"/>
                <a:cs typeface="Calibri" panose="020F0502020204030204" pitchFamily="34" charset="0"/>
              </a:rPr>
              <a:t>Link prediction – Features importance</a:t>
            </a:r>
            <a:endParaRPr lang="en-IL" sz="3600" b="1" dirty="0"/>
          </a:p>
        </p:txBody>
      </p:sp>
      <p:pic>
        <p:nvPicPr>
          <p:cNvPr id="5" name="Picture 4" descr="A graph with a bar and text&#10;&#10;Description automatically generated with medium confidence">
            <a:extLst>
              <a:ext uri="{FF2B5EF4-FFF2-40B4-BE49-F238E27FC236}">
                <a16:creationId xmlns:a16="http://schemas.microsoft.com/office/drawing/2014/main" id="{26EA183B-2163-FEFA-377E-B93D731EE2DA}"/>
              </a:ext>
            </a:extLst>
          </p:cNvPr>
          <p:cNvPicPr>
            <a:picLocks noChangeAspect="1"/>
          </p:cNvPicPr>
          <p:nvPr/>
        </p:nvPicPr>
        <p:blipFill>
          <a:blip r:embed="rId2"/>
          <a:stretch>
            <a:fillRect/>
          </a:stretch>
        </p:blipFill>
        <p:spPr>
          <a:xfrm>
            <a:off x="1657140" y="1306286"/>
            <a:ext cx="7772400" cy="5551714"/>
          </a:xfrm>
          <a:prstGeom prst="rect">
            <a:avLst/>
          </a:prstGeom>
        </p:spPr>
      </p:pic>
    </p:spTree>
    <p:extLst>
      <p:ext uri="{BB962C8B-B14F-4D97-AF65-F5344CB8AC3E}">
        <p14:creationId xmlns:p14="http://schemas.microsoft.com/office/powerpoint/2010/main" val="319410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838200" y="372751"/>
            <a:ext cx="10515600" cy="8260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panose="020F0502020204030204" pitchFamily="34" charset="0"/>
                <a:cs typeface="Calibri" panose="020F0502020204030204" pitchFamily="34" charset="0"/>
                <a:sym typeface="Calibri"/>
              </a:rPr>
              <a:t>Summary</a:t>
            </a:r>
            <a:endParaRPr b="1" dirty="0">
              <a:latin typeface="Calibri" panose="020F0502020204030204" pitchFamily="34" charset="0"/>
              <a:cs typeface="Calibri" panose="020F0502020204030204" pitchFamily="34" charset="0"/>
              <a:sym typeface="Calibri"/>
            </a:endParaRPr>
          </a:p>
        </p:txBody>
      </p:sp>
      <p:sp>
        <p:nvSpPr>
          <p:cNvPr id="2" name="Google Shape;359;p17">
            <a:extLst>
              <a:ext uri="{FF2B5EF4-FFF2-40B4-BE49-F238E27FC236}">
                <a16:creationId xmlns:a16="http://schemas.microsoft.com/office/drawing/2014/main" id="{08574919-E936-D618-36C2-830C1D987350}"/>
              </a:ext>
            </a:extLst>
          </p:cNvPr>
          <p:cNvSpPr txBox="1"/>
          <p:nvPr/>
        </p:nvSpPr>
        <p:spPr>
          <a:xfrm>
            <a:off x="1074705" y="1254714"/>
            <a:ext cx="9644095" cy="5096390"/>
          </a:xfrm>
          <a:prstGeom prst="rect">
            <a:avLst/>
          </a:prstGeom>
          <a:noFill/>
          <a:ln>
            <a:noFill/>
          </a:ln>
        </p:spPr>
        <p:txBody>
          <a:bodyPr spcFirstLastPara="1" wrap="square" lIns="91425" tIns="45700" rIns="91425" bIns="45700" anchor="t" anchorCtr="0">
            <a:normAutofit/>
          </a:bodyPr>
          <a:lstStyle/>
          <a:p>
            <a:pPr marL="457200" marR="0" lvl="0" indent="-457200" algn="l" rtl="0">
              <a:lnSpc>
                <a:spcPct val="90000"/>
              </a:lnSpc>
              <a:spcBef>
                <a:spcPts val="1000"/>
              </a:spcBef>
              <a:spcAft>
                <a:spcPts val="0"/>
              </a:spcAft>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A combination of neutral and selective processes shape the host microbiome</a:t>
            </a:r>
          </a:p>
          <a:p>
            <a:pPr marL="457200"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The system is mostly neutral (stochastic)</a:t>
            </a:r>
          </a:p>
          <a:p>
            <a:pPr marL="457200"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Land use change alters the environment heterogeneity  and induces gradual selective pressures</a:t>
            </a:r>
          </a:p>
          <a:p>
            <a:pPr marL="457200"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The selective impact within and across land use is </a:t>
            </a:r>
            <a:r>
              <a:rPr lang="en-US" sz="2800" dirty="0">
                <a:latin typeface="Calibri" panose="020F0502020204030204" pitchFamily="34" charset="0"/>
                <a:cs typeface="Calibri" panose="020F0502020204030204" pitchFamily="34" charset="0"/>
              </a:rPr>
              <a:t>driven by rare microbes that clustered in small modules associated to specific land uses</a:t>
            </a:r>
            <a:endParaRPr lang="en-US" sz="3200" dirty="0">
              <a:solidFill>
                <a:schemeClr val="dk1"/>
              </a:solidFill>
              <a:latin typeface="Calibri" panose="020F0502020204030204" pitchFamily="34" charset="0"/>
              <a:cs typeface="Calibri" panose="020F0502020204030204" pitchFamily="34" charset="0"/>
              <a:sym typeface="Calibri"/>
            </a:endParaRPr>
          </a:p>
          <a:p>
            <a:pPr marR="0" lvl="0" algn="l" rtl="0">
              <a:lnSpc>
                <a:spcPct val="90000"/>
              </a:lnSpc>
              <a:spcBef>
                <a:spcPts val="1000"/>
              </a:spcBef>
              <a:spcAft>
                <a:spcPts val="0"/>
              </a:spcAft>
              <a:buClr>
                <a:schemeClr val="dk1"/>
              </a:buClr>
              <a:buSzPts val="3200"/>
            </a:pPr>
            <a:endParaRPr lang="en-US" sz="2800" dirty="0">
              <a:solidFill>
                <a:schemeClr val="dk1"/>
              </a:solidFill>
              <a:latin typeface="Calibri" panose="020F0502020204030204" pitchFamily="34" charset="0"/>
              <a:cs typeface="Calibri" panose="020F0502020204030204" pitchFamily="34" charset="0"/>
              <a:sym typeface="Calibri"/>
            </a:endParaRPr>
          </a:p>
          <a:p>
            <a:pPr marL="228600" marR="0" lvl="0" indent="-228600" algn="l" rtl="0">
              <a:lnSpc>
                <a:spcPct val="90000"/>
              </a:lnSpc>
              <a:spcBef>
                <a:spcPts val="1000"/>
              </a:spcBef>
              <a:spcAft>
                <a:spcPts val="0"/>
              </a:spcAft>
              <a:buClr>
                <a:schemeClr val="dk1"/>
              </a:buClr>
              <a:buSzPts val="3200"/>
              <a:buFont typeface="Noto Sans Symbols"/>
              <a:buChar char="▪"/>
            </a:pPr>
            <a:endParaRPr lang="en-US" sz="2800"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Tree>
    <p:extLst>
      <p:ext uri="{BB962C8B-B14F-4D97-AF65-F5344CB8AC3E}">
        <p14:creationId xmlns:p14="http://schemas.microsoft.com/office/powerpoint/2010/main" val="1130864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753293" y="582840"/>
            <a:ext cx="10515600" cy="8260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panose="020F0502020204030204" pitchFamily="34" charset="0"/>
                <a:cs typeface="Calibri" panose="020F0502020204030204" pitchFamily="34" charset="0"/>
                <a:sym typeface="Calibri"/>
              </a:rPr>
              <a:t>Degree distribution</a:t>
            </a:r>
            <a:endParaRPr b="1" dirty="0">
              <a:latin typeface="Calibri" panose="020F0502020204030204" pitchFamily="34" charset="0"/>
              <a:cs typeface="Calibri" panose="020F0502020204030204" pitchFamily="34" charset="0"/>
              <a:sym typeface="Calibri"/>
            </a:endParaRPr>
          </a:p>
        </p:txBody>
      </p:sp>
      <p:sp>
        <p:nvSpPr>
          <p:cNvPr id="4" name="Google Shape;359;p17">
            <a:extLst>
              <a:ext uri="{FF2B5EF4-FFF2-40B4-BE49-F238E27FC236}">
                <a16:creationId xmlns:a16="http://schemas.microsoft.com/office/drawing/2014/main" id="{DB5D5134-FD1A-C403-AAD4-2955FA8310AF}"/>
              </a:ext>
            </a:extLst>
          </p:cNvPr>
          <p:cNvSpPr txBox="1"/>
          <p:nvPr/>
        </p:nvSpPr>
        <p:spPr>
          <a:xfrm>
            <a:off x="901339" y="1870145"/>
            <a:ext cx="3653680" cy="2980530"/>
          </a:xfrm>
          <a:prstGeom prst="rect">
            <a:avLst/>
          </a:prstGeom>
          <a:noFill/>
          <a:ln>
            <a:noFill/>
          </a:ln>
        </p:spPr>
        <p:txBody>
          <a:bodyPr spcFirstLastPara="1" wrap="square" lIns="91425" tIns="45700" rIns="91425" bIns="45700" anchor="t" anchorCtr="0">
            <a:normAutofit/>
          </a:bodyPr>
          <a:lstStyle/>
          <a:p>
            <a:pPr marL="457200" lvl="1" indent="-457200">
              <a:lnSpc>
                <a:spcPct val="90000"/>
              </a:lnSpc>
              <a:spcBef>
                <a:spcPts val="1000"/>
              </a:spcBef>
              <a:buClr>
                <a:schemeClr val="dk1"/>
              </a:buClr>
              <a:buSzPts val="3200"/>
              <a:buFont typeface="Wingdings" pitchFamily="2" charset="2"/>
              <a:buChar char="§"/>
            </a:pPr>
            <a:r>
              <a:rPr lang="en-US" sz="2800" b="1" dirty="0" err="1">
                <a:solidFill>
                  <a:schemeClr val="dk1"/>
                </a:solidFill>
                <a:latin typeface="Calibri" panose="020F0502020204030204" pitchFamily="34" charset="0"/>
                <a:cs typeface="Calibri" panose="020F0502020204030204" pitchFamily="34" charset="0"/>
                <a:sym typeface="Calibri"/>
              </a:rPr>
              <a:t>Connectance</a:t>
            </a:r>
            <a:r>
              <a:rPr lang="en-US" sz="2800" dirty="0">
                <a:solidFill>
                  <a:schemeClr val="dk1"/>
                </a:solidFill>
                <a:latin typeface="Calibri" panose="020F0502020204030204" pitchFamily="34" charset="0"/>
                <a:cs typeface="Calibri" panose="020F0502020204030204" pitchFamily="34" charset="0"/>
                <a:sym typeface="Calibri"/>
              </a:rPr>
              <a:t>: </a:t>
            </a:r>
          </a:p>
          <a:p>
            <a:pPr lvl="3">
              <a:lnSpc>
                <a:spcPct val="90000"/>
              </a:lnSpc>
              <a:spcBef>
                <a:spcPts val="1000"/>
              </a:spcBef>
              <a:buClr>
                <a:schemeClr val="dk1"/>
              </a:buClr>
              <a:buSzPts val="3200"/>
            </a:pPr>
            <a:r>
              <a:rPr lang="en-US" sz="2800" dirty="0">
                <a:solidFill>
                  <a:schemeClr val="dk1"/>
                </a:solidFill>
                <a:latin typeface="Calibri" panose="020F0502020204030204" pitchFamily="34" charset="0"/>
                <a:cs typeface="Calibri" panose="020F0502020204030204" pitchFamily="34" charset="0"/>
                <a:sym typeface="Calibri"/>
              </a:rPr>
              <a:t>	</a:t>
            </a:r>
            <a:r>
              <a:rPr lang="en-US" sz="2800" i="1" dirty="0">
                <a:solidFill>
                  <a:schemeClr val="dk1"/>
                </a:solidFill>
                <a:latin typeface="Calibri" panose="020F0502020204030204" pitchFamily="34" charset="0"/>
                <a:cs typeface="Calibri" panose="020F0502020204030204" pitchFamily="34" charset="0"/>
                <a:sym typeface="Calibri"/>
              </a:rPr>
              <a:t>Rattus</a:t>
            </a:r>
            <a:r>
              <a:rPr lang="en-US" sz="2800" dirty="0">
                <a:solidFill>
                  <a:schemeClr val="dk1"/>
                </a:solidFill>
                <a:latin typeface="Calibri" panose="020F0502020204030204" pitchFamily="34" charset="0"/>
                <a:cs typeface="Calibri" panose="020F0502020204030204" pitchFamily="34" charset="0"/>
                <a:sym typeface="Calibri"/>
              </a:rPr>
              <a:t> = 1.5%</a:t>
            </a:r>
          </a:p>
          <a:p>
            <a:pPr lvl="3">
              <a:lnSpc>
                <a:spcPct val="90000"/>
              </a:lnSpc>
              <a:spcBef>
                <a:spcPts val="1000"/>
              </a:spcBef>
              <a:buClr>
                <a:schemeClr val="dk1"/>
              </a:buClr>
              <a:buSzPts val="3200"/>
            </a:pPr>
            <a:r>
              <a:rPr lang="en-US" sz="2800" dirty="0">
                <a:solidFill>
                  <a:schemeClr val="dk1"/>
                </a:solidFill>
                <a:latin typeface="Calibri" panose="020F0502020204030204" pitchFamily="34" charset="0"/>
                <a:cs typeface="Calibri" panose="020F0502020204030204" pitchFamily="34" charset="0"/>
                <a:sym typeface="Calibri"/>
              </a:rPr>
              <a:t>	</a:t>
            </a: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457200" indent="-457200">
              <a:lnSpc>
                <a:spcPct val="90000"/>
              </a:lnSpc>
              <a:spcBef>
                <a:spcPts val="1000"/>
              </a:spcBef>
              <a:buClr>
                <a:schemeClr val="dk1"/>
              </a:buClr>
              <a:buSzPts val="28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Most ASVs occur in less than 10 hosts</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pic>
        <p:nvPicPr>
          <p:cNvPr id="3" name="Picture 2" descr="A graph of a number of numbers&#10;&#10;Description automatically generated">
            <a:extLst>
              <a:ext uri="{FF2B5EF4-FFF2-40B4-BE49-F238E27FC236}">
                <a16:creationId xmlns:a16="http://schemas.microsoft.com/office/drawing/2014/main" id="{FB306065-3421-5690-9DF6-B7F599BCF7AE}"/>
              </a:ext>
            </a:extLst>
          </p:cNvPr>
          <p:cNvPicPr>
            <a:picLocks noChangeAspect="1"/>
          </p:cNvPicPr>
          <p:nvPr/>
        </p:nvPicPr>
        <p:blipFill>
          <a:blip r:embed="rId3"/>
          <a:stretch>
            <a:fillRect/>
          </a:stretch>
        </p:blipFill>
        <p:spPr>
          <a:xfrm>
            <a:off x="5932435" y="800685"/>
            <a:ext cx="5689294" cy="5689294"/>
          </a:xfrm>
          <a:prstGeom prst="rect">
            <a:avLst/>
          </a:prstGeom>
        </p:spPr>
      </p:pic>
    </p:spTree>
    <p:extLst>
      <p:ext uri="{BB962C8B-B14F-4D97-AF65-F5344CB8AC3E}">
        <p14:creationId xmlns:p14="http://schemas.microsoft.com/office/powerpoint/2010/main" val="79973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sp>
        <p:nvSpPr>
          <p:cNvPr id="105" name="Google Shape;105;p2"/>
          <p:cNvSpPr/>
          <p:nvPr/>
        </p:nvSpPr>
        <p:spPr>
          <a:xfrm>
            <a:off x="4223881" y="381372"/>
            <a:ext cx="2728074" cy="729372"/>
          </a:xfrm>
          <a:prstGeom prst="round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7285350" y="1870022"/>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Vegetation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6730113" y="3756351"/>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1236851" y="186282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4411928" y="5628839"/>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a:cxnSpLocks/>
          </p:cNvCxnSpPr>
          <p:nvPr/>
        </p:nvCxnSpPr>
        <p:spPr>
          <a:xfrm>
            <a:off x="6963664" y="1136497"/>
            <a:ext cx="872236" cy="603403"/>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946400" y="1110744"/>
            <a:ext cx="1096751" cy="629156"/>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7835900" y="2802748"/>
            <a:ext cx="320253" cy="842152"/>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153DFFB-72E4-C2B0-82D1-FF779D97CEEC}"/>
              </a:ext>
            </a:extLst>
          </p:cNvPr>
          <p:cNvCxnSpPr>
            <a:cxnSpLocks/>
          </p:cNvCxnSpPr>
          <p:nvPr/>
        </p:nvCxnSpPr>
        <p:spPr>
          <a:xfrm>
            <a:off x="4112971" y="4581638"/>
            <a:ext cx="1219038" cy="942862"/>
          </a:xfrm>
          <a:prstGeom prst="straightConnector1">
            <a:avLst/>
          </a:prstGeom>
          <a:ln w="38100">
            <a:solidFill>
              <a:srgbClr val="0070C0"/>
            </a:solidFill>
            <a:prstDash val="sysDash"/>
            <a:tailEnd type="triangle"/>
          </a:ln>
        </p:spPr>
        <p:style>
          <a:lnRef idx="1">
            <a:schemeClr val="dk1"/>
          </a:lnRef>
          <a:fillRef idx="0">
            <a:schemeClr val="dk1"/>
          </a:fillRef>
          <a:effectRef idx="0">
            <a:schemeClr val="dk1"/>
          </a:effectRef>
          <a:fontRef idx="minor">
            <a:schemeClr val="tx1"/>
          </a:fontRef>
        </p:style>
      </p:cxnSp>
      <p:sp>
        <p:nvSpPr>
          <p:cNvPr id="2" name="Google Shape;107;p2">
            <a:extLst>
              <a:ext uri="{FF2B5EF4-FFF2-40B4-BE49-F238E27FC236}">
                <a16:creationId xmlns:a16="http://schemas.microsoft.com/office/drawing/2014/main" id="{AE2EC12B-96ED-AD92-BCC5-10E09BCBB864}"/>
              </a:ext>
            </a:extLst>
          </p:cNvPr>
          <p:cNvSpPr/>
          <p:nvPr/>
        </p:nvSpPr>
        <p:spPr>
          <a:xfrm>
            <a:off x="2751313" y="3782701"/>
            <a:ext cx="2298068"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Environment species pool</a:t>
            </a:r>
            <a:endParaRPr sz="2800" b="1" u="none" dirty="0">
              <a:solidFill>
                <a:schemeClr val="dk1"/>
              </a:solidFill>
              <a:latin typeface="Calibri"/>
              <a:ea typeface="Calibri"/>
              <a:cs typeface="Calibri"/>
              <a:sym typeface="Calibri"/>
            </a:endParaRPr>
          </a:p>
        </p:txBody>
      </p:sp>
      <p:sp>
        <p:nvSpPr>
          <p:cNvPr id="5" name="Google Shape;106;p2">
            <a:extLst>
              <a:ext uri="{FF2B5EF4-FFF2-40B4-BE49-F238E27FC236}">
                <a16:creationId xmlns:a16="http://schemas.microsoft.com/office/drawing/2014/main" id="{12434D9B-718D-43A0-BAB9-EE6B19980F5D}"/>
              </a:ext>
            </a:extLst>
          </p:cNvPr>
          <p:cNvSpPr/>
          <p:nvPr/>
        </p:nvSpPr>
        <p:spPr>
          <a:xfrm>
            <a:off x="4461206" y="1862824"/>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9" name="Google Shape;107;p2">
            <a:extLst>
              <a:ext uri="{FF2B5EF4-FFF2-40B4-BE49-F238E27FC236}">
                <a16:creationId xmlns:a16="http://schemas.microsoft.com/office/drawing/2014/main" id="{E12B6C83-5B56-B50E-1164-E49E8FE42E1E}"/>
              </a:ext>
            </a:extLst>
          </p:cNvPr>
          <p:cNvSpPr/>
          <p:nvPr/>
        </p:nvSpPr>
        <p:spPr>
          <a:xfrm>
            <a:off x="9854313" y="3756351"/>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92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Host dispersal</a:t>
            </a:r>
            <a:endParaRPr sz="2800" b="1" u="none" dirty="0">
              <a:solidFill>
                <a:schemeClr val="dk1"/>
              </a:solidFill>
              <a:latin typeface="Calibri"/>
              <a:ea typeface="Calibri"/>
              <a:cs typeface="Calibri"/>
              <a:sym typeface="Calibri"/>
            </a:endParaRPr>
          </a:p>
        </p:txBody>
      </p:sp>
      <p:cxnSp>
        <p:nvCxnSpPr>
          <p:cNvPr id="13" name="Straight Arrow Connector 12">
            <a:extLst>
              <a:ext uri="{FF2B5EF4-FFF2-40B4-BE49-F238E27FC236}">
                <a16:creationId xmlns:a16="http://schemas.microsoft.com/office/drawing/2014/main" id="{38DE1330-1D07-DD07-5821-45A126128CE9}"/>
              </a:ext>
            </a:extLst>
          </p:cNvPr>
          <p:cNvCxnSpPr>
            <a:cxnSpLocks/>
          </p:cNvCxnSpPr>
          <p:nvPr/>
        </p:nvCxnSpPr>
        <p:spPr>
          <a:xfrm>
            <a:off x="5437243" y="1233667"/>
            <a:ext cx="0" cy="506233"/>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9B4D918-8602-1D5B-4213-9593C776D3D9}"/>
              </a:ext>
            </a:extLst>
          </p:cNvPr>
          <p:cNvCxnSpPr>
            <a:cxnSpLocks/>
          </p:cNvCxnSpPr>
          <p:nvPr/>
        </p:nvCxnSpPr>
        <p:spPr>
          <a:xfrm flipH="1">
            <a:off x="5054600" y="2808970"/>
            <a:ext cx="2781300" cy="9737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575E23F-2C73-5DF2-ECF3-413888138689}"/>
              </a:ext>
            </a:extLst>
          </p:cNvPr>
          <p:cNvCxnSpPr>
            <a:cxnSpLocks/>
          </p:cNvCxnSpPr>
          <p:nvPr/>
        </p:nvCxnSpPr>
        <p:spPr>
          <a:xfrm flipH="1">
            <a:off x="4223881" y="2790067"/>
            <a:ext cx="859933" cy="92306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49BCF0E-62F3-3763-1561-741F49CE3A5E}"/>
              </a:ext>
            </a:extLst>
          </p:cNvPr>
          <p:cNvCxnSpPr>
            <a:cxnSpLocks/>
          </p:cNvCxnSpPr>
          <p:nvPr/>
        </p:nvCxnSpPr>
        <p:spPr>
          <a:xfrm>
            <a:off x="2300300" y="2864766"/>
            <a:ext cx="1063449" cy="84837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7BED831-1E24-3C8C-82ED-B85CB2C9F979}"/>
              </a:ext>
            </a:extLst>
          </p:cNvPr>
          <p:cNvCxnSpPr>
            <a:cxnSpLocks/>
          </p:cNvCxnSpPr>
          <p:nvPr/>
        </p:nvCxnSpPr>
        <p:spPr>
          <a:xfrm>
            <a:off x="2992150" y="2815849"/>
            <a:ext cx="3737963" cy="89728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C382FDC-2294-72A0-5615-F6E62588BE4D}"/>
              </a:ext>
            </a:extLst>
          </p:cNvPr>
          <p:cNvCxnSpPr>
            <a:cxnSpLocks/>
          </p:cNvCxnSpPr>
          <p:nvPr/>
        </p:nvCxnSpPr>
        <p:spPr>
          <a:xfrm flipH="1">
            <a:off x="6350000" y="4627049"/>
            <a:ext cx="1250916" cy="897451"/>
          </a:xfrm>
          <a:prstGeom prst="straightConnector1">
            <a:avLst/>
          </a:prstGeom>
          <a:ln w="38100">
            <a:solidFill>
              <a:srgbClr val="0070C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4622BA5-D91E-3D6E-29C6-5C8200B16B99}"/>
              </a:ext>
            </a:extLst>
          </p:cNvPr>
          <p:cNvCxnSpPr>
            <a:cxnSpLocks/>
          </p:cNvCxnSpPr>
          <p:nvPr/>
        </p:nvCxnSpPr>
        <p:spPr>
          <a:xfrm flipH="1">
            <a:off x="6859993" y="4581638"/>
            <a:ext cx="3865123" cy="1400062"/>
          </a:xfrm>
          <a:prstGeom prst="straightConnector1">
            <a:avLst/>
          </a:prstGeom>
          <a:ln w="38100">
            <a:solidFill>
              <a:srgbClr val="0070C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2009145-39CE-B404-2AC0-8A9CD9C343AE}"/>
              </a:ext>
            </a:extLst>
          </p:cNvPr>
          <p:cNvCxnSpPr>
            <a:cxnSpLocks/>
          </p:cNvCxnSpPr>
          <p:nvPr/>
        </p:nvCxnSpPr>
        <p:spPr>
          <a:xfrm flipH="1">
            <a:off x="6287103" y="2322126"/>
            <a:ext cx="953610" cy="13153"/>
          </a:xfrm>
          <a:prstGeom prst="straightConnector1">
            <a:avLst/>
          </a:prstGeom>
          <a:ln w="28575">
            <a:solidFill>
              <a:schemeClr val="tx2">
                <a:lumMod val="75000"/>
              </a:schemeClr>
            </a:solidFill>
            <a:prstDash val="sys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8529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357"/>
        <p:cNvGrpSpPr/>
        <p:nvPr/>
      </p:nvGrpSpPr>
      <p:grpSpPr>
        <a:xfrm>
          <a:off x="0" y="0"/>
          <a:ext cx="0" cy="0"/>
          <a:chOff x="0" y="0"/>
          <a:chExt cx="0" cy="0"/>
        </a:xfrm>
      </p:grpSpPr>
      <p:sp>
        <p:nvSpPr>
          <p:cNvPr id="9" name="Google Shape;359;p17">
            <a:extLst>
              <a:ext uri="{FF2B5EF4-FFF2-40B4-BE49-F238E27FC236}">
                <a16:creationId xmlns:a16="http://schemas.microsoft.com/office/drawing/2014/main" id="{3F7FA174-A152-8F18-1890-9A5568E49FE5}"/>
              </a:ext>
            </a:extLst>
          </p:cNvPr>
          <p:cNvSpPr txBox="1"/>
          <p:nvPr/>
        </p:nvSpPr>
        <p:spPr>
          <a:xfrm>
            <a:off x="971010" y="899546"/>
            <a:ext cx="10403724" cy="970175"/>
          </a:xfrm>
          <a:prstGeom prst="rect">
            <a:avLst/>
          </a:prstGeom>
          <a:noFill/>
          <a:ln>
            <a:noFill/>
          </a:ln>
        </p:spPr>
        <p:txBody>
          <a:bodyPr spcFirstLastPara="1" wrap="square" lIns="91425" tIns="45700" rIns="91425" bIns="45700" anchor="t" anchorCtr="0">
            <a:normAutofit/>
          </a:bodyPr>
          <a:lstStyle/>
          <a:p>
            <a:pPr marR="0" lvl="0" algn="l" rtl="0">
              <a:lnSpc>
                <a:spcPct val="90000"/>
              </a:lnSpc>
              <a:spcBef>
                <a:spcPts val="0"/>
              </a:spcBef>
              <a:spcAft>
                <a:spcPts val="0"/>
              </a:spcAft>
              <a:buClr>
                <a:schemeClr val="dk1"/>
              </a:buClr>
              <a:buSzPts val="3200"/>
            </a:pPr>
            <a:r>
              <a:rPr lang="en-US" sz="3200" b="0" dirty="0">
                <a:latin typeface="Calibri" panose="020F0502020204030204" pitchFamily="34" charset="0"/>
                <a:cs typeface="Calibri" panose="020F0502020204030204" pitchFamily="34" charset="0"/>
                <a:sym typeface="Calibri"/>
              </a:rPr>
              <a:t>ASVs richness </a:t>
            </a:r>
            <a:r>
              <a:rPr lang="en-US" sz="3200" b="0" dirty="0">
                <a:latin typeface="Calibri" panose="020F0502020204030204" pitchFamily="34" charset="0"/>
                <a:cs typeface="Calibri" panose="020F0502020204030204" pitchFamily="34" charset="0"/>
              </a:rPr>
              <a:t>is</a:t>
            </a:r>
            <a:r>
              <a:rPr lang="en-US" sz="3200" b="0" dirty="0">
                <a:latin typeface="Calibri" panose="020F0502020204030204" pitchFamily="34" charset="0"/>
                <a:cs typeface="Calibri" panose="020F0502020204030204" pitchFamily="34" charset="0"/>
                <a:sym typeface="Calibri"/>
              </a:rPr>
              <a:t> not changed across land use</a:t>
            </a:r>
            <a:endParaRPr sz="32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pic>
        <p:nvPicPr>
          <p:cNvPr id="5" name="Picture 4" descr="A graph with different colored squares&#10;&#10;Description automatically generated">
            <a:extLst>
              <a:ext uri="{FF2B5EF4-FFF2-40B4-BE49-F238E27FC236}">
                <a16:creationId xmlns:a16="http://schemas.microsoft.com/office/drawing/2014/main" id="{A1BCDF06-EB55-47E7-7765-4887CF18C2E5}"/>
              </a:ext>
            </a:extLst>
          </p:cNvPr>
          <p:cNvPicPr>
            <a:picLocks noChangeAspect="1"/>
          </p:cNvPicPr>
          <p:nvPr/>
        </p:nvPicPr>
        <p:blipFill>
          <a:blip r:embed="rId3"/>
          <a:stretch>
            <a:fillRect/>
          </a:stretch>
        </p:blipFill>
        <p:spPr>
          <a:xfrm>
            <a:off x="3573703" y="1719554"/>
            <a:ext cx="5044594" cy="504459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357"/>
        <p:cNvGrpSpPr/>
        <p:nvPr/>
      </p:nvGrpSpPr>
      <p:grpSpPr>
        <a:xfrm>
          <a:off x="0" y="0"/>
          <a:ext cx="0" cy="0"/>
          <a:chOff x="0" y="0"/>
          <a:chExt cx="0" cy="0"/>
        </a:xfrm>
      </p:grpSpPr>
      <p:sp>
        <p:nvSpPr>
          <p:cNvPr id="343" name="Google Shape;358;p17">
            <a:extLst>
              <a:ext uri="{FF2B5EF4-FFF2-40B4-BE49-F238E27FC236}">
                <a16:creationId xmlns:a16="http://schemas.microsoft.com/office/drawing/2014/main" id="{6EDDB03B-A5C4-3F67-5987-BDFC8B5E1E85}"/>
              </a:ext>
            </a:extLst>
          </p:cNvPr>
          <p:cNvSpPr txBox="1">
            <a:spLocks noGrp="1"/>
          </p:cNvSpPr>
          <p:nvPr>
            <p:ph type="title"/>
          </p:nvPr>
        </p:nvSpPr>
        <p:spPr>
          <a:xfrm>
            <a:off x="657383" y="334172"/>
            <a:ext cx="10370867" cy="9890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dirty="0">
                <a:latin typeface="Calibri" panose="020F0502020204030204" pitchFamily="34" charset="0"/>
                <a:cs typeface="Calibri" panose="020F0502020204030204" pitchFamily="34" charset="0"/>
                <a:sym typeface="Calibri"/>
              </a:rPr>
              <a:t>High inter-individual microbiome variation</a:t>
            </a:r>
            <a:endParaRPr sz="3600" dirty="0">
              <a:latin typeface="Calibri" panose="020F0502020204030204" pitchFamily="34" charset="0"/>
              <a:cs typeface="Calibri" panose="020F0502020204030204" pitchFamily="34" charset="0"/>
              <a:sym typeface="Calibri"/>
            </a:endParaRPr>
          </a:p>
        </p:txBody>
      </p:sp>
      <p:sp>
        <p:nvSpPr>
          <p:cNvPr id="4" name="Google Shape;362;p17">
            <a:extLst>
              <a:ext uri="{FF2B5EF4-FFF2-40B4-BE49-F238E27FC236}">
                <a16:creationId xmlns:a16="http://schemas.microsoft.com/office/drawing/2014/main" id="{469869D6-A865-6872-1611-04687C419DB8}"/>
              </a:ext>
            </a:extLst>
          </p:cNvPr>
          <p:cNvSpPr txBox="1"/>
          <p:nvPr/>
        </p:nvSpPr>
        <p:spPr>
          <a:xfrm>
            <a:off x="738962" y="1346646"/>
            <a:ext cx="589781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panose="020F0502020204030204" pitchFamily="34" charset="0"/>
                <a:ea typeface="Calibri"/>
                <a:cs typeface="Calibri" panose="020F0502020204030204" pitchFamily="34" charset="0"/>
                <a:sym typeface="Calibri"/>
              </a:rPr>
              <a:t>Beta-diversity [Jaccard] = 0.05</a:t>
            </a:r>
            <a:endParaRPr sz="2800" dirty="0">
              <a:solidFill>
                <a:schemeClr val="dk1"/>
              </a:solidFill>
              <a:latin typeface="Calibri" panose="020F0502020204030204" pitchFamily="34" charset="0"/>
              <a:ea typeface="Calibri"/>
              <a:cs typeface="Calibri" panose="020F0502020204030204" pitchFamily="34" charset="0"/>
              <a:sym typeface="Calibri"/>
            </a:endParaRPr>
          </a:p>
        </p:txBody>
      </p:sp>
      <p:pic>
        <p:nvPicPr>
          <p:cNvPr id="6" name="Picture 5" descr="A diagram of a stress model&#10;&#10;Description automatically generated">
            <a:extLst>
              <a:ext uri="{FF2B5EF4-FFF2-40B4-BE49-F238E27FC236}">
                <a16:creationId xmlns:a16="http://schemas.microsoft.com/office/drawing/2014/main" id="{82385FEA-15BE-FB7B-CE9D-3D8E80A88370}"/>
              </a:ext>
            </a:extLst>
          </p:cNvPr>
          <p:cNvPicPr>
            <a:picLocks noChangeAspect="1"/>
          </p:cNvPicPr>
          <p:nvPr/>
        </p:nvPicPr>
        <p:blipFill>
          <a:blip r:embed="rId3"/>
          <a:stretch>
            <a:fillRect/>
          </a:stretch>
        </p:blipFill>
        <p:spPr>
          <a:xfrm>
            <a:off x="3281855" y="2168134"/>
            <a:ext cx="6565813" cy="4689866"/>
          </a:xfrm>
          <a:prstGeom prst="rect">
            <a:avLst/>
          </a:prstGeom>
        </p:spPr>
      </p:pic>
      <p:sp>
        <p:nvSpPr>
          <p:cNvPr id="7" name="Google Shape;362;p17">
            <a:extLst>
              <a:ext uri="{FF2B5EF4-FFF2-40B4-BE49-F238E27FC236}">
                <a16:creationId xmlns:a16="http://schemas.microsoft.com/office/drawing/2014/main" id="{AC558C47-D84B-F352-6C08-864B21173875}"/>
              </a:ext>
            </a:extLst>
          </p:cNvPr>
          <p:cNvSpPr txBox="1"/>
          <p:nvPr/>
        </p:nvSpPr>
        <p:spPr>
          <a:xfrm>
            <a:off x="8660841" y="6000648"/>
            <a:ext cx="2734746"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panose="020F0502020204030204" pitchFamily="34" charset="0"/>
                <a:ea typeface="Calibri"/>
                <a:cs typeface="Calibri" panose="020F0502020204030204" pitchFamily="34" charset="0"/>
                <a:sym typeface="Calibri"/>
              </a:rPr>
              <a:t>F = 1.23, p &lt; 0.01</a:t>
            </a:r>
          </a:p>
        </p:txBody>
      </p:sp>
    </p:spTree>
    <p:extLst>
      <p:ext uri="{BB962C8B-B14F-4D97-AF65-F5344CB8AC3E}">
        <p14:creationId xmlns:p14="http://schemas.microsoft.com/office/powerpoint/2010/main" val="1448574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753293" y="582840"/>
            <a:ext cx="5175559" cy="8260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panose="020F0502020204030204" pitchFamily="34" charset="0"/>
                <a:cs typeface="Calibri" panose="020F0502020204030204" pitchFamily="34" charset="0"/>
                <a:sym typeface="Calibri"/>
              </a:rPr>
              <a:t>ASVs taxonomy</a:t>
            </a:r>
            <a:endParaRPr b="1" dirty="0">
              <a:latin typeface="Calibri" panose="020F0502020204030204" pitchFamily="34" charset="0"/>
              <a:cs typeface="Calibri" panose="020F0502020204030204" pitchFamily="34" charset="0"/>
              <a:sym typeface="Calibri"/>
            </a:endParaRPr>
          </a:p>
        </p:txBody>
      </p:sp>
      <p:pic>
        <p:nvPicPr>
          <p:cNvPr id="5" name="Picture 4" descr="A chart of different colored squares&#10;&#10;Description automatically generated">
            <a:extLst>
              <a:ext uri="{FF2B5EF4-FFF2-40B4-BE49-F238E27FC236}">
                <a16:creationId xmlns:a16="http://schemas.microsoft.com/office/drawing/2014/main" id="{5A8AE5CA-D961-D61E-C472-C4C98121B90C}"/>
              </a:ext>
            </a:extLst>
          </p:cNvPr>
          <p:cNvPicPr>
            <a:picLocks noChangeAspect="1"/>
          </p:cNvPicPr>
          <p:nvPr/>
        </p:nvPicPr>
        <p:blipFill>
          <a:blip r:embed="rId3"/>
          <a:stretch>
            <a:fillRect/>
          </a:stretch>
        </p:blipFill>
        <p:spPr>
          <a:xfrm>
            <a:off x="4909879" y="460783"/>
            <a:ext cx="6397217" cy="6397217"/>
          </a:xfrm>
          <a:prstGeom prst="rect">
            <a:avLst/>
          </a:prstGeom>
        </p:spPr>
      </p:pic>
    </p:spTree>
    <p:extLst>
      <p:ext uri="{BB962C8B-B14F-4D97-AF65-F5344CB8AC3E}">
        <p14:creationId xmlns:p14="http://schemas.microsoft.com/office/powerpoint/2010/main" val="3856809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3120074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2623033" y="3726532"/>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3952380" y="242779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p:nvPr/>
        </p:nvCxnSpPr>
        <p:spPr>
          <a:xfrm>
            <a:off x="4510515" y="1875187"/>
            <a:ext cx="439654" cy="48640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3493835" y="1974528"/>
            <a:ext cx="18891" cy="168297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306133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2623033" y="3726532"/>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3952380" y="242779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p:nvPr/>
        </p:nvCxnSpPr>
        <p:spPr>
          <a:xfrm>
            <a:off x="4510515" y="1875187"/>
            <a:ext cx="439654" cy="48640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3493835" y="1974528"/>
            <a:ext cx="18891" cy="168297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
        <p:nvSpPr>
          <p:cNvPr id="5" name="Google Shape;109;p2">
            <a:extLst>
              <a:ext uri="{FF2B5EF4-FFF2-40B4-BE49-F238E27FC236}">
                <a16:creationId xmlns:a16="http://schemas.microsoft.com/office/drawing/2014/main" id="{6DA46B52-3557-E6DF-E376-32758D960535}"/>
              </a:ext>
            </a:extLst>
          </p:cNvPr>
          <p:cNvSpPr/>
          <p:nvPr/>
        </p:nvSpPr>
        <p:spPr>
          <a:xfrm>
            <a:off x="6330866" y="5028327"/>
            <a:ext cx="1868993" cy="954277"/>
          </a:xfrm>
          <a:prstGeom prst="roundRect">
            <a:avLst>
              <a:gd name="adj" fmla="val 16667"/>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2800" b="1" u="none" dirty="0">
                <a:solidFill>
                  <a:schemeClr val="dk1"/>
                </a:solidFill>
                <a:latin typeface="Calibri"/>
                <a:ea typeface="Calibri"/>
                <a:cs typeface="Calibri"/>
                <a:sym typeface="Calibri"/>
              </a:rPr>
              <a:t>Neutral processes</a:t>
            </a:r>
            <a:endParaRPr sz="2800" b="1" u="none" dirty="0">
              <a:solidFill>
                <a:schemeClr val="dk1"/>
              </a:solidFill>
              <a:latin typeface="Calibri"/>
              <a:ea typeface="Calibri"/>
              <a:cs typeface="Calibri"/>
              <a:sym typeface="Calibri"/>
            </a:endParaRPr>
          </a:p>
        </p:txBody>
      </p:sp>
      <p:sp>
        <p:nvSpPr>
          <p:cNvPr id="7" name="Google Shape;113;p2">
            <a:extLst>
              <a:ext uri="{FF2B5EF4-FFF2-40B4-BE49-F238E27FC236}">
                <a16:creationId xmlns:a16="http://schemas.microsoft.com/office/drawing/2014/main" id="{A8D979E6-E8B9-25FF-006D-32C519EBED50}"/>
              </a:ext>
            </a:extLst>
          </p:cNvPr>
          <p:cNvSpPr/>
          <p:nvPr/>
        </p:nvSpPr>
        <p:spPr>
          <a:xfrm rot="5080967">
            <a:off x="5281561" y="4817911"/>
            <a:ext cx="289577" cy="1628313"/>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Oval 8">
            <a:extLst>
              <a:ext uri="{FF2B5EF4-FFF2-40B4-BE49-F238E27FC236}">
                <a16:creationId xmlns:a16="http://schemas.microsoft.com/office/drawing/2014/main" id="{0EF57842-AADA-F5E0-5A75-216FFAD2A214}"/>
              </a:ext>
            </a:extLst>
          </p:cNvPr>
          <p:cNvSpPr/>
          <p:nvPr/>
        </p:nvSpPr>
        <p:spPr>
          <a:xfrm>
            <a:off x="799671" y="653103"/>
            <a:ext cx="5426110" cy="3925944"/>
          </a:xfrm>
          <a:prstGeom prst="ellipse">
            <a:avLst/>
          </a:prstGeom>
          <a:noFill/>
          <a:ln>
            <a:solidFill>
              <a:schemeClr val="tx2">
                <a:lumMod val="9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Google Shape;109;p2">
            <a:extLst>
              <a:ext uri="{FF2B5EF4-FFF2-40B4-BE49-F238E27FC236}">
                <a16:creationId xmlns:a16="http://schemas.microsoft.com/office/drawing/2014/main" id="{077AB9E9-1913-38F7-A0F2-98BCC9621A18}"/>
              </a:ext>
            </a:extLst>
          </p:cNvPr>
          <p:cNvSpPr/>
          <p:nvPr/>
        </p:nvSpPr>
        <p:spPr>
          <a:xfrm>
            <a:off x="228071" y="200881"/>
            <a:ext cx="1868993" cy="954277"/>
          </a:xfrm>
          <a:prstGeom prst="roundRect">
            <a:avLst>
              <a:gd name="adj" fmla="val 16667"/>
            </a:avLst>
          </a:prstGeom>
          <a:solidFill>
            <a:schemeClr val="bg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2800" b="1" u="none" dirty="0">
                <a:solidFill>
                  <a:schemeClr val="dk1"/>
                </a:solidFill>
                <a:latin typeface="Calibri"/>
                <a:ea typeface="Calibri"/>
                <a:cs typeface="Calibri"/>
                <a:sym typeface="Calibri"/>
              </a:rPr>
              <a:t>Selective processes</a:t>
            </a:r>
            <a:endParaRPr sz="2800" b="1" u="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2408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E75F7E0-B695-0BC6-30AD-544E53A4EC57}"/>
              </a:ext>
            </a:extLst>
          </p:cNvPr>
          <p:cNvSpPr txBox="1">
            <a:spLocks/>
          </p:cNvSpPr>
          <p:nvPr/>
        </p:nvSpPr>
        <p:spPr>
          <a:xfrm>
            <a:off x="976552" y="953730"/>
            <a:ext cx="9907348" cy="2180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rgbClr val="2E2F31"/>
                </a:solidFill>
                <a:latin typeface="Calibri" panose="020F0502020204030204" pitchFamily="34" charset="0"/>
                <a:cs typeface="Calibri" panose="020F0502020204030204" pitchFamily="34" charset="0"/>
              </a:rPr>
              <a:t>While most microbiome research focuses on humans or domestic animals, we still don’t know a lot about </a:t>
            </a:r>
            <a:r>
              <a:rPr lang="en-US" sz="3200" b="1" dirty="0">
                <a:solidFill>
                  <a:srgbClr val="2E2F31"/>
                </a:solidFill>
                <a:latin typeface="Calibri" panose="020F0502020204030204" pitchFamily="34" charset="0"/>
                <a:cs typeface="Calibri" panose="020F0502020204030204" pitchFamily="34" charset="0"/>
              </a:rPr>
              <a:t>wild</a:t>
            </a:r>
            <a:r>
              <a:rPr lang="en-US" sz="3200" dirty="0">
                <a:solidFill>
                  <a:srgbClr val="2E2F31"/>
                </a:solidFill>
                <a:latin typeface="Calibri" panose="020F0502020204030204" pitchFamily="34" charset="0"/>
                <a:cs typeface="Calibri" panose="020F0502020204030204" pitchFamily="34" charset="0"/>
              </a:rPr>
              <a:t> animals and how environmental factors, such as land use change, affect their microbiome </a:t>
            </a:r>
          </a:p>
          <a:p>
            <a:pPr marL="0" indent="0">
              <a:buNone/>
            </a:pPr>
            <a:endParaRPr lang="en-US" dirty="0">
              <a:solidFill>
                <a:srgbClr val="2E2F31"/>
              </a:solidFill>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5F973E3-1F58-E1D4-5A5A-7A1F0A176FEC}"/>
              </a:ext>
            </a:extLst>
          </p:cNvPr>
          <p:cNvPicPr>
            <a:picLocks noChangeAspect="1" noChangeArrowheads="1"/>
          </p:cNvPicPr>
          <p:nvPr/>
        </p:nvPicPr>
        <p:blipFill rotWithShape="1">
          <a:blip r:embed="rId3">
            <a:duotone>
              <a:prstClr val="black"/>
              <a:srgbClr val="D9C3A5">
                <a:tint val="50000"/>
                <a:satMod val="180000"/>
              </a:srgbClr>
            </a:duotone>
            <a:extLst>
              <a:ext uri="{28A0092B-C50C-407E-A947-70E740481C1C}">
                <a14:useLocalDpi xmlns:a14="http://schemas.microsoft.com/office/drawing/2010/main" val="0"/>
              </a:ext>
            </a:extLst>
          </a:blip>
          <a:srcRect l="4546" t="5396" r="18847" b="23681"/>
          <a:stretch/>
        </p:blipFill>
        <p:spPr bwMode="auto">
          <a:xfrm>
            <a:off x="9322261" y="5168449"/>
            <a:ext cx="2465366" cy="147164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0F48C09-F12A-97C6-21B9-BF428805929C}"/>
              </a:ext>
            </a:extLst>
          </p:cNvPr>
          <p:cNvSpPr txBox="1">
            <a:spLocks/>
          </p:cNvSpPr>
          <p:nvPr/>
        </p:nvSpPr>
        <p:spPr>
          <a:xfrm>
            <a:off x="976552" y="3723719"/>
            <a:ext cx="9907348" cy="2180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Calibri" panose="020F0502020204030204" pitchFamily="34" charset="0"/>
                <a:cs typeface="Calibri" panose="020F0502020204030204" pitchFamily="34" charset="0"/>
              </a:rPr>
              <a:t>Assessing the effect of land use change on the microbial community is challenging, as the landscape is continuous and not discrete, presenting high heterogeneity within each land use and across land uses</a:t>
            </a:r>
          </a:p>
        </p:txBody>
      </p:sp>
    </p:spTree>
    <p:extLst>
      <p:ext uri="{BB962C8B-B14F-4D97-AF65-F5344CB8AC3E}">
        <p14:creationId xmlns:p14="http://schemas.microsoft.com/office/powerpoint/2010/main" val="407100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4" name="TextBox 3">
            <a:extLst>
              <a:ext uri="{FF2B5EF4-FFF2-40B4-BE49-F238E27FC236}">
                <a16:creationId xmlns:a16="http://schemas.microsoft.com/office/drawing/2014/main" id="{E77F5A8C-8820-3531-5296-58627EE20CD8}"/>
              </a:ext>
            </a:extLst>
          </p:cNvPr>
          <p:cNvSpPr txBox="1"/>
          <p:nvPr/>
        </p:nvSpPr>
        <p:spPr>
          <a:xfrm>
            <a:off x="762503" y="597879"/>
            <a:ext cx="10721591" cy="646331"/>
          </a:xfrm>
          <a:prstGeom prst="rect">
            <a:avLst/>
          </a:prstGeom>
          <a:noFill/>
        </p:spPr>
        <p:txBody>
          <a:bodyPr wrap="square" rtlCol="0">
            <a:spAutoFit/>
          </a:bodyPr>
          <a:lstStyle/>
          <a:p>
            <a:r>
              <a:rPr lang="en-US" sz="3600" b="1" dirty="0">
                <a:latin typeface="Calibri" panose="020F0502020204030204" pitchFamily="34" charset="0"/>
                <a:cs typeface="Calibri" panose="020F0502020204030204" pitchFamily="34" charset="0"/>
              </a:rPr>
              <a:t>Core and non-core microbiome</a:t>
            </a:r>
          </a:p>
        </p:txBody>
      </p:sp>
      <p:sp>
        <p:nvSpPr>
          <p:cNvPr id="5" name="TextBox 4">
            <a:extLst>
              <a:ext uri="{FF2B5EF4-FFF2-40B4-BE49-F238E27FC236}">
                <a16:creationId xmlns:a16="http://schemas.microsoft.com/office/drawing/2014/main" id="{BAEB5270-16A7-47B7-0F7B-8D5E544D64FB}"/>
              </a:ext>
            </a:extLst>
          </p:cNvPr>
          <p:cNvSpPr txBox="1"/>
          <p:nvPr/>
        </p:nvSpPr>
        <p:spPr>
          <a:xfrm>
            <a:off x="762503" y="1714921"/>
            <a:ext cx="10721591" cy="1077218"/>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Different process at different scales may drive the distribution of different groups of microbes</a:t>
            </a:r>
          </a:p>
        </p:txBody>
      </p:sp>
    </p:spTree>
    <p:extLst>
      <p:ext uri="{BB962C8B-B14F-4D97-AF65-F5344CB8AC3E}">
        <p14:creationId xmlns:p14="http://schemas.microsoft.com/office/powerpoint/2010/main" val="3283968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2" name="Picture 2">
            <a:extLst>
              <a:ext uri="{FF2B5EF4-FFF2-40B4-BE49-F238E27FC236}">
                <a16:creationId xmlns:a16="http://schemas.microsoft.com/office/drawing/2014/main" id="{88B67CEE-8326-7F6A-F2D8-A46DA66EB6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2896774" y="5664819"/>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49AA540-32DC-604A-8915-E31827B76A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4122248"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45E52773-5F94-BB9C-F1D0-E3BA4742A4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5347722"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D0EBE9AB-68AC-164A-AD97-793F147BFD0F}"/>
              </a:ext>
            </a:extLst>
          </p:cNvPr>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4546" t="5396" r="18847" b="23681"/>
          <a:stretch/>
        </p:blipFill>
        <p:spPr bwMode="auto">
          <a:xfrm>
            <a:off x="6573196"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8A56AC1E-4891-EB38-AA93-59BE8BE43E7D}"/>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7798670"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DC21FF67-5DE3-3745-8B02-7DC89AF5B92F}"/>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9024144"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a:extLst>
              <a:ext uri="{FF2B5EF4-FFF2-40B4-BE49-F238E27FC236}">
                <a16:creationId xmlns:a16="http://schemas.microsoft.com/office/drawing/2014/main" id="{59C06E20-FE3A-01C5-B312-317C3136FC2C}"/>
              </a:ext>
            </a:extLst>
          </p:cNvPr>
          <p:cNvSpPr/>
          <p:nvPr/>
        </p:nvSpPr>
        <p:spPr>
          <a:xfrm>
            <a:off x="361958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8" name="Oval 37">
            <a:extLst>
              <a:ext uri="{FF2B5EF4-FFF2-40B4-BE49-F238E27FC236}">
                <a16:creationId xmlns:a16="http://schemas.microsoft.com/office/drawing/2014/main" id="{4BC005E8-B98D-BBA5-AC3A-5ED17CE4AFD9}"/>
              </a:ext>
            </a:extLst>
          </p:cNvPr>
          <p:cNvSpPr/>
          <p:nvPr/>
        </p:nvSpPr>
        <p:spPr>
          <a:xfrm>
            <a:off x="399597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0" name="Oval 39">
            <a:extLst>
              <a:ext uri="{FF2B5EF4-FFF2-40B4-BE49-F238E27FC236}">
                <a16:creationId xmlns:a16="http://schemas.microsoft.com/office/drawing/2014/main" id="{94310D6B-6B55-CFDD-1100-B92EA57B30F9}"/>
              </a:ext>
            </a:extLst>
          </p:cNvPr>
          <p:cNvSpPr/>
          <p:nvPr/>
        </p:nvSpPr>
        <p:spPr>
          <a:xfrm>
            <a:off x="4372362"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2" name="Oval 41">
            <a:extLst>
              <a:ext uri="{FF2B5EF4-FFF2-40B4-BE49-F238E27FC236}">
                <a16:creationId xmlns:a16="http://schemas.microsoft.com/office/drawing/2014/main" id="{97FD641C-F704-F018-2AB4-B51DF3706DDE}"/>
              </a:ext>
            </a:extLst>
          </p:cNvPr>
          <p:cNvSpPr/>
          <p:nvPr/>
        </p:nvSpPr>
        <p:spPr>
          <a:xfrm>
            <a:off x="472454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4" name="Oval 43">
            <a:extLst>
              <a:ext uri="{FF2B5EF4-FFF2-40B4-BE49-F238E27FC236}">
                <a16:creationId xmlns:a16="http://schemas.microsoft.com/office/drawing/2014/main" id="{C56D7BC9-DEEB-68BE-E32A-5358939BC9DD}"/>
              </a:ext>
            </a:extLst>
          </p:cNvPr>
          <p:cNvSpPr/>
          <p:nvPr/>
        </p:nvSpPr>
        <p:spPr>
          <a:xfrm>
            <a:off x="510093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6" name="Oval 45">
            <a:extLst>
              <a:ext uri="{FF2B5EF4-FFF2-40B4-BE49-F238E27FC236}">
                <a16:creationId xmlns:a16="http://schemas.microsoft.com/office/drawing/2014/main" id="{3C705C88-5D57-3E7C-2C67-FE330EED5F72}"/>
              </a:ext>
            </a:extLst>
          </p:cNvPr>
          <p:cNvSpPr/>
          <p:nvPr/>
        </p:nvSpPr>
        <p:spPr>
          <a:xfrm>
            <a:off x="547732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8" name="Oval 47">
            <a:extLst>
              <a:ext uri="{FF2B5EF4-FFF2-40B4-BE49-F238E27FC236}">
                <a16:creationId xmlns:a16="http://schemas.microsoft.com/office/drawing/2014/main" id="{0BD24041-D2BB-5499-C17C-A6A91B4D615D}"/>
              </a:ext>
            </a:extLst>
          </p:cNvPr>
          <p:cNvSpPr/>
          <p:nvPr/>
        </p:nvSpPr>
        <p:spPr>
          <a:xfrm>
            <a:off x="582041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0" name="Oval 49">
            <a:extLst>
              <a:ext uri="{FF2B5EF4-FFF2-40B4-BE49-F238E27FC236}">
                <a16:creationId xmlns:a16="http://schemas.microsoft.com/office/drawing/2014/main" id="{62926B60-0394-A0F9-6FAB-D5828A72396B}"/>
              </a:ext>
            </a:extLst>
          </p:cNvPr>
          <p:cNvSpPr/>
          <p:nvPr/>
        </p:nvSpPr>
        <p:spPr>
          <a:xfrm>
            <a:off x="619680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2" name="Oval 51">
            <a:extLst>
              <a:ext uri="{FF2B5EF4-FFF2-40B4-BE49-F238E27FC236}">
                <a16:creationId xmlns:a16="http://schemas.microsoft.com/office/drawing/2014/main" id="{7BE44DB3-9BEC-A96C-C551-0D1014209049}"/>
              </a:ext>
            </a:extLst>
          </p:cNvPr>
          <p:cNvSpPr/>
          <p:nvPr/>
        </p:nvSpPr>
        <p:spPr>
          <a:xfrm>
            <a:off x="657319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4" name="Oval 53">
            <a:extLst>
              <a:ext uri="{FF2B5EF4-FFF2-40B4-BE49-F238E27FC236}">
                <a16:creationId xmlns:a16="http://schemas.microsoft.com/office/drawing/2014/main" id="{4CD34DB0-3A51-2921-7971-F0FB3A6585BE}"/>
              </a:ext>
            </a:extLst>
          </p:cNvPr>
          <p:cNvSpPr/>
          <p:nvPr/>
        </p:nvSpPr>
        <p:spPr>
          <a:xfrm>
            <a:off x="6925380"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6" name="Oval 55">
            <a:extLst>
              <a:ext uri="{FF2B5EF4-FFF2-40B4-BE49-F238E27FC236}">
                <a16:creationId xmlns:a16="http://schemas.microsoft.com/office/drawing/2014/main" id="{FBC6B2BC-F5C2-06C6-9CEE-A826B31DC31A}"/>
              </a:ext>
            </a:extLst>
          </p:cNvPr>
          <p:cNvSpPr/>
          <p:nvPr/>
        </p:nvSpPr>
        <p:spPr>
          <a:xfrm>
            <a:off x="7301769"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8" name="Oval 57">
            <a:extLst>
              <a:ext uri="{FF2B5EF4-FFF2-40B4-BE49-F238E27FC236}">
                <a16:creationId xmlns:a16="http://schemas.microsoft.com/office/drawing/2014/main" id="{58CCAA3C-6ADE-DDF0-DE4D-EE56045B9957}"/>
              </a:ext>
            </a:extLst>
          </p:cNvPr>
          <p:cNvSpPr/>
          <p:nvPr/>
        </p:nvSpPr>
        <p:spPr>
          <a:xfrm>
            <a:off x="767815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0" name="Oval 59">
            <a:extLst>
              <a:ext uri="{FF2B5EF4-FFF2-40B4-BE49-F238E27FC236}">
                <a16:creationId xmlns:a16="http://schemas.microsoft.com/office/drawing/2014/main" id="{B7183B47-4EDF-0FF7-E9E3-37F512CAB431}"/>
              </a:ext>
            </a:extLst>
          </p:cNvPr>
          <p:cNvSpPr/>
          <p:nvPr/>
        </p:nvSpPr>
        <p:spPr>
          <a:xfrm>
            <a:off x="803688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1" name="Oval 60">
            <a:extLst>
              <a:ext uri="{FF2B5EF4-FFF2-40B4-BE49-F238E27FC236}">
                <a16:creationId xmlns:a16="http://schemas.microsoft.com/office/drawing/2014/main" id="{1CCA2B5A-A52A-C596-9EE6-3A982F82DA89}"/>
              </a:ext>
            </a:extLst>
          </p:cNvPr>
          <p:cNvSpPr/>
          <p:nvPr/>
        </p:nvSpPr>
        <p:spPr>
          <a:xfrm>
            <a:off x="841327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3" name="Oval 62">
            <a:extLst>
              <a:ext uri="{FF2B5EF4-FFF2-40B4-BE49-F238E27FC236}">
                <a16:creationId xmlns:a16="http://schemas.microsoft.com/office/drawing/2014/main" id="{08AD8FE4-9ED8-6212-D712-848622C75D9A}"/>
              </a:ext>
            </a:extLst>
          </p:cNvPr>
          <p:cNvSpPr/>
          <p:nvPr/>
        </p:nvSpPr>
        <p:spPr>
          <a:xfrm>
            <a:off x="878966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1" name="Oval 320">
            <a:extLst>
              <a:ext uri="{FF2B5EF4-FFF2-40B4-BE49-F238E27FC236}">
                <a16:creationId xmlns:a16="http://schemas.microsoft.com/office/drawing/2014/main" id="{CC65ABF9-DC78-2C4A-3A92-ED2D2C965178}"/>
              </a:ext>
            </a:extLst>
          </p:cNvPr>
          <p:cNvSpPr/>
          <p:nvPr/>
        </p:nvSpPr>
        <p:spPr>
          <a:xfrm>
            <a:off x="914184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3" name="Oval 322">
            <a:extLst>
              <a:ext uri="{FF2B5EF4-FFF2-40B4-BE49-F238E27FC236}">
                <a16:creationId xmlns:a16="http://schemas.microsoft.com/office/drawing/2014/main" id="{DDDB6554-7C99-974B-C417-452378FCA476}"/>
              </a:ext>
            </a:extLst>
          </p:cNvPr>
          <p:cNvSpPr/>
          <p:nvPr/>
        </p:nvSpPr>
        <p:spPr>
          <a:xfrm>
            <a:off x="951823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5" name="Oval 324">
            <a:extLst>
              <a:ext uri="{FF2B5EF4-FFF2-40B4-BE49-F238E27FC236}">
                <a16:creationId xmlns:a16="http://schemas.microsoft.com/office/drawing/2014/main" id="{A68BBE90-7BFA-A303-6079-960FB76977AA}"/>
              </a:ext>
            </a:extLst>
          </p:cNvPr>
          <p:cNvSpPr/>
          <p:nvPr/>
        </p:nvSpPr>
        <p:spPr>
          <a:xfrm>
            <a:off x="989462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cxnSp>
        <p:nvCxnSpPr>
          <p:cNvPr id="327" name="Straight Connector 326">
            <a:extLst>
              <a:ext uri="{FF2B5EF4-FFF2-40B4-BE49-F238E27FC236}">
                <a16:creationId xmlns:a16="http://schemas.microsoft.com/office/drawing/2014/main" id="{BA1493CD-FACD-F3B4-F8E8-66334526EC2E}"/>
              </a:ext>
            </a:extLst>
          </p:cNvPr>
          <p:cNvCxnSpPr>
            <a:cxnSpLocks/>
            <a:stCxn id="36" idx="4"/>
          </p:cNvCxnSpPr>
          <p:nvPr/>
        </p:nvCxnSpPr>
        <p:spPr>
          <a:xfrm>
            <a:off x="3745859" y="3844726"/>
            <a:ext cx="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BBCF250-C4CD-5EF6-CC9B-6C789D1B86E5}"/>
              </a:ext>
            </a:extLst>
          </p:cNvPr>
          <p:cNvCxnSpPr>
            <a:cxnSpLocks/>
          </p:cNvCxnSpPr>
          <p:nvPr/>
        </p:nvCxnSpPr>
        <p:spPr>
          <a:xfrm>
            <a:off x="3745859" y="3844726"/>
            <a:ext cx="123123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AB119BF4-1792-138B-681F-9598A7631278}"/>
              </a:ext>
            </a:extLst>
          </p:cNvPr>
          <p:cNvCxnSpPr>
            <a:cxnSpLocks/>
          </p:cNvCxnSpPr>
          <p:nvPr/>
        </p:nvCxnSpPr>
        <p:spPr>
          <a:xfrm>
            <a:off x="3745859" y="3844726"/>
            <a:ext cx="2327108"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E477F3D-AA66-6E83-78AD-3BFE48DCB1CC}"/>
              </a:ext>
            </a:extLst>
          </p:cNvPr>
          <p:cNvCxnSpPr>
            <a:cxnSpLocks/>
          </p:cNvCxnSpPr>
          <p:nvPr/>
        </p:nvCxnSpPr>
        <p:spPr>
          <a:xfrm>
            <a:off x="3763277" y="3844726"/>
            <a:ext cx="490254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4FF628D3-838E-4922-68A6-A605A46EB0A3}"/>
              </a:ext>
            </a:extLst>
          </p:cNvPr>
          <p:cNvCxnSpPr>
            <a:cxnSpLocks/>
          </p:cNvCxnSpPr>
          <p:nvPr/>
        </p:nvCxnSpPr>
        <p:spPr>
          <a:xfrm flipH="1">
            <a:off x="3745859" y="3844726"/>
            <a:ext cx="37638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8260018E-A18E-AE4E-B137-128773CAEE9D}"/>
              </a:ext>
            </a:extLst>
          </p:cNvPr>
          <p:cNvCxnSpPr>
            <a:cxnSpLocks/>
          </p:cNvCxnSpPr>
          <p:nvPr/>
        </p:nvCxnSpPr>
        <p:spPr>
          <a:xfrm>
            <a:off x="4122248" y="3844726"/>
            <a:ext cx="85484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3D15876E-C081-93CE-E27C-66343A099839}"/>
              </a:ext>
            </a:extLst>
          </p:cNvPr>
          <p:cNvCxnSpPr>
            <a:cxnSpLocks/>
          </p:cNvCxnSpPr>
          <p:nvPr/>
        </p:nvCxnSpPr>
        <p:spPr>
          <a:xfrm>
            <a:off x="4490442" y="3844726"/>
            <a:ext cx="486653"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1CCAD162-E641-1D2D-4D03-5B7782E91DC6}"/>
              </a:ext>
            </a:extLst>
          </p:cNvPr>
          <p:cNvCxnSpPr>
            <a:cxnSpLocks/>
          </p:cNvCxnSpPr>
          <p:nvPr/>
        </p:nvCxnSpPr>
        <p:spPr>
          <a:xfrm flipH="1">
            <a:off x="3763277" y="3844726"/>
            <a:ext cx="108421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68027521-58BA-143A-9300-92CFF09B61FC}"/>
              </a:ext>
            </a:extLst>
          </p:cNvPr>
          <p:cNvCxnSpPr>
            <a:cxnSpLocks/>
          </p:cNvCxnSpPr>
          <p:nvPr/>
        </p:nvCxnSpPr>
        <p:spPr>
          <a:xfrm>
            <a:off x="4847494" y="3844726"/>
            <a:ext cx="255161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8784FA0B-439A-9F71-041F-DF3B4FCBE5DF}"/>
              </a:ext>
            </a:extLst>
          </p:cNvPr>
          <p:cNvCxnSpPr>
            <a:cxnSpLocks/>
          </p:cNvCxnSpPr>
          <p:nvPr/>
        </p:nvCxnSpPr>
        <p:spPr>
          <a:xfrm>
            <a:off x="5230670" y="3844726"/>
            <a:ext cx="84229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EE0ABA4C-8BEB-06AD-29DD-D0E90DBDDF33}"/>
              </a:ext>
            </a:extLst>
          </p:cNvPr>
          <p:cNvCxnSpPr>
            <a:cxnSpLocks/>
          </p:cNvCxnSpPr>
          <p:nvPr/>
        </p:nvCxnSpPr>
        <p:spPr>
          <a:xfrm flipH="1">
            <a:off x="4977095" y="3844726"/>
            <a:ext cx="61933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06A0081C-D3A4-6FB1-581D-41122F9A5E23}"/>
              </a:ext>
            </a:extLst>
          </p:cNvPr>
          <p:cNvCxnSpPr>
            <a:cxnSpLocks/>
          </p:cNvCxnSpPr>
          <p:nvPr/>
        </p:nvCxnSpPr>
        <p:spPr>
          <a:xfrm>
            <a:off x="5596430" y="3844726"/>
            <a:ext cx="180267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76BA21F-CBB8-6ED9-975C-C0ED16239921}"/>
              </a:ext>
            </a:extLst>
          </p:cNvPr>
          <p:cNvCxnSpPr>
            <a:cxnSpLocks/>
          </p:cNvCxnSpPr>
          <p:nvPr/>
        </p:nvCxnSpPr>
        <p:spPr>
          <a:xfrm>
            <a:off x="5953482" y="3844726"/>
            <a:ext cx="11948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20A1B638-8799-D661-0F9C-DB38701F47AD}"/>
              </a:ext>
            </a:extLst>
          </p:cNvPr>
          <p:cNvCxnSpPr>
            <a:cxnSpLocks/>
          </p:cNvCxnSpPr>
          <p:nvPr/>
        </p:nvCxnSpPr>
        <p:spPr>
          <a:xfrm>
            <a:off x="6336659" y="3844726"/>
            <a:ext cx="106244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9E91E53F-65CE-45EA-9B96-2DEA37A8A57F}"/>
              </a:ext>
            </a:extLst>
          </p:cNvPr>
          <p:cNvCxnSpPr>
            <a:cxnSpLocks/>
          </p:cNvCxnSpPr>
          <p:nvPr/>
        </p:nvCxnSpPr>
        <p:spPr>
          <a:xfrm flipH="1">
            <a:off x="4977095" y="3844726"/>
            <a:ext cx="172532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A1353FC3-3C91-DBD7-384D-FE27D8977CC6}"/>
              </a:ext>
            </a:extLst>
          </p:cNvPr>
          <p:cNvCxnSpPr>
            <a:cxnSpLocks/>
          </p:cNvCxnSpPr>
          <p:nvPr/>
        </p:nvCxnSpPr>
        <p:spPr>
          <a:xfrm flipH="1">
            <a:off x="6076295" y="3844726"/>
            <a:ext cx="98336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C3EC8120-A852-A193-0460-FC26085E6472}"/>
              </a:ext>
            </a:extLst>
          </p:cNvPr>
          <p:cNvCxnSpPr>
            <a:cxnSpLocks/>
          </p:cNvCxnSpPr>
          <p:nvPr/>
        </p:nvCxnSpPr>
        <p:spPr>
          <a:xfrm flipH="1">
            <a:off x="7399104" y="3844726"/>
            <a:ext cx="2893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3E94C652-0604-FA7F-24D6-053E29520EB6}"/>
              </a:ext>
            </a:extLst>
          </p:cNvPr>
          <p:cNvCxnSpPr>
            <a:cxnSpLocks/>
          </p:cNvCxnSpPr>
          <p:nvPr/>
        </p:nvCxnSpPr>
        <p:spPr>
          <a:xfrm>
            <a:off x="7816088" y="3844725"/>
            <a:ext cx="84973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B8065BB-BC36-63FE-2DD1-3D78BC513C7F}"/>
              </a:ext>
            </a:extLst>
          </p:cNvPr>
          <p:cNvCxnSpPr>
            <a:cxnSpLocks/>
          </p:cNvCxnSpPr>
          <p:nvPr/>
        </p:nvCxnSpPr>
        <p:spPr>
          <a:xfrm flipH="1">
            <a:off x="7399104" y="3844726"/>
            <a:ext cx="76405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277E60D-A6CD-0E14-E259-3F2F28C57502}"/>
              </a:ext>
            </a:extLst>
          </p:cNvPr>
          <p:cNvCxnSpPr>
            <a:cxnSpLocks/>
          </p:cNvCxnSpPr>
          <p:nvPr/>
        </p:nvCxnSpPr>
        <p:spPr>
          <a:xfrm>
            <a:off x="8163159" y="3844726"/>
            <a:ext cx="160762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8798D92-FF2E-A688-1002-DC7DFFD85EF8}"/>
              </a:ext>
            </a:extLst>
          </p:cNvPr>
          <p:cNvCxnSpPr>
            <a:cxnSpLocks/>
          </p:cNvCxnSpPr>
          <p:nvPr/>
        </p:nvCxnSpPr>
        <p:spPr>
          <a:xfrm>
            <a:off x="8539549"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F29CBF7B-CDB6-A7D6-82D2-5739412299E8}"/>
              </a:ext>
            </a:extLst>
          </p:cNvPr>
          <p:cNvCxnSpPr>
            <a:cxnSpLocks/>
          </p:cNvCxnSpPr>
          <p:nvPr/>
        </p:nvCxnSpPr>
        <p:spPr>
          <a:xfrm flipH="1">
            <a:off x="8669407" y="3844725"/>
            <a:ext cx="25109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E586993D-3AE3-EFB9-4799-736D395F4E40}"/>
              </a:ext>
            </a:extLst>
          </p:cNvPr>
          <p:cNvCxnSpPr>
            <a:cxnSpLocks/>
          </p:cNvCxnSpPr>
          <p:nvPr/>
        </p:nvCxnSpPr>
        <p:spPr>
          <a:xfrm>
            <a:off x="8927594" y="3844725"/>
            <a:ext cx="85207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2C5B6182-FAF1-88D5-1849-C6EC2606C8FE}"/>
              </a:ext>
            </a:extLst>
          </p:cNvPr>
          <p:cNvCxnSpPr>
            <a:cxnSpLocks/>
          </p:cNvCxnSpPr>
          <p:nvPr/>
        </p:nvCxnSpPr>
        <p:spPr>
          <a:xfrm flipH="1">
            <a:off x="7375345" y="3844725"/>
            <a:ext cx="1548737"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6FABA5BF-BD9A-33F9-009D-C30BE2775612}"/>
              </a:ext>
            </a:extLst>
          </p:cNvPr>
          <p:cNvCxnSpPr>
            <a:cxnSpLocks/>
          </p:cNvCxnSpPr>
          <p:nvPr/>
        </p:nvCxnSpPr>
        <p:spPr>
          <a:xfrm flipH="1">
            <a:off x="8678251" y="3844724"/>
            <a:ext cx="588232" cy="1924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E63E6BAD-987D-3D8B-35D6-2BC5186DAA3B}"/>
              </a:ext>
            </a:extLst>
          </p:cNvPr>
          <p:cNvCxnSpPr>
            <a:cxnSpLocks/>
          </p:cNvCxnSpPr>
          <p:nvPr/>
        </p:nvCxnSpPr>
        <p:spPr>
          <a:xfrm>
            <a:off x="9652174"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2ADB46BC-DD08-1ED9-E614-540432415BFE}"/>
              </a:ext>
            </a:extLst>
          </p:cNvPr>
          <p:cNvCxnSpPr>
            <a:cxnSpLocks/>
          </p:cNvCxnSpPr>
          <p:nvPr/>
        </p:nvCxnSpPr>
        <p:spPr>
          <a:xfrm flipH="1">
            <a:off x="8664349" y="3844725"/>
            <a:ext cx="98631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D76DF7C1-BB6F-3B38-4ADA-1D5564480C3B}"/>
              </a:ext>
            </a:extLst>
          </p:cNvPr>
          <p:cNvCxnSpPr>
            <a:cxnSpLocks/>
          </p:cNvCxnSpPr>
          <p:nvPr/>
        </p:nvCxnSpPr>
        <p:spPr>
          <a:xfrm flipH="1">
            <a:off x="9769568" y="3844725"/>
            <a:ext cx="25076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5" name="TextBox 364">
            <a:extLst>
              <a:ext uri="{FF2B5EF4-FFF2-40B4-BE49-F238E27FC236}">
                <a16:creationId xmlns:a16="http://schemas.microsoft.com/office/drawing/2014/main" id="{F508AE9C-D03C-4CE6-9CE7-2A5B10522E20}"/>
              </a:ext>
            </a:extLst>
          </p:cNvPr>
          <p:cNvSpPr txBox="1"/>
          <p:nvPr/>
        </p:nvSpPr>
        <p:spPr>
          <a:xfrm>
            <a:off x="2026607" y="3501683"/>
            <a:ext cx="1820092"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Microbes</a:t>
            </a:r>
            <a:endParaRPr lang="en-IL" dirty="0">
              <a:latin typeface="Calibri" panose="020F0502020204030204" pitchFamily="34" charset="0"/>
              <a:cs typeface="Calibri" panose="020F0502020204030204" pitchFamily="34" charset="0"/>
            </a:endParaRPr>
          </a:p>
        </p:txBody>
      </p:sp>
      <p:sp>
        <p:nvSpPr>
          <p:cNvPr id="366" name="TextBox 365">
            <a:extLst>
              <a:ext uri="{FF2B5EF4-FFF2-40B4-BE49-F238E27FC236}">
                <a16:creationId xmlns:a16="http://schemas.microsoft.com/office/drawing/2014/main" id="{5771DEE2-C3ED-826B-0B2D-13E6F498F52C}"/>
              </a:ext>
            </a:extLst>
          </p:cNvPr>
          <p:cNvSpPr txBox="1"/>
          <p:nvPr/>
        </p:nvSpPr>
        <p:spPr>
          <a:xfrm>
            <a:off x="2022025" y="5769321"/>
            <a:ext cx="1081989"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Hosts</a:t>
            </a:r>
            <a:endParaRPr lang="en-IL" dirty="0">
              <a:latin typeface="Calibri" panose="020F0502020204030204" pitchFamily="34" charset="0"/>
              <a:cs typeface="Calibri" panose="020F0502020204030204" pitchFamily="34" charset="0"/>
            </a:endParaRPr>
          </a:p>
        </p:txBody>
      </p:sp>
      <p:sp>
        <p:nvSpPr>
          <p:cNvPr id="367" name="TextBox 366">
            <a:extLst>
              <a:ext uri="{FF2B5EF4-FFF2-40B4-BE49-F238E27FC236}">
                <a16:creationId xmlns:a16="http://schemas.microsoft.com/office/drawing/2014/main" id="{64F87E4E-6821-035D-A885-2CCA4911F545}"/>
              </a:ext>
            </a:extLst>
          </p:cNvPr>
          <p:cNvSpPr txBox="1"/>
          <p:nvPr/>
        </p:nvSpPr>
        <p:spPr>
          <a:xfrm>
            <a:off x="3915990" y="6391837"/>
            <a:ext cx="1820092" cy="461665"/>
          </a:xfrm>
          <a:prstGeom prst="rect">
            <a:avLst/>
          </a:prstGeom>
          <a:noFill/>
        </p:spPr>
        <p:txBody>
          <a:bodyPr wrap="square" rtlCol="0">
            <a:spAutoFit/>
          </a:bodyPr>
          <a:lstStyle/>
          <a:p>
            <a:r>
              <a:rPr lang="en-IL" sz="2400" dirty="0">
                <a:solidFill>
                  <a:schemeClr val="accent4">
                    <a:lumMod val="60000"/>
                    <a:lumOff val="40000"/>
                  </a:schemeClr>
                </a:solidFill>
                <a:latin typeface="Calibri" panose="020F0502020204030204" pitchFamily="34" charset="0"/>
                <a:cs typeface="Calibri" panose="020F0502020204030204" pitchFamily="34" charset="0"/>
              </a:rPr>
              <a:t>Agroforest</a:t>
            </a:r>
            <a:endParaRPr lang="en-IL" dirty="0">
              <a:solidFill>
                <a:schemeClr val="accent4">
                  <a:lumMod val="60000"/>
                  <a:lumOff val="40000"/>
                </a:schemeClr>
              </a:solidFill>
              <a:latin typeface="Calibri" panose="020F0502020204030204" pitchFamily="34" charset="0"/>
              <a:cs typeface="Calibri" panose="020F0502020204030204" pitchFamily="34" charset="0"/>
            </a:endParaRPr>
          </a:p>
        </p:txBody>
      </p:sp>
      <p:sp>
        <p:nvSpPr>
          <p:cNvPr id="368" name="TextBox 367">
            <a:extLst>
              <a:ext uri="{FF2B5EF4-FFF2-40B4-BE49-F238E27FC236}">
                <a16:creationId xmlns:a16="http://schemas.microsoft.com/office/drawing/2014/main" id="{F46EBF92-048B-4F91-44C6-8267EF0FEE76}"/>
              </a:ext>
            </a:extLst>
          </p:cNvPr>
          <p:cNvSpPr txBox="1"/>
          <p:nvPr/>
        </p:nvSpPr>
        <p:spPr>
          <a:xfrm>
            <a:off x="6813221" y="6396335"/>
            <a:ext cx="1033886" cy="461665"/>
          </a:xfrm>
          <a:prstGeom prst="rect">
            <a:avLst/>
          </a:prstGeom>
          <a:noFill/>
        </p:spPr>
        <p:txBody>
          <a:bodyPr wrap="square" rtlCol="0">
            <a:spAutoFit/>
          </a:bodyPr>
          <a:lstStyle/>
          <a:p>
            <a:r>
              <a:rPr lang="en-IL" sz="2400" dirty="0">
                <a:solidFill>
                  <a:schemeClr val="accent1">
                    <a:lumMod val="75000"/>
                  </a:schemeClr>
                </a:solidFill>
                <a:latin typeface="Calibri" panose="020F0502020204030204" pitchFamily="34" charset="0"/>
                <a:cs typeface="Calibri" panose="020F0502020204030204" pitchFamily="34" charset="0"/>
              </a:rPr>
              <a:t>Rice</a:t>
            </a:r>
            <a:endParaRPr lang="en-IL" dirty="0">
              <a:solidFill>
                <a:schemeClr val="accent1">
                  <a:lumMod val="75000"/>
                </a:schemeClr>
              </a:solidFill>
              <a:latin typeface="Calibri" panose="020F0502020204030204" pitchFamily="34" charset="0"/>
              <a:cs typeface="Calibri" panose="020F0502020204030204" pitchFamily="34" charset="0"/>
            </a:endParaRPr>
          </a:p>
        </p:txBody>
      </p:sp>
      <p:sp>
        <p:nvSpPr>
          <p:cNvPr id="369" name="TextBox 368">
            <a:extLst>
              <a:ext uri="{FF2B5EF4-FFF2-40B4-BE49-F238E27FC236}">
                <a16:creationId xmlns:a16="http://schemas.microsoft.com/office/drawing/2014/main" id="{D1AB9E7C-AFF5-3FBF-0B2C-A199C9DBB6B9}"/>
              </a:ext>
            </a:extLst>
          </p:cNvPr>
          <p:cNvSpPr txBox="1"/>
          <p:nvPr/>
        </p:nvSpPr>
        <p:spPr>
          <a:xfrm>
            <a:off x="8537680" y="6396335"/>
            <a:ext cx="1294098" cy="461665"/>
          </a:xfrm>
          <a:prstGeom prst="rect">
            <a:avLst/>
          </a:prstGeom>
          <a:noFill/>
        </p:spPr>
        <p:txBody>
          <a:bodyPr wrap="square" rtlCol="0">
            <a:spAutoFit/>
          </a:bodyPr>
          <a:lstStyle/>
          <a:p>
            <a:r>
              <a:rPr lang="en-IL" sz="2400" dirty="0">
                <a:solidFill>
                  <a:schemeClr val="accent6">
                    <a:lumMod val="75000"/>
                  </a:schemeClr>
                </a:solidFill>
                <a:latin typeface="Calibri" panose="020F0502020204030204" pitchFamily="34" charset="0"/>
                <a:cs typeface="Calibri" panose="020F0502020204030204" pitchFamily="34" charset="0"/>
              </a:rPr>
              <a:t>Forest</a:t>
            </a:r>
            <a:endParaRPr lang="en-IL" dirty="0">
              <a:solidFill>
                <a:schemeClr val="accent6">
                  <a:lumMod val="75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77F5A8C-8820-3531-5296-58627EE20CD8}"/>
              </a:ext>
            </a:extLst>
          </p:cNvPr>
          <p:cNvSpPr txBox="1"/>
          <p:nvPr/>
        </p:nvSpPr>
        <p:spPr>
          <a:xfrm>
            <a:off x="762503" y="597879"/>
            <a:ext cx="10721591" cy="1877437"/>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We can explore the host-microbe network structure</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The network’s structure is a signature of the processes that shaped the network</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The network captures the heterogeneity within and between land uses</a:t>
            </a:r>
            <a:endParaRPr lang="en-IL"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640462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34959</TotalTime>
  <Words>1280</Words>
  <Application>Microsoft Macintosh PowerPoint</Application>
  <PresentationFormat>Widescreen</PresentationFormat>
  <Paragraphs>257</Paragraphs>
  <Slides>38</Slides>
  <Notes>30</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Gotham A</vt:lpstr>
      <vt:lpstr>Noto Sans Symbols</vt:lpstr>
      <vt:lpstr>Söhne</vt:lpstr>
      <vt:lpstr>Wingdings</vt:lpstr>
      <vt:lpstr>Office Theme</vt:lpstr>
      <vt:lpstr>Land use and microbe prevalence jointly determine host-microbe network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few big modules encompass hosts from multiple land uses while many small modules encompass hosts from only one or two land uses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Rare</vt:lpstr>
      <vt:lpstr>Middle</vt:lpstr>
      <vt:lpstr>Core</vt:lpstr>
      <vt:lpstr>PowerPoint Presentation</vt:lpstr>
      <vt:lpstr>Rare Land uses farther apart show lower similarity in modules</vt:lpstr>
      <vt:lpstr>Middle Land uses farther apart show lower similarity in modules</vt:lpstr>
      <vt:lpstr>Core Land uses farther apart don’t show lower similarity in modules</vt:lpstr>
      <vt:lpstr>PowerPoint Presentation</vt:lpstr>
      <vt:lpstr>Link prediction</vt:lpstr>
      <vt:lpstr>Link prediction – Features importance</vt:lpstr>
      <vt:lpstr>Summary</vt:lpstr>
      <vt:lpstr>Degree distribution</vt:lpstr>
      <vt:lpstr>PowerPoint Presentation</vt:lpstr>
      <vt:lpstr>PowerPoint Presentation</vt:lpstr>
      <vt:lpstr>High inter-individual microbiome variation</vt:lpstr>
      <vt:lpstr>ASVs taxonomy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Interplay Between Host Microbiome, Host Pathogens, And Human Land Use Management,  With Association To Disease Risk</dc:title>
  <dc:creator>matan markfeld</dc:creator>
  <cp:lastModifiedBy>matan markfeld</cp:lastModifiedBy>
  <cp:revision>453</cp:revision>
  <dcterms:created xsi:type="dcterms:W3CDTF">2022-05-25T13:17:04Z</dcterms:created>
  <dcterms:modified xsi:type="dcterms:W3CDTF">2024-06-02T13:28:44Z</dcterms:modified>
</cp:coreProperties>
</file>