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27"/>
  </p:notesMasterIdLst>
  <p:sldIdLst>
    <p:sldId id="256" r:id="rId2"/>
    <p:sldId id="372" r:id="rId3"/>
    <p:sldId id="397" r:id="rId4"/>
    <p:sldId id="384" r:id="rId5"/>
    <p:sldId id="379" r:id="rId6"/>
    <p:sldId id="321" r:id="rId7"/>
    <p:sldId id="380" r:id="rId8"/>
    <p:sldId id="262" r:id="rId9"/>
    <p:sldId id="353" r:id="rId10"/>
    <p:sldId id="367" r:id="rId11"/>
    <p:sldId id="383" r:id="rId12"/>
    <p:sldId id="393" r:id="rId13"/>
    <p:sldId id="394" r:id="rId14"/>
    <p:sldId id="344" r:id="rId15"/>
    <p:sldId id="398" r:id="rId16"/>
    <p:sldId id="350" r:id="rId17"/>
    <p:sldId id="381" r:id="rId18"/>
    <p:sldId id="382" r:id="rId19"/>
    <p:sldId id="368" r:id="rId20"/>
    <p:sldId id="392" r:id="rId21"/>
    <p:sldId id="391" r:id="rId22"/>
    <p:sldId id="396" r:id="rId23"/>
    <p:sldId id="373" r:id="rId24"/>
    <p:sldId id="370" r:id="rId25"/>
    <p:sldId id="32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WcMCwqWalZ5+4w3F/JiR3qZO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3"/>
    <a:srgbClr val="00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2"/>
    <p:restoredTop sz="82727"/>
  </p:normalViewPr>
  <p:slideViewPr>
    <p:cSldViewPr snapToGrid="0">
      <p:cViewPr varScale="1">
        <p:scale>
          <a:sx n="127" d="100"/>
          <a:sy n="127" d="100"/>
        </p:scale>
        <p:origin x="20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074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5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66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274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095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9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45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880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224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577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7915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269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6968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1141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947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42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60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20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612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8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63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E2F31"/>
              </a:solidFill>
              <a:effectLst/>
              <a:latin typeface="Gotham 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EB326-2EE0-A545-B9C1-056C9CF3A65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746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60000"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19150" y="513567"/>
            <a:ext cx="10553699" cy="3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644"/>
              </a:buClr>
              <a:buSzPts val="4400"/>
              <a:buFont typeface="Calibri"/>
              <a:buNone/>
            </a:pPr>
            <a:r>
              <a:rPr lang="en-US" sz="54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Distinct drivers of host-microbe network structures for core and rare microbes along a land use change gradient</a:t>
            </a:r>
            <a:endParaRPr lang="en-US" sz="166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016506" y="5178933"/>
            <a:ext cx="10553700" cy="188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Matan Markfeld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Georgia Titcomb, Charles Nunn, Shai Pilosof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September 2024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485624" y="407262"/>
            <a:ext cx="8698569" cy="69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40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Filtering the microbiome</a:t>
            </a: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B3D1D-A5BE-D6E1-AC11-87645DF61B07}"/>
              </a:ext>
            </a:extLst>
          </p:cNvPr>
          <p:cNvSpPr txBox="1">
            <a:spLocks/>
          </p:cNvSpPr>
          <p:nvPr/>
        </p:nvSpPr>
        <p:spPr>
          <a:xfrm>
            <a:off x="820942" y="1773900"/>
            <a:ext cx="9907348" cy="376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Rattus from 3 villages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Feces – gut microbiome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Bacteria ASVs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Relative reads abundance &gt; 0.1% per sample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Prevalence &gt; 1%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reads in a sample &gt; 5000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Taxonomy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0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485624" y="407262"/>
            <a:ext cx="8698569" cy="69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40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Microbes' prevalence</a:t>
            </a:r>
            <a:endParaRPr lang="en-US" sz="40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B3D1D-A5BE-D6E1-AC11-87645DF61B07}"/>
              </a:ext>
            </a:extLst>
          </p:cNvPr>
          <p:cNvSpPr txBox="1">
            <a:spLocks/>
          </p:cNvSpPr>
          <p:nvPr/>
        </p:nvSpPr>
        <p:spPr>
          <a:xfrm>
            <a:off x="820942" y="1773900"/>
            <a:ext cx="9907348" cy="376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3 groups: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Rare [1%-2%]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Non-core [2%-20%]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Core [&gt;20%]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74752F-8F14-CAB3-5FF9-0DEB130C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87" y="1105319"/>
            <a:ext cx="6391589" cy="53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443959" y="203022"/>
            <a:ext cx="9051734" cy="110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The groups represent different microbial genera and families (and potentially functions)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Picture 2" descr="A group of colored dot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83F6AA6-C1C0-63E6-6F85-CB46C0FB2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22" y="1204965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5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B67CEE-8326-7F6A-F2D8-A46DA66EB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2896774" y="5664819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9AA540-32DC-604A-8915-E31827B76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4122248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5E52773-5F94-BB9C-F1D0-E3BA4742A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5347722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0EBE9AB-68AC-164A-AD97-793F147BF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6573196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A56AC1E-4891-EB38-AA93-59BE8BE4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7798670" y="5664817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DC21FF67-5DE3-3745-8B02-7DC89AF5B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9024144" y="5664817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59C06E20-FE3A-01C5-B312-317C3136FC2C}"/>
              </a:ext>
            </a:extLst>
          </p:cNvPr>
          <p:cNvSpPr/>
          <p:nvPr/>
        </p:nvSpPr>
        <p:spPr>
          <a:xfrm>
            <a:off x="361958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C005E8-B98D-BBA5-AC3A-5ED17CE4AFD9}"/>
              </a:ext>
            </a:extLst>
          </p:cNvPr>
          <p:cNvSpPr/>
          <p:nvPr/>
        </p:nvSpPr>
        <p:spPr>
          <a:xfrm>
            <a:off x="3995973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310D6B-6B55-CFDD-1100-B92EA57B30F9}"/>
              </a:ext>
            </a:extLst>
          </p:cNvPr>
          <p:cNvSpPr/>
          <p:nvPr/>
        </p:nvSpPr>
        <p:spPr>
          <a:xfrm>
            <a:off x="4372362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FD641C-F704-F018-2AB4-B51DF3706DDE}"/>
              </a:ext>
            </a:extLst>
          </p:cNvPr>
          <p:cNvSpPr/>
          <p:nvPr/>
        </p:nvSpPr>
        <p:spPr>
          <a:xfrm>
            <a:off x="472454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6D7BC9-DEEB-68BE-E32A-5358939BC9DD}"/>
              </a:ext>
            </a:extLst>
          </p:cNvPr>
          <p:cNvSpPr/>
          <p:nvPr/>
        </p:nvSpPr>
        <p:spPr>
          <a:xfrm>
            <a:off x="510093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705C88-5D57-3E7C-2C67-FE330EED5F72}"/>
              </a:ext>
            </a:extLst>
          </p:cNvPr>
          <p:cNvSpPr/>
          <p:nvPr/>
        </p:nvSpPr>
        <p:spPr>
          <a:xfrm>
            <a:off x="547732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D24041-D2BB-5499-C17C-A6A91B4D615D}"/>
              </a:ext>
            </a:extLst>
          </p:cNvPr>
          <p:cNvSpPr/>
          <p:nvPr/>
        </p:nvSpPr>
        <p:spPr>
          <a:xfrm>
            <a:off x="5820418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926B60-0394-A0F9-6FAB-D5828A72396B}"/>
              </a:ext>
            </a:extLst>
          </p:cNvPr>
          <p:cNvSpPr/>
          <p:nvPr/>
        </p:nvSpPr>
        <p:spPr>
          <a:xfrm>
            <a:off x="6196807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E44DB3-9BEC-A96C-C551-0D1014209049}"/>
              </a:ext>
            </a:extLst>
          </p:cNvPr>
          <p:cNvSpPr/>
          <p:nvPr/>
        </p:nvSpPr>
        <p:spPr>
          <a:xfrm>
            <a:off x="657319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D34DB0-3A51-2921-7971-F0FB3A6585BE}"/>
              </a:ext>
            </a:extLst>
          </p:cNvPr>
          <p:cNvSpPr/>
          <p:nvPr/>
        </p:nvSpPr>
        <p:spPr>
          <a:xfrm>
            <a:off x="6925380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C6B2BC-F5C2-06C6-9CEE-A826B31DC31A}"/>
              </a:ext>
            </a:extLst>
          </p:cNvPr>
          <p:cNvSpPr/>
          <p:nvPr/>
        </p:nvSpPr>
        <p:spPr>
          <a:xfrm>
            <a:off x="7301769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CCAA3C-6ADE-DDF0-DE4D-EE56045B9957}"/>
              </a:ext>
            </a:extLst>
          </p:cNvPr>
          <p:cNvSpPr/>
          <p:nvPr/>
        </p:nvSpPr>
        <p:spPr>
          <a:xfrm>
            <a:off x="7678158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183B47-4EDF-0FF7-E9E3-37F512CAB431}"/>
              </a:ext>
            </a:extLst>
          </p:cNvPr>
          <p:cNvSpPr/>
          <p:nvPr/>
        </p:nvSpPr>
        <p:spPr>
          <a:xfrm>
            <a:off x="803688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CA2B5A-A52A-C596-9EE6-3A982F82DA89}"/>
              </a:ext>
            </a:extLst>
          </p:cNvPr>
          <p:cNvSpPr/>
          <p:nvPr/>
        </p:nvSpPr>
        <p:spPr>
          <a:xfrm>
            <a:off x="841327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AD8FE4-9ED8-6212-D712-848622C75D9A}"/>
              </a:ext>
            </a:extLst>
          </p:cNvPr>
          <p:cNvSpPr/>
          <p:nvPr/>
        </p:nvSpPr>
        <p:spPr>
          <a:xfrm>
            <a:off x="8789663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CC65ABF9-DC78-2C4A-3A92-ED2D2C965178}"/>
              </a:ext>
            </a:extLst>
          </p:cNvPr>
          <p:cNvSpPr/>
          <p:nvPr/>
        </p:nvSpPr>
        <p:spPr>
          <a:xfrm>
            <a:off x="9141847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DDDB6554-7C99-974B-C417-452378FCA476}"/>
              </a:ext>
            </a:extLst>
          </p:cNvPr>
          <p:cNvSpPr/>
          <p:nvPr/>
        </p:nvSpPr>
        <p:spPr>
          <a:xfrm>
            <a:off x="951823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A68BBE90-7BFA-A303-6079-960FB76977AA}"/>
              </a:ext>
            </a:extLst>
          </p:cNvPr>
          <p:cNvSpPr/>
          <p:nvPr/>
        </p:nvSpPr>
        <p:spPr>
          <a:xfrm>
            <a:off x="989462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BA1493CD-FACD-F3B4-F8E8-66334526EC2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745859" y="3844726"/>
            <a:ext cx="0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BBCF250-C4CD-5EF6-CC9B-6C789D1B86E5}"/>
              </a:ext>
            </a:extLst>
          </p:cNvPr>
          <p:cNvCxnSpPr>
            <a:cxnSpLocks/>
          </p:cNvCxnSpPr>
          <p:nvPr/>
        </p:nvCxnSpPr>
        <p:spPr>
          <a:xfrm>
            <a:off x="3745859" y="3844726"/>
            <a:ext cx="123123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B119BF4-1792-138B-681F-9598A7631278}"/>
              </a:ext>
            </a:extLst>
          </p:cNvPr>
          <p:cNvCxnSpPr>
            <a:cxnSpLocks/>
          </p:cNvCxnSpPr>
          <p:nvPr/>
        </p:nvCxnSpPr>
        <p:spPr>
          <a:xfrm>
            <a:off x="3745859" y="3844726"/>
            <a:ext cx="2327108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CE477F3D-AA66-6E83-78AD-3BFE48DCB1CC}"/>
              </a:ext>
            </a:extLst>
          </p:cNvPr>
          <p:cNvCxnSpPr>
            <a:cxnSpLocks/>
          </p:cNvCxnSpPr>
          <p:nvPr/>
        </p:nvCxnSpPr>
        <p:spPr>
          <a:xfrm>
            <a:off x="3763277" y="3844726"/>
            <a:ext cx="490254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FF628D3-838E-4922-68A6-A605A46EB0A3}"/>
              </a:ext>
            </a:extLst>
          </p:cNvPr>
          <p:cNvCxnSpPr>
            <a:cxnSpLocks/>
          </p:cNvCxnSpPr>
          <p:nvPr/>
        </p:nvCxnSpPr>
        <p:spPr>
          <a:xfrm flipH="1">
            <a:off x="3745859" y="3844726"/>
            <a:ext cx="376389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8260018E-A18E-AE4E-B137-128773CAEE9D}"/>
              </a:ext>
            </a:extLst>
          </p:cNvPr>
          <p:cNvCxnSpPr>
            <a:cxnSpLocks/>
          </p:cNvCxnSpPr>
          <p:nvPr/>
        </p:nvCxnSpPr>
        <p:spPr>
          <a:xfrm>
            <a:off x="4122248" y="3844726"/>
            <a:ext cx="85484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D15876E-C081-93CE-E27C-66343A099839}"/>
              </a:ext>
            </a:extLst>
          </p:cNvPr>
          <p:cNvCxnSpPr>
            <a:cxnSpLocks/>
          </p:cNvCxnSpPr>
          <p:nvPr/>
        </p:nvCxnSpPr>
        <p:spPr>
          <a:xfrm>
            <a:off x="4490442" y="3844726"/>
            <a:ext cx="486653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1CCAD162-E641-1D2D-4D03-5B7782E91DC6}"/>
              </a:ext>
            </a:extLst>
          </p:cNvPr>
          <p:cNvCxnSpPr>
            <a:cxnSpLocks/>
          </p:cNvCxnSpPr>
          <p:nvPr/>
        </p:nvCxnSpPr>
        <p:spPr>
          <a:xfrm flipH="1">
            <a:off x="3763277" y="3844726"/>
            <a:ext cx="108421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8027521-58BA-143A-9300-92CFF09B61FC}"/>
              </a:ext>
            </a:extLst>
          </p:cNvPr>
          <p:cNvCxnSpPr>
            <a:cxnSpLocks/>
          </p:cNvCxnSpPr>
          <p:nvPr/>
        </p:nvCxnSpPr>
        <p:spPr>
          <a:xfrm>
            <a:off x="4847494" y="3844726"/>
            <a:ext cx="2551610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784FA0B-439A-9F71-041F-DF3B4FCBE5DF}"/>
              </a:ext>
            </a:extLst>
          </p:cNvPr>
          <p:cNvCxnSpPr>
            <a:cxnSpLocks/>
          </p:cNvCxnSpPr>
          <p:nvPr/>
        </p:nvCxnSpPr>
        <p:spPr>
          <a:xfrm>
            <a:off x="5230670" y="3844726"/>
            <a:ext cx="84229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E0ABA4C-8BEB-06AD-29DD-D0E90DBDDF33}"/>
              </a:ext>
            </a:extLst>
          </p:cNvPr>
          <p:cNvCxnSpPr>
            <a:cxnSpLocks/>
          </p:cNvCxnSpPr>
          <p:nvPr/>
        </p:nvCxnSpPr>
        <p:spPr>
          <a:xfrm flipH="1">
            <a:off x="4977095" y="3844726"/>
            <a:ext cx="61933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06A0081C-D3A4-6FB1-581D-41122F9A5E23}"/>
              </a:ext>
            </a:extLst>
          </p:cNvPr>
          <p:cNvCxnSpPr>
            <a:cxnSpLocks/>
          </p:cNvCxnSpPr>
          <p:nvPr/>
        </p:nvCxnSpPr>
        <p:spPr>
          <a:xfrm>
            <a:off x="5596430" y="3844726"/>
            <a:ext cx="1802674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76BA21F-CBB8-6ED9-975C-C0ED16239921}"/>
              </a:ext>
            </a:extLst>
          </p:cNvPr>
          <p:cNvCxnSpPr>
            <a:cxnSpLocks/>
          </p:cNvCxnSpPr>
          <p:nvPr/>
        </p:nvCxnSpPr>
        <p:spPr>
          <a:xfrm>
            <a:off x="5953482" y="3844726"/>
            <a:ext cx="11948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0A1B638-8799-D661-0F9C-DB38701F47AD}"/>
              </a:ext>
            </a:extLst>
          </p:cNvPr>
          <p:cNvCxnSpPr>
            <a:cxnSpLocks/>
          </p:cNvCxnSpPr>
          <p:nvPr/>
        </p:nvCxnSpPr>
        <p:spPr>
          <a:xfrm>
            <a:off x="6336659" y="3844726"/>
            <a:ext cx="106244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9E91E53F-65CE-45EA-9B96-2DEA37A8A57F}"/>
              </a:ext>
            </a:extLst>
          </p:cNvPr>
          <p:cNvCxnSpPr>
            <a:cxnSpLocks/>
          </p:cNvCxnSpPr>
          <p:nvPr/>
        </p:nvCxnSpPr>
        <p:spPr>
          <a:xfrm flipH="1">
            <a:off x="4977095" y="3844726"/>
            <a:ext cx="1725324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A1353FC3-3C91-DBD7-384D-FE27D8977CC6}"/>
              </a:ext>
            </a:extLst>
          </p:cNvPr>
          <p:cNvCxnSpPr>
            <a:cxnSpLocks/>
          </p:cNvCxnSpPr>
          <p:nvPr/>
        </p:nvCxnSpPr>
        <p:spPr>
          <a:xfrm flipH="1">
            <a:off x="6076295" y="3844726"/>
            <a:ext cx="98336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C3EC8120-A852-A193-0460-FC26085E6472}"/>
              </a:ext>
            </a:extLst>
          </p:cNvPr>
          <p:cNvCxnSpPr>
            <a:cxnSpLocks/>
          </p:cNvCxnSpPr>
          <p:nvPr/>
        </p:nvCxnSpPr>
        <p:spPr>
          <a:xfrm flipH="1">
            <a:off x="7399104" y="3844726"/>
            <a:ext cx="28939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E94C652-0604-FA7F-24D6-053E29520EB6}"/>
              </a:ext>
            </a:extLst>
          </p:cNvPr>
          <p:cNvCxnSpPr>
            <a:cxnSpLocks/>
          </p:cNvCxnSpPr>
          <p:nvPr/>
        </p:nvCxnSpPr>
        <p:spPr>
          <a:xfrm>
            <a:off x="7816088" y="3844725"/>
            <a:ext cx="849735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2B8065BB-BC36-63FE-2DD1-3D78BC513C7F}"/>
              </a:ext>
            </a:extLst>
          </p:cNvPr>
          <p:cNvCxnSpPr>
            <a:cxnSpLocks/>
          </p:cNvCxnSpPr>
          <p:nvPr/>
        </p:nvCxnSpPr>
        <p:spPr>
          <a:xfrm flipH="1">
            <a:off x="7399104" y="3844726"/>
            <a:ext cx="76405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E277E60D-A6CD-0E14-E259-3F2F28C57502}"/>
              </a:ext>
            </a:extLst>
          </p:cNvPr>
          <p:cNvCxnSpPr>
            <a:cxnSpLocks/>
          </p:cNvCxnSpPr>
          <p:nvPr/>
        </p:nvCxnSpPr>
        <p:spPr>
          <a:xfrm>
            <a:off x="8163159" y="3844726"/>
            <a:ext cx="160762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8798D92-FF2E-A688-1002-DC7DFFD85EF8}"/>
              </a:ext>
            </a:extLst>
          </p:cNvPr>
          <p:cNvCxnSpPr>
            <a:cxnSpLocks/>
          </p:cNvCxnSpPr>
          <p:nvPr/>
        </p:nvCxnSpPr>
        <p:spPr>
          <a:xfrm>
            <a:off x="8539549" y="3844725"/>
            <a:ext cx="12627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29CBF7B-CDB6-A7D6-82D2-5739412299E8}"/>
              </a:ext>
            </a:extLst>
          </p:cNvPr>
          <p:cNvCxnSpPr>
            <a:cxnSpLocks/>
          </p:cNvCxnSpPr>
          <p:nvPr/>
        </p:nvCxnSpPr>
        <p:spPr>
          <a:xfrm flipH="1">
            <a:off x="8669407" y="3844725"/>
            <a:ext cx="251091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586993D-3AE3-EFB9-4799-736D395F4E40}"/>
              </a:ext>
            </a:extLst>
          </p:cNvPr>
          <p:cNvCxnSpPr>
            <a:cxnSpLocks/>
          </p:cNvCxnSpPr>
          <p:nvPr/>
        </p:nvCxnSpPr>
        <p:spPr>
          <a:xfrm>
            <a:off x="8927594" y="3844725"/>
            <a:ext cx="852071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C5B6182-FAF1-88D5-1849-C6EC2606C8FE}"/>
              </a:ext>
            </a:extLst>
          </p:cNvPr>
          <p:cNvCxnSpPr>
            <a:cxnSpLocks/>
          </p:cNvCxnSpPr>
          <p:nvPr/>
        </p:nvCxnSpPr>
        <p:spPr>
          <a:xfrm flipH="1">
            <a:off x="7375345" y="3844725"/>
            <a:ext cx="1548737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FABA5BF-BD9A-33F9-009D-C30BE2775612}"/>
              </a:ext>
            </a:extLst>
          </p:cNvPr>
          <p:cNvCxnSpPr>
            <a:cxnSpLocks/>
          </p:cNvCxnSpPr>
          <p:nvPr/>
        </p:nvCxnSpPr>
        <p:spPr>
          <a:xfrm flipH="1">
            <a:off x="8678251" y="3844724"/>
            <a:ext cx="588232" cy="192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E63E6BAD-987D-3D8B-35D6-2BC5186DAA3B}"/>
              </a:ext>
            </a:extLst>
          </p:cNvPr>
          <p:cNvCxnSpPr>
            <a:cxnSpLocks/>
          </p:cNvCxnSpPr>
          <p:nvPr/>
        </p:nvCxnSpPr>
        <p:spPr>
          <a:xfrm>
            <a:off x="9652174" y="3844725"/>
            <a:ext cx="12627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2ADB46BC-DD08-1ED9-E614-540432415BFE}"/>
              </a:ext>
            </a:extLst>
          </p:cNvPr>
          <p:cNvCxnSpPr>
            <a:cxnSpLocks/>
          </p:cNvCxnSpPr>
          <p:nvPr/>
        </p:nvCxnSpPr>
        <p:spPr>
          <a:xfrm flipH="1">
            <a:off x="8664349" y="3844725"/>
            <a:ext cx="98631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D76DF7C1-BB6F-3B38-4ADA-1D5564480C3B}"/>
              </a:ext>
            </a:extLst>
          </p:cNvPr>
          <p:cNvCxnSpPr>
            <a:cxnSpLocks/>
          </p:cNvCxnSpPr>
          <p:nvPr/>
        </p:nvCxnSpPr>
        <p:spPr>
          <a:xfrm flipH="1">
            <a:off x="9769568" y="3844725"/>
            <a:ext cx="250765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F508AE9C-D03C-4CE6-9CE7-2A5B10522E20}"/>
              </a:ext>
            </a:extLst>
          </p:cNvPr>
          <p:cNvSpPr txBox="1"/>
          <p:nvPr/>
        </p:nvSpPr>
        <p:spPr>
          <a:xfrm>
            <a:off x="2026607" y="3501683"/>
            <a:ext cx="182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Microbes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5771DEE2-C3ED-826B-0B2D-13E6F498F52C}"/>
              </a:ext>
            </a:extLst>
          </p:cNvPr>
          <p:cNvSpPr txBox="1"/>
          <p:nvPr/>
        </p:nvSpPr>
        <p:spPr>
          <a:xfrm>
            <a:off x="2022025" y="5769321"/>
            <a:ext cx="108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4F87E4E-6821-035D-A885-2CCA4911F545}"/>
              </a:ext>
            </a:extLst>
          </p:cNvPr>
          <p:cNvSpPr txBox="1"/>
          <p:nvPr/>
        </p:nvSpPr>
        <p:spPr>
          <a:xfrm>
            <a:off x="3915990" y="6391837"/>
            <a:ext cx="182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Agroforest</a:t>
            </a:r>
            <a:endParaRPr lang="en-IL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F46EBF92-048B-4F91-44C6-8267EF0FEE76}"/>
              </a:ext>
            </a:extLst>
          </p:cNvPr>
          <p:cNvSpPr txBox="1"/>
          <p:nvPr/>
        </p:nvSpPr>
        <p:spPr>
          <a:xfrm>
            <a:off x="6813221" y="6396335"/>
            <a:ext cx="10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</a:t>
            </a:r>
            <a:endParaRPr lang="en-IL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1AB9E7C-AFF5-3FBF-0B2C-A199C9DBB6B9}"/>
              </a:ext>
            </a:extLst>
          </p:cNvPr>
          <p:cNvSpPr txBox="1"/>
          <p:nvPr/>
        </p:nvSpPr>
        <p:spPr>
          <a:xfrm>
            <a:off x="8537680" y="6396335"/>
            <a:ext cx="129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5A8C-8820-3531-5296-58627EE20CD8}"/>
              </a:ext>
            </a:extLst>
          </p:cNvPr>
          <p:cNvSpPr txBox="1"/>
          <p:nvPr/>
        </p:nvSpPr>
        <p:spPr>
          <a:xfrm>
            <a:off x="762503" y="597879"/>
            <a:ext cx="10721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Bipartite network between host individuals and bacteria ASVs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Link’s weight = ASV relative abundance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Infomap</a:t>
            </a:r>
            <a:endParaRPr lang="en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8;p17">
            <a:extLst>
              <a:ext uri="{FF2B5EF4-FFF2-40B4-BE49-F238E27FC236}">
                <a16:creationId xmlns:a16="http://schemas.microsoft.com/office/drawing/2014/main" id="{41E1ACB2-06EF-BBF2-89B6-DB467D3034CE}"/>
              </a:ext>
            </a:extLst>
          </p:cNvPr>
          <p:cNvSpPr txBox="1">
            <a:spLocks/>
          </p:cNvSpPr>
          <p:nvPr/>
        </p:nvSpPr>
        <p:spPr>
          <a:xfrm>
            <a:off x="838200" y="48128"/>
            <a:ext cx="10515600" cy="81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Community detection -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Infomap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oup of data charts&#10;&#10;Description automatically generated with medium confidence">
            <a:extLst>
              <a:ext uri="{FF2B5EF4-FFF2-40B4-BE49-F238E27FC236}">
                <a16:creationId xmlns:a16="http://schemas.microsoft.com/office/drawing/2014/main" id="{835615A5-2811-E27D-48EA-D3C99CBD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88" y="742860"/>
            <a:ext cx="8561196" cy="61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533035-F7C3-F544-ECEB-84333B9DB08A}"/>
              </a:ext>
            </a:extLst>
          </p:cNvPr>
          <p:cNvSpPr txBox="1">
            <a:spLocks/>
          </p:cNvSpPr>
          <p:nvPr/>
        </p:nvSpPr>
        <p:spPr>
          <a:xfrm>
            <a:off x="976552" y="953730"/>
            <a:ext cx="9907348" cy="2180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network has more and smaller modules (core -&gt; rare)</a:t>
            </a:r>
          </a:p>
          <a:p>
            <a:r>
              <a:rPr lang="en-US" sz="3200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core and non-core there is a single big module that span all sites</a:t>
            </a:r>
          </a:p>
          <a:p>
            <a:pPr marL="0" indent="0">
              <a:buNone/>
            </a:pPr>
            <a:endParaRPr lang="en-US" dirty="0">
              <a:solidFill>
                <a:srgbClr val="2E2F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3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644435" y="31958"/>
            <a:ext cx="10515600" cy="110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The modules capture hosts with different microbial composition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Picture 2" descr="A group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38A20AFE-65F4-4E19-F73F-8881C0637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73" y="1140554"/>
            <a:ext cx="7772400" cy="5551714"/>
          </a:xfrm>
          <a:prstGeom prst="rect">
            <a:avLst/>
          </a:prstGeom>
        </p:spPr>
      </p:pic>
      <p:sp>
        <p:nvSpPr>
          <p:cNvPr id="4" name="Google Shape;358;p17">
            <a:extLst>
              <a:ext uri="{FF2B5EF4-FFF2-40B4-BE49-F238E27FC236}">
                <a16:creationId xmlns:a16="http://schemas.microsoft.com/office/drawing/2014/main" id="{99976BC2-7E49-19B3-8012-8DF090D0ABE8}"/>
              </a:ext>
            </a:extLst>
          </p:cNvPr>
          <p:cNvSpPr txBox="1">
            <a:spLocks/>
          </p:cNvSpPr>
          <p:nvPr/>
        </p:nvSpPr>
        <p:spPr>
          <a:xfrm>
            <a:off x="374636" y="1550933"/>
            <a:ext cx="3674849" cy="331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Family relative abundance</a:t>
            </a:r>
          </a:p>
          <a:p>
            <a:pPr>
              <a:buSzPts val="4400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Largest 5 modules</a:t>
            </a:r>
          </a:p>
          <a:p>
            <a:pPr>
              <a:buSzPts val="4400"/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ts val="4400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Differences between groups</a:t>
            </a:r>
          </a:p>
          <a:p>
            <a:pPr>
              <a:buSzPts val="44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5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485624" y="407262"/>
            <a:ext cx="11043324" cy="11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this modular structure tell us about 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processes that shaped the network?</a:t>
            </a: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B3D1D-A5BE-D6E1-AC11-87645DF61B07}"/>
              </a:ext>
            </a:extLst>
          </p:cNvPr>
          <p:cNvSpPr txBox="1">
            <a:spLocks/>
          </p:cNvSpPr>
          <p:nvPr/>
        </p:nvSpPr>
        <p:spPr>
          <a:xfrm>
            <a:off x="740555" y="1989756"/>
            <a:ext cx="9907348" cy="2878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Beta-NTI (Nearest Taxon Index)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Measures phylogenetic turnover compared to the turnover expected by chance </a:t>
            </a:r>
          </a:p>
          <a:p>
            <a:pPr marL="0" indent="0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Raup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-Crick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Measures compositional turnover compared to the turnover expected by chance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9D75E-7D1A-5A48-0526-38B6B5D7A73C}"/>
              </a:ext>
            </a:extLst>
          </p:cNvPr>
          <p:cNvSpPr txBox="1"/>
          <p:nvPr/>
        </p:nvSpPr>
        <p:spPr>
          <a:xfrm>
            <a:off x="8792308" y="6537088"/>
            <a:ext cx="343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Stegen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2012; Zhou &amp; Ning, 2017</a:t>
            </a:r>
          </a:p>
        </p:txBody>
      </p:sp>
    </p:spTree>
    <p:extLst>
      <p:ext uri="{BB962C8B-B14F-4D97-AF65-F5344CB8AC3E}">
        <p14:creationId xmlns:p14="http://schemas.microsoft.com/office/powerpoint/2010/main" val="359409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485624" y="407262"/>
            <a:ext cx="11043324" cy="11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does this modular structure tell us about 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processes that shaped the network?</a:t>
            </a: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9D75E-7D1A-5A48-0526-38B6B5D7A73C}"/>
              </a:ext>
            </a:extLst>
          </p:cNvPr>
          <p:cNvSpPr txBox="1"/>
          <p:nvPr/>
        </p:nvSpPr>
        <p:spPr>
          <a:xfrm>
            <a:off x="8792308" y="6537088"/>
            <a:ext cx="343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Stegen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2012; Zhou &amp; Ning, 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EF3C76-0435-A47C-518E-06C8B2C0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74" y="1752787"/>
            <a:ext cx="10008998" cy="44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4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70700" y="350693"/>
            <a:ext cx="10085148" cy="7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Distinct processes for prevalence groups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9DE0011-19F6-1675-FC0D-D0BB7427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5" y="1225062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55F0E1-3826-D863-3E4D-DFFB91C1DFE9}"/>
              </a:ext>
            </a:extLst>
          </p:cNvPr>
          <p:cNvSpPr txBox="1"/>
          <p:nvPr/>
        </p:nvSpPr>
        <p:spPr>
          <a:xfrm>
            <a:off x="7191279" y="6519446"/>
            <a:ext cx="4902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Berg et. al., 2020; Rosenberg 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Zilber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-Rosenberg, 2018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63838" y="792820"/>
            <a:ext cx="10664324" cy="37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 microbiome is crucial for host health and function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It might alter disease dynamics</a:t>
            </a:r>
          </a:p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Therefore, it is important to understand the processes and factors that shape the microbiome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Especially in rodents that are a major reservoir of zoonotic disease agents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3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70700" y="350693"/>
            <a:ext cx="10085148" cy="7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Network’s modules are indicative of the processes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5AC0A-BA5E-1D24-CD79-24BC560CA5E0}"/>
              </a:ext>
            </a:extLst>
          </p:cNvPr>
          <p:cNvSpPr txBox="1"/>
          <p:nvPr/>
        </p:nvSpPr>
        <p:spPr>
          <a:xfrm>
            <a:off x="770700" y="1406770"/>
            <a:ext cx="395035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lang="en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Neutral processes dominate the variation between hosts clustered in same and different modules</a:t>
            </a:r>
          </a:p>
        </p:txBody>
      </p:sp>
      <p:pic>
        <p:nvPicPr>
          <p:cNvPr id="3" name="Picture 2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50A6030-616B-E37E-6C2F-595738F2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6" y="1406770"/>
            <a:ext cx="7322234" cy="5230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E23A3C-FC7D-C8D0-41D7-1C6D881367A2}"/>
              </a:ext>
            </a:extLst>
          </p:cNvPr>
          <p:cNvSpPr/>
          <p:nvPr/>
        </p:nvSpPr>
        <p:spPr>
          <a:xfrm>
            <a:off x="7731509" y="1487155"/>
            <a:ext cx="2286697" cy="217965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70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70700" y="350693"/>
            <a:ext cx="10085148" cy="7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Network’s modules are indicative of the processes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5AC0A-BA5E-1D24-CD79-24BC560CA5E0}"/>
              </a:ext>
            </a:extLst>
          </p:cNvPr>
          <p:cNvSpPr txBox="1"/>
          <p:nvPr/>
        </p:nvSpPr>
        <p:spPr>
          <a:xfrm>
            <a:off x="770700" y="1406770"/>
            <a:ext cx="395035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600" b="1" dirty="0">
                <a:latin typeface="Calibri" panose="020F0502020204030204" pitchFamily="34" charset="0"/>
                <a:cs typeface="Calibri" panose="020F0502020204030204" pitchFamily="34" charset="0"/>
              </a:rPr>
              <a:t>Non-core</a:t>
            </a:r>
            <a:endParaRPr lang="en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The modules capture selective differences between hosts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Neutral processes dominate the variation between hosts clustered in the same module</a:t>
            </a:r>
          </a:p>
        </p:txBody>
      </p:sp>
      <p:pic>
        <p:nvPicPr>
          <p:cNvPr id="3" name="Picture 2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2FF65B5-6479-87A7-F486-92CBCF8B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6" y="1406770"/>
            <a:ext cx="7322234" cy="5230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77250D-6496-0D34-4927-587F7AAF5721}"/>
              </a:ext>
            </a:extLst>
          </p:cNvPr>
          <p:cNvSpPr/>
          <p:nvPr/>
        </p:nvSpPr>
        <p:spPr>
          <a:xfrm>
            <a:off x="5370146" y="3637503"/>
            <a:ext cx="2286697" cy="217965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334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70700" y="350693"/>
            <a:ext cx="10085148" cy="7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Network’s modules are indicative of the processes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5AC0A-BA5E-1D24-CD79-24BC560CA5E0}"/>
              </a:ext>
            </a:extLst>
          </p:cNvPr>
          <p:cNvSpPr txBox="1"/>
          <p:nvPr/>
        </p:nvSpPr>
        <p:spPr>
          <a:xfrm>
            <a:off x="770700" y="1406770"/>
            <a:ext cx="39503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600" b="1" dirty="0">
                <a:latin typeface="Calibri" panose="020F0502020204030204" pitchFamily="34" charset="0"/>
                <a:cs typeface="Calibri" panose="020F0502020204030204" pitchFamily="34" charset="0"/>
              </a:rPr>
              <a:t>Rare</a:t>
            </a:r>
            <a:endParaRPr lang="en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The modules capture microbe turnover due to dispersal limitation between hosts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Neutral processes dominate the variation between hosts clustered in the same module</a:t>
            </a:r>
          </a:p>
        </p:txBody>
      </p:sp>
      <p:pic>
        <p:nvPicPr>
          <p:cNvPr id="5" name="Picture 4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B2611BE-D7D0-2DDA-0D12-0E727753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6" y="1406770"/>
            <a:ext cx="7322234" cy="52301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F3F32E-A881-51BF-DB00-B4128F40E6C5}"/>
              </a:ext>
            </a:extLst>
          </p:cNvPr>
          <p:cNvSpPr/>
          <p:nvPr/>
        </p:nvSpPr>
        <p:spPr>
          <a:xfrm>
            <a:off x="7751605" y="3627454"/>
            <a:ext cx="2286697" cy="217965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501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11027-BCAE-40D6-FA49-D29E89DBB6BF}"/>
              </a:ext>
            </a:extLst>
          </p:cNvPr>
          <p:cNvSpPr txBox="1">
            <a:spLocks/>
          </p:cNvSpPr>
          <p:nvPr/>
        </p:nvSpPr>
        <p:spPr>
          <a:xfrm>
            <a:off x="920310" y="617524"/>
            <a:ext cx="10085148" cy="10676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Q1.2.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does the composition of modules vary across environmental gradients?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11CF8A-D2BF-E41B-C710-AD417FBF3E78}"/>
              </a:ext>
            </a:extLst>
          </p:cNvPr>
          <p:cNvSpPr txBox="1">
            <a:spLocks/>
          </p:cNvSpPr>
          <p:nvPr/>
        </p:nvSpPr>
        <p:spPr>
          <a:xfrm>
            <a:off x="1009210" y="2782530"/>
            <a:ext cx="9907348" cy="2180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Redundancy analysis (RDA)</a:t>
            </a:r>
            <a:endParaRPr lang="en-US" dirty="0">
              <a:solidFill>
                <a:srgbClr val="2E2F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Excluding the big module</a:t>
            </a:r>
          </a:p>
          <a:p>
            <a:pPr marL="0" indent="0">
              <a:buNone/>
            </a:pPr>
            <a:endParaRPr lang="en-US" dirty="0">
              <a:solidFill>
                <a:srgbClr val="2E2F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78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ABCB-66ED-1BBE-3E13-ACEAE150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74" y="282960"/>
            <a:ext cx="10515600" cy="10233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Environmental gradients explain modules variation for Non-core and Rare groups</a:t>
            </a:r>
            <a:endParaRPr lang="en-IL" sz="3200" dirty="0"/>
          </a:p>
        </p:txBody>
      </p:sp>
      <p:pic>
        <p:nvPicPr>
          <p:cNvPr id="4" name="Picture 3" descr="A group of graphs showing different types of elevation&#10;&#10;Description automatically generated with medium confidence">
            <a:extLst>
              <a:ext uri="{FF2B5EF4-FFF2-40B4-BE49-F238E27FC236}">
                <a16:creationId xmlns:a16="http://schemas.microsoft.com/office/drawing/2014/main" id="{60585016-2817-4247-C8F4-744EFD64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74" y="1306286"/>
            <a:ext cx="7772400" cy="555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BB5-C343-44ED-A5FA-9563F88CC994}"/>
              </a:ext>
            </a:extLst>
          </p:cNvPr>
          <p:cNvSpPr txBox="1"/>
          <p:nvPr/>
        </p:nvSpPr>
        <p:spPr>
          <a:xfrm>
            <a:off x="301451" y="1828800"/>
            <a:ext cx="175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F = 1.2, p = 0.089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3EB2E-D01A-DD4C-5FB3-7D1F155BB281}"/>
              </a:ext>
            </a:extLst>
          </p:cNvPr>
          <p:cNvSpPr txBox="1"/>
          <p:nvPr/>
        </p:nvSpPr>
        <p:spPr>
          <a:xfrm>
            <a:off x="9831474" y="1828800"/>
            <a:ext cx="175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F = 1.2, p = 0.229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01916-9377-13EC-F37B-78D608416B69}"/>
              </a:ext>
            </a:extLst>
          </p:cNvPr>
          <p:cNvSpPr txBox="1"/>
          <p:nvPr/>
        </p:nvSpPr>
        <p:spPr>
          <a:xfrm>
            <a:off x="301451" y="4521370"/>
            <a:ext cx="1757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= 1.61, p = 0.001</a:t>
            </a:r>
          </a:p>
          <a:p>
            <a:endParaRPr lang="en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eg_PC1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ist_to_village</a:t>
            </a:r>
          </a:p>
          <a:p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elevation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2E972-F7ED-CC3D-FDC5-4A42580E6533}"/>
              </a:ext>
            </a:extLst>
          </p:cNvPr>
          <p:cNvSpPr txBox="1"/>
          <p:nvPr/>
        </p:nvSpPr>
        <p:spPr>
          <a:xfrm>
            <a:off x="9831474" y="4554411"/>
            <a:ext cx="1757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= 1.19, p = 0.013</a:t>
            </a:r>
          </a:p>
          <a:p>
            <a:endParaRPr lang="en-I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L" sz="1600" dirty="0">
                <a:latin typeface="Calibri" panose="020F0502020204030204" pitchFamily="34" charset="0"/>
                <a:cs typeface="Calibri" panose="020F0502020204030204" pitchFamily="34" charset="0"/>
              </a:rPr>
              <a:t>elevation</a:t>
            </a:r>
          </a:p>
        </p:txBody>
      </p:sp>
    </p:spTree>
    <p:extLst>
      <p:ext uri="{BB962C8B-B14F-4D97-AF65-F5344CB8AC3E}">
        <p14:creationId xmlns:p14="http://schemas.microsoft.com/office/powerpoint/2010/main" val="3707267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838200" y="372751"/>
            <a:ext cx="10515600" cy="82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Summary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BD61-0ECE-EB64-082C-4BCDAFF76DF9}"/>
              </a:ext>
            </a:extLst>
          </p:cNvPr>
          <p:cNvSpPr txBox="1">
            <a:spLocks/>
          </p:cNvSpPr>
          <p:nvPr/>
        </p:nvSpPr>
        <p:spPr>
          <a:xfrm>
            <a:off x="838200" y="1198840"/>
            <a:ext cx="9907348" cy="5563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Network’s modules are indicative of the processes shaping the structure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Distinct processes shape the modular structure of the prevalence groups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Core: drift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Non-core: selective (environmental filtering)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Rare: dispersal limitation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Land use has a weak effect: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Large module span all sites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Only Non-core and Rare modules vary along the environmental gradient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Another factors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6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327477-C188-7255-8EFC-FAAE2D3E9519}"/>
              </a:ext>
            </a:extLst>
          </p:cNvPr>
          <p:cNvSpPr txBox="1"/>
          <p:nvPr/>
        </p:nvSpPr>
        <p:spPr>
          <a:xfrm>
            <a:off x="6330866" y="6537088"/>
            <a:ext cx="5901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Newbold et. al., 2015; Bernardo-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Carvo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2020;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Fackelmann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2021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F48BE8-16C1-A903-ABCF-3602664AA0C9}"/>
              </a:ext>
            </a:extLst>
          </p:cNvPr>
          <p:cNvSpPr txBox="1">
            <a:spLocks/>
          </p:cNvSpPr>
          <p:nvPr/>
        </p:nvSpPr>
        <p:spPr>
          <a:xfrm>
            <a:off x="763838" y="792820"/>
            <a:ext cx="10664324" cy="37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Anthropogenic land use change, including the conversion of natural areas to agricultural or urban ecosystems, alters the environment and the conditions in which the host microbiome is shaped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Two categories of processes: deterministic and stochastic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Deterministic: environmental filtering (due to diet shift)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Stochastic: dispersal between individuals (population density and behavior), dispersal from species pool (changes with the environment), neutral processes and drift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B5270-16A7-47B7-0F7B-8D5E544D64FB}"/>
              </a:ext>
            </a:extLst>
          </p:cNvPr>
          <p:cNvSpPr txBox="1"/>
          <p:nvPr/>
        </p:nvSpPr>
        <p:spPr>
          <a:xfrm>
            <a:off x="735204" y="840715"/>
            <a:ext cx="10721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Functional roles may vary between microbial groups (core and rare)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Different processes at different scales may drive the distribution of different groups of microbes</a:t>
            </a:r>
          </a:p>
        </p:txBody>
      </p:sp>
    </p:spTree>
    <p:extLst>
      <p:ext uri="{BB962C8B-B14F-4D97-AF65-F5344CB8AC3E}">
        <p14:creationId xmlns:p14="http://schemas.microsoft.com/office/powerpoint/2010/main" val="328396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327477-C188-7255-8EFC-FAAE2D3E9519}"/>
              </a:ext>
            </a:extLst>
          </p:cNvPr>
          <p:cNvSpPr txBox="1"/>
          <p:nvPr/>
        </p:nvSpPr>
        <p:spPr>
          <a:xfrm>
            <a:off x="7807974" y="6550223"/>
            <a:ext cx="4099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Bernardo-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Carvo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2020;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Fackelmann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et. al., 2021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533035-F7C3-F544-ECEB-84333B9DB08A}"/>
              </a:ext>
            </a:extLst>
          </p:cNvPr>
          <p:cNvSpPr txBox="1">
            <a:spLocks/>
          </p:cNvSpPr>
          <p:nvPr/>
        </p:nvSpPr>
        <p:spPr>
          <a:xfrm>
            <a:off x="976552" y="953730"/>
            <a:ext cx="9907348" cy="2180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most microbiome research focuses on humans or domestic animals, we still don’t know a lot about </a:t>
            </a:r>
            <a:r>
              <a:rPr lang="en-US" sz="3200" b="1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wild</a:t>
            </a:r>
            <a:r>
              <a:rPr lang="en-US" sz="3200" dirty="0">
                <a:solidFill>
                  <a:srgbClr val="2E2F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animals and how environmental factors, such as land use change, affect their microbiome </a:t>
            </a:r>
          </a:p>
          <a:p>
            <a:pPr marL="0" indent="0">
              <a:buNone/>
            </a:pPr>
            <a:endParaRPr lang="en-US" dirty="0">
              <a:solidFill>
                <a:srgbClr val="2E2F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B67CEE-8326-7F6A-F2D8-A46DA66EB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2896774" y="5664819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9AA540-32DC-604A-8915-E31827B76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4122248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5E52773-5F94-BB9C-F1D0-E3BA4742A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5347722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0EBE9AB-68AC-164A-AD97-793F147BF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6573196" y="5664818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A56AC1E-4891-EB38-AA93-59BE8BE43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7798670" y="5664817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DC21FF67-5DE3-3745-8B02-7DC89AF5B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396" r="18847" b="23681"/>
          <a:stretch/>
        </p:blipFill>
        <p:spPr bwMode="auto">
          <a:xfrm>
            <a:off x="9024144" y="5664817"/>
            <a:ext cx="1225474" cy="7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59C06E20-FE3A-01C5-B312-317C3136FC2C}"/>
              </a:ext>
            </a:extLst>
          </p:cNvPr>
          <p:cNvSpPr/>
          <p:nvPr/>
        </p:nvSpPr>
        <p:spPr>
          <a:xfrm>
            <a:off x="361958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C005E8-B98D-BBA5-AC3A-5ED17CE4AFD9}"/>
              </a:ext>
            </a:extLst>
          </p:cNvPr>
          <p:cNvSpPr/>
          <p:nvPr/>
        </p:nvSpPr>
        <p:spPr>
          <a:xfrm>
            <a:off x="3995973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310D6B-6B55-CFDD-1100-B92EA57B30F9}"/>
              </a:ext>
            </a:extLst>
          </p:cNvPr>
          <p:cNvSpPr/>
          <p:nvPr/>
        </p:nvSpPr>
        <p:spPr>
          <a:xfrm>
            <a:off x="4372362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FD641C-F704-F018-2AB4-B51DF3706DDE}"/>
              </a:ext>
            </a:extLst>
          </p:cNvPr>
          <p:cNvSpPr/>
          <p:nvPr/>
        </p:nvSpPr>
        <p:spPr>
          <a:xfrm>
            <a:off x="472454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6D7BC9-DEEB-68BE-E32A-5358939BC9DD}"/>
              </a:ext>
            </a:extLst>
          </p:cNvPr>
          <p:cNvSpPr/>
          <p:nvPr/>
        </p:nvSpPr>
        <p:spPr>
          <a:xfrm>
            <a:off x="510093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C705C88-5D57-3E7C-2C67-FE330EED5F72}"/>
              </a:ext>
            </a:extLst>
          </p:cNvPr>
          <p:cNvSpPr/>
          <p:nvPr/>
        </p:nvSpPr>
        <p:spPr>
          <a:xfrm>
            <a:off x="547732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D24041-D2BB-5499-C17C-A6A91B4D615D}"/>
              </a:ext>
            </a:extLst>
          </p:cNvPr>
          <p:cNvSpPr/>
          <p:nvPr/>
        </p:nvSpPr>
        <p:spPr>
          <a:xfrm>
            <a:off x="5820418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2926B60-0394-A0F9-6FAB-D5828A72396B}"/>
              </a:ext>
            </a:extLst>
          </p:cNvPr>
          <p:cNvSpPr/>
          <p:nvPr/>
        </p:nvSpPr>
        <p:spPr>
          <a:xfrm>
            <a:off x="6196807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E44DB3-9BEC-A96C-C551-0D1014209049}"/>
              </a:ext>
            </a:extLst>
          </p:cNvPr>
          <p:cNvSpPr/>
          <p:nvPr/>
        </p:nvSpPr>
        <p:spPr>
          <a:xfrm>
            <a:off x="657319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D34DB0-3A51-2921-7971-F0FB3A6585BE}"/>
              </a:ext>
            </a:extLst>
          </p:cNvPr>
          <p:cNvSpPr/>
          <p:nvPr/>
        </p:nvSpPr>
        <p:spPr>
          <a:xfrm>
            <a:off x="6925380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C6B2BC-F5C2-06C6-9CEE-A826B31DC31A}"/>
              </a:ext>
            </a:extLst>
          </p:cNvPr>
          <p:cNvSpPr/>
          <p:nvPr/>
        </p:nvSpPr>
        <p:spPr>
          <a:xfrm>
            <a:off x="7301769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CCAA3C-6ADE-DDF0-DE4D-EE56045B9957}"/>
              </a:ext>
            </a:extLst>
          </p:cNvPr>
          <p:cNvSpPr/>
          <p:nvPr/>
        </p:nvSpPr>
        <p:spPr>
          <a:xfrm>
            <a:off x="7678158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183B47-4EDF-0FF7-E9E3-37F512CAB431}"/>
              </a:ext>
            </a:extLst>
          </p:cNvPr>
          <p:cNvSpPr/>
          <p:nvPr/>
        </p:nvSpPr>
        <p:spPr>
          <a:xfrm>
            <a:off x="803688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CA2B5A-A52A-C596-9EE6-3A982F82DA89}"/>
              </a:ext>
            </a:extLst>
          </p:cNvPr>
          <p:cNvSpPr/>
          <p:nvPr/>
        </p:nvSpPr>
        <p:spPr>
          <a:xfrm>
            <a:off x="8413274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AD8FE4-9ED8-6212-D712-848622C75D9A}"/>
              </a:ext>
            </a:extLst>
          </p:cNvPr>
          <p:cNvSpPr/>
          <p:nvPr/>
        </p:nvSpPr>
        <p:spPr>
          <a:xfrm>
            <a:off x="8789663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CC65ABF9-DC78-2C4A-3A92-ED2D2C965178}"/>
              </a:ext>
            </a:extLst>
          </p:cNvPr>
          <p:cNvSpPr/>
          <p:nvPr/>
        </p:nvSpPr>
        <p:spPr>
          <a:xfrm>
            <a:off x="9141847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DDDB6554-7C99-974B-C417-452378FCA476}"/>
              </a:ext>
            </a:extLst>
          </p:cNvPr>
          <p:cNvSpPr/>
          <p:nvPr/>
        </p:nvSpPr>
        <p:spPr>
          <a:xfrm>
            <a:off x="9518236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A68BBE90-7BFA-A303-6079-960FB76977AA}"/>
              </a:ext>
            </a:extLst>
          </p:cNvPr>
          <p:cNvSpPr/>
          <p:nvPr/>
        </p:nvSpPr>
        <p:spPr>
          <a:xfrm>
            <a:off x="9894625" y="3600886"/>
            <a:ext cx="252549" cy="243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BA1493CD-FACD-F3B4-F8E8-66334526EC2E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3745859" y="3844726"/>
            <a:ext cx="0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BBCF250-C4CD-5EF6-CC9B-6C789D1B86E5}"/>
              </a:ext>
            </a:extLst>
          </p:cNvPr>
          <p:cNvCxnSpPr>
            <a:cxnSpLocks/>
          </p:cNvCxnSpPr>
          <p:nvPr/>
        </p:nvCxnSpPr>
        <p:spPr>
          <a:xfrm>
            <a:off x="3745859" y="3844726"/>
            <a:ext cx="123123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B119BF4-1792-138B-681F-9598A7631278}"/>
              </a:ext>
            </a:extLst>
          </p:cNvPr>
          <p:cNvCxnSpPr>
            <a:cxnSpLocks/>
          </p:cNvCxnSpPr>
          <p:nvPr/>
        </p:nvCxnSpPr>
        <p:spPr>
          <a:xfrm>
            <a:off x="3745859" y="3844726"/>
            <a:ext cx="2327108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CE477F3D-AA66-6E83-78AD-3BFE48DCB1CC}"/>
              </a:ext>
            </a:extLst>
          </p:cNvPr>
          <p:cNvCxnSpPr>
            <a:cxnSpLocks/>
          </p:cNvCxnSpPr>
          <p:nvPr/>
        </p:nvCxnSpPr>
        <p:spPr>
          <a:xfrm>
            <a:off x="3763277" y="3844726"/>
            <a:ext cx="490254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FF628D3-838E-4922-68A6-A605A46EB0A3}"/>
              </a:ext>
            </a:extLst>
          </p:cNvPr>
          <p:cNvCxnSpPr>
            <a:cxnSpLocks/>
          </p:cNvCxnSpPr>
          <p:nvPr/>
        </p:nvCxnSpPr>
        <p:spPr>
          <a:xfrm flipH="1">
            <a:off x="3745859" y="3844726"/>
            <a:ext cx="376389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8260018E-A18E-AE4E-B137-128773CAEE9D}"/>
              </a:ext>
            </a:extLst>
          </p:cNvPr>
          <p:cNvCxnSpPr>
            <a:cxnSpLocks/>
          </p:cNvCxnSpPr>
          <p:nvPr/>
        </p:nvCxnSpPr>
        <p:spPr>
          <a:xfrm>
            <a:off x="4122248" y="3844726"/>
            <a:ext cx="85484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D15876E-C081-93CE-E27C-66343A099839}"/>
              </a:ext>
            </a:extLst>
          </p:cNvPr>
          <p:cNvCxnSpPr>
            <a:cxnSpLocks/>
          </p:cNvCxnSpPr>
          <p:nvPr/>
        </p:nvCxnSpPr>
        <p:spPr>
          <a:xfrm>
            <a:off x="4490442" y="3844726"/>
            <a:ext cx="486653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1CCAD162-E641-1D2D-4D03-5B7782E91DC6}"/>
              </a:ext>
            </a:extLst>
          </p:cNvPr>
          <p:cNvCxnSpPr>
            <a:cxnSpLocks/>
          </p:cNvCxnSpPr>
          <p:nvPr/>
        </p:nvCxnSpPr>
        <p:spPr>
          <a:xfrm flipH="1">
            <a:off x="3763277" y="3844726"/>
            <a:ext cx="108421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68027521-58BA-143A-9300-92CFF09B61FC}"/>
              </a:ext>
            </a:extLst>
          </p:cNvPr>
          <p:cNvCxnSpPr>
            <a:cxnSpLocks/>
          </p:cNvCxnSpPr>
          <p:nvPr/>
        </p:nvCxnSpPr>
        <p:spPr>
          <a:xfrm>
            <a:off x="4847494" y="3844726"/>
            <a:ext cx="2551610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784FA0B-439A-9F71-041F-DF3B4FCBE5DF}"/>
              </a:ext>
            </a:extLst>
          </p:cNvPr>
          <p:cNvCxnSpPr>
            <a:cxnSpLocks/>
          </p:cNvCxnSpPr>
          <p:nvPr/>
        </p:nvCxnSpPr>
        <p:spPr>
          <a:xfrm>
            <a:off x="5230670" y="3844726"/>
            <a:ext cx="842297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E0ABA4C-8BEB-06AD-29DD-D0E90DBDDF33}"/>
              </a:ext>
            </a:extLst>
          </p:cNvPr>
          <p:cNvCxnSpPr>
            <a:cxnSpLocks/>
          </p:cNvCxnSpPr>
          <p:nvPr/>
        </p:nvCxnSpPr>
        <p:spPr>
          <a:xfrm flipH="1">
            <a:off x="4977095" y="3844726"/>
            <a:ext cx="61933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06A0081C-D3A4-6FB1-581D-41122F9A5E23}"/>
              </a:ext>
            </a:extLst>
          </p:cNvPr>
          <p:cNvCxnSpPr>
            <a:cxnSpLocks/>
          </p:cNvCxnSpPr>
          <p:nvPr/>
        </p:nvCxnSpPr>
        <p:spPr>
          <a:xfrm>
            <a:off x="5596430" y="3844726"/>
            <a:ext cx="1802674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76BA21F-CBB8-6ED9-975C-C0ED16239921}"/>
              </a:ext>
            </a:extLst>
          </p:cNvPr>
          <p:cNvCxnSpPr>
            <a:cxnSpLocks/>
          </p:cNvCxnSpPr>
          <p:nvPr/>
        </p:nvCxnSpPr>
        <p:spPr>
          <a:xfrm>
            <a:off x="5953482" y="3844726"/>
            <a:ext cx="11948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0A1B638-8799-D661-0F9C-DB38701F47AD}"/>
              </a:ext>
            </a:extLst>
          </p:cNvPr>
          <p:cNvCxnSpPr>
            <a:cxnSpLocks/>
          </p:cNvCxnSpPr>
          <p:nvPr/>
        </p:nvCxnSpPr>
        <p:spPr>
          <a:xfrm>
            <a:off x="6336659" y="3844726"/>
            <a:ext cx="106244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9E91E53F-65CE-45EA-9B96-2DEA37A8A57F}"/>
              </a:ext>
            </a:extLst>
          </p:cNvPr>
          <p:cNvCxnSpPr>
            <a:cxnSpLocks/>
          </p:cNvCxnSpPr>
          <p:nvPr/>
        </p:nvCxnSpPr>
        <p:spPr>
          <a:xfrm flipH="1">
            <a:off x="4977095" y="3844726"/>
            <a:ext cx="1725324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A1353FC3-3C91-DBD7-384D-FE27D8977CC6}"/>
              </a:ext>
            </a:extLst>
          </p:cNvPr>
          <p:cNvCxnSpPr>
            <a:cxnSpLocks/>
          </p:cNvCxnSpPr>
          <p:nvPr/>
        </p:nvCxnSpPr>
        <p:spPr>
          <a:xfrm flipH="1">
            <a:off x="6076295" y="3844726"/>
            <a:ext cx="98336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C3EC8120-A852-A193-0460-FC26085E6472}"/>
              </a:ext>
            </a:extLst>
          </p:cNvPr>
          <p:cNvCxnSpPr>
            <a:cxnSpLocks/>
          </p:cNvCxnSpPr>
          <p:nvPr/>
        </p:nvCxnSpPr>
        <p:spPr>
          <a:xfrm flipH="1">
            <a:off x="7399104" y="3844726"/>
            <a:ext cx="28939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E94C652-0604-FA7F-24D6-053E29520EB6}"/>
              </a:ext>
            </a:extLst>
          </p:cNvPr>
          <p:cNvCxnSpPr>
            <a:cxnSpLocks/>
          </p:cNvCxnSpPr>
          <p:nvPr/>
        </p:nvCxnSpPr>
        <p:spPr>
          <a:xfrm>
            <a:off x="7816088" y="3844725"/>
            <a:ext cx="849735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2B8065BB-BC36-63FE-2DD1-3D78BC513C7F}"/>
              </a:ext>
            </a:extLst>
          </p:cNvPr>
          <p:cNvCxnSpPr>
            <a:cxnSpLocks/>
          </p:cNvCxnSpPr>
          <p:nvPr/>
        </p:nvCxnSpPr>
        <p:spPr>
          <a:xfrm flipH="1">
            <a:off x="7399104" y="3844726"/>
            <a:ext cx="764055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E277E60D-A6CD-0E14-E259-3F2F28C57502}"/>
              </a:ext>
            </a:extLst>
          </p:cNvPr>
          <p:cNvCxnSpPr>
            <a:cxnSpLocks/>
          </p:cNvCxnSpPr>
          <p:nvPr/>
        </p:nvCxnSpPr>
        <p:spPr>
          <a:xfrm>
            <a:off x="8163159" y="3844726"/>
            <a:ext cx="1607626" cy="192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88798D92-FF2E-A688-1002-DC7DFFD85EF8}"/>
              </a:ext>
            </a:extLst>
          </p:cNvPr>
          <p:cNvCxnSpPr>
            <a:cxnSpLocks/>
          </p:cNvCxnSpPr>
          <p:nvPr/>
        </p:nvCxnSpPr>
        <p:spPr>
          <a:xfrm>
            <a:off x="8539549" y="3844725"/>
            <a:ext cx="12627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29CBF7B-CDB6-A7D6-82D2-5739412299E8}"/>
              </a:ext>
            </a:extLst>
          </p:cNvPr>
          <p:cNvCxnSpPr>
            <a:cxnSpLocks/>
          </p:cNvCxnSpPr>
          <p:nvPr/>
        </p:nvCxnSpPr>
        <p:spPr>
          <a:xfrm flipH="1">
            <a:off x="8669407" y="3844725"/>
            <a:ext cx="251091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586993D-3AE3-EFB9-4799-736D395F4E40}"/>
              </a:ext>
            </a:extLst>
          </p:cNvPr>
          <p:cNvCxnSpPr>
            <a:cxnSpLocks/>
          </p:cNvCxnSpPr>
          <p:nvPr/>
        </p:nvCxnSpPr>
        <p:spPr>
          <a:xfrm>
            <a:off x="8927594" y="3844725"/>
            <a:ext cx="852071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C5B6182-FAF1-88D5-1849-C6EC2606C8FE}"/>
              </a:ext>
            </a:extLst>
          </p:cNvPr>
          <p:cNvCxnSpPr>
            <a:cxnSpLocks/>
          </p:cNvCxnSpPr>
          <p:nvPr/>
        </p:nvCxnSpPr>
        <p:spPr>
          <a:xfrm flipH="1">
            <a:off x="7375345" y="3844725"/>
            <a:ext cx="1548737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FABA5BF-BD9A-33F9-009D-C30BE2775612}"/>
              </a:ext>
            </a:extLst>
          </p:cNvPr>
          <p:cNvCxnSpPr>
            <a:cxnSpLocks/>
          </p:cNvCxnSpPr>
          <p:nvPr/>
        </p:nvCxnSpPr>
        <p:spPr>
          <a:xfrm flipH="1">
            <a:off x="8678251" y="3844724"/>
            <a:ext cx="588232" cy="1924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E63E6BAD-987D-3D8B-35D6-2BC5186DAA3B}"/>
              </a:ext>
            </a:extLst>
          </p:cNvPr>
          <p:cNvCxnSpPr>
            <a:cxnSpLocks/>
          </p:cNvCxnSpPr>
          <p:nvPr/>
        </p:nvCxnSpPr>
        <p:spPr>
          <a:xfrm>
            <a:off x="9652174" y="3844725"/>
            <a:ext cx="12627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2ADB46BC-DD08-1ED9-E614-540432415BFE}"/>
              </a:ext>
            </a:extLst>
          </p:cNvPr>
          <p:cNvCxnSpPr>
            <a:cxnSpLocks/>
          </p:cNvCxnSpPr>
          <p:nvPr/>
        </p:nvCxnSpPr>
        <p:spPr>
          <a:xfrm flipH="1">
            <a:off x="8664349" y="3844725"/>
            <a:ext cx="986314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D76DF7C1-BB6F-3B38-4ADA-1D5564480C3B}"/>
              </a:ext>
            </a:extLst>
          </p:cNvPr>
          <p:cNvCxnSpPr>
            <a:cxnSpLocks/>
          </p:cNvCxnSpPr>
          <p:nvPr/>
        </p:nvCxnSpPr>
        <p:spPr>
          <a:xfrm flipH="1">
            <a:off x="9769568" y="3844725"/>
            <a:ext cx="250765" cy="19245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F508AE9C-D03C-4CE6-9CE7-2A5B10522E20}"/>
              </a:ext>
            </a:extLst>
          </p:cNvPr>
          <p:cNvSpPr txBox="1"/>
          <p:nvPr/>
        </p:nvSpPr>
        <p:spPr>
          <a:xfrm>
            <a:off x="2026607" y="3501683"/>
            <a:ext cx="182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Microbes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5771DEE2-C3ED-826B-0B2D-13E6F498F52C}"/>
              </a:ext>
            </a:extLst>
          </p:cNvPr>
          <p:cNvSpPr txBox="1"/>
          <p:nvPr/>
        </p:nvSpPr>
        <p:spPr>
          <a:xfrm>
            <a:off x="2022025" y="5769321"/>
            <a:ext cx="108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latin typeface="Calibri" panose="020F0502020204030204" pitchFamily="34" charset="0"/>
                <a:cs typeface="Calibri" panose="020F0502020204030204" pitchFamily="34" charset="0"/>
              </a:rPr>
              <a:t>Hosts</a:t>
            </a:r>
            <a:endParaRPr lang="en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4F87E4E-6821-035D-A885-2CCA4911F545}"/>
              </a:ext>
            </a:extLst>
          </p:cNvPr>
          <p:cNvSpPr txBox="1"/>
          <p:nvPr/>
        </p:nvSpPr>
        <p:spPr>
          <a:xfrm>
            <a:off x="3915990" y="6391837"/>
            <a:ext cx="182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Agroforest</a:t>
            </a:r>
            <a:endParaRPr lang="en-IL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F46EBF92-048B-4F91-44C6-8267EF0FEE76}"/>
              </a:ext>
            </a:extLst>
          </p:cNvPr>
          <p:cNvSpPr txBox="1"/>
          <p:nvPr/>
        </p:nvSpPr>
        <p:spPr>
          <a:xfrm>
            <a:off x="6813221" y="6396335"/>
            <a:ext cx="10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Rice</a:t>
            </a:r>
            <a:endParaRPr lang="en-IL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1AB9E7C-AFF5-3FBF-0B2C-A199C9DBB6B9}"/>
              </a:ext>
            </a:extLst>
          </p:cNvPr>
          <p:cNvSpPr txBox="1"/>
          <p:nvPr/>
        </p:nvSpPr>
        <p:spPr>
          <a:xfrm>
            <a:off x="8537680" y="6396335"/>
            <a:ext cx="129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en-IL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F5A8C-8820-3531-5296-58627EE20CD8}"/>
              </a:ext>
            </a:extLst>
          </p:cNvPr>
          <p:cNvSpPr txBox="1"/>
          <p:nvPr/>
        </p:nvSpPr>
        <p:spPr>
          <a:xfrm>
            <a:off x="762503" y="597879"/>
            <a:ext cx="1072159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 can explore the host-microbe network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network depict the interactions between hosts and bacteria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Benefits of representing the system as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network’s structure is a signature of the processes that shaped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example modularity (however, see Dorman et al, 2017)</a:t>
            </a:r>
          </a:p>
        </p:txBody>
      </p:sp>
    </p:spTree>
    <p:extLst>
      <p:ext uri="{BB962C8B-B14F-4D97-AF65-F5344CB8AC3E}">
        <p14:creationId xmlns:p14="http://schemas.microsoft.com/office/powerpoint/2010/main" val="327640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08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5;p7">
            <a:extLst>
              <a:ext uri="{FF2B5EF4-FFF2-40B4-BE49-F238E27FC236}">
                <a16:creationId xmlns:a16="http://schemas.microsoft.com/office/drawing/2014/main" id="{542FD235-BB31-89FB-4777-C7064856BCAB}"/>
              </a:ext>
            </a:extLst>
          </p:cNvPr>
          <p:cNvSpPr txBox="1">
            <a:spLocks/>
          </p:cNvSpPr>
          <p:nvPr/>
        </p:nvSpPr>
        <p:spPr>
          <a:xfrm>
            <a:off x="1142860" y="554509"/>
            <a:ext cx="10515600" cy="9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4000" b="1" dirty="0"/>
              <a:t>Research questions</a:t>
            </a:r>
          </a:p>
        </p:txBody>
      </p:sp>
      <p:sp>
        <p:nvSpPr>
          <p:cNvPr id="3" name="Google Shape;216;p7">
            <a:extLst>
              <a:ext uri="{FF2B5EF4-FFF2-40B4-BE49-F238E27FC236}">
                <a16:creationId xmlns:a16="http://schemas.microsoft.com/office/drawing/2014/main" id="{B900AA44-8661-A8C0-C7FA-744014A3FA77}"/>
              </a:ext>
            </a:extLst>
          </p:cNvPr>
          <p:cNvSpPr txBox="1"/>
          <p:nvPr/>
        </p:nvSpPr>
        <p:spPr>
          <a:xfrm>
            <a:off x="1142860" y="1833634"/>
            <a:ext cx="10134739" cy="292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b="1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Q1.</a:t>
            </a:r>
            <a:r>
              <a:rPr lang="en-US" sz="32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processes shape host-microbe community structures along a land use change gradient?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endParaRPr lang="en-US" sz="3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Q2.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do core and rare microbial groups differ in these processes?</a:t>
            </a:r>
            <a:endParaRPr lang="en-US" sz="3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91D3B6-9391-DC61-9862-02F5953A2361}"/>
              </a:ext>
            </a:extLst>
          </p:cNvPr>
          <p:cNvSpPr txBox="1">
            <a:spLocks/>
          </p:cNvSpPr>
          <p:nvPr/>
        </p:nvSpPr>
        <p:spPr>
          <a:xfrm>
            <a:off x="760652" y="672239"/>
            <a:ext cx="10605848" cy="113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3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Hypotheses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75F7E0-B695-0BC6-30AD-544E53A4EC57}"/>
              </a:ext>
            </a:extLst>
          </p:cNvPr>
          <p:cNvSpPr txBox="1">
            <a:spLocks/>
          </p:cNvSpPr>
          <p:nvPr/>
        </p:nvSpPr>
        <p:spPr>
          <a:xfrm>
            <a:off x="760652" y="1896596"/>
            <a:ext cx="9907348" cy="4011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H1.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Neutral processes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H2.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Processes at the local scale (within land use) 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H3.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Processes at the land use scale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H4.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Interaction between microbial group 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H1-3</a:t>
            </a:r>
          </a:p>
        </p:txBody>
      </p:sp>
    </p:spTree>
    <p:extLst>
      <p:ext uri="{BB962C8B-B14F-4D97-AF65-F5344CB8AC3E}">
        <p14:creationId xmlns:p14="http://schemas.microsoft.com/office/powerpoint/2010/main" val="133931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40567</TotalTime>
  <Words>821</Words>
  <Application>Microsoft Macintosh PowerPoint</Application>
  <PresentationFormat>Widescreen</PresentationFormat>
  <Paragraphs>139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Gotham A</vt:lpstr>
      <vt:lpstr>Söhne</vt:lpstr>
      <vt:lpstr>Office Theme</vt:lpstr>
      <vt:lpstr>Distinct drivers of host-microbe network structures for core and rare microbes along a land use change gradient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groups represent different microbial genera and families (and potentially functions)</vt:lpstr>
      <vt:lpstr>PowerPoint Presentation</vt:lpstr>
      <vt:lpstr>PowerPoint Presentation</vt:lpstr>
      <vt:lpstr>PowerPoint Presentation</vt:lpstr>
      <vt:lpstr>The modules capture hosts with different microbial 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Environmental gradients explain modules variation for Non-core and Rare groups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Interplay Between Host Microbiome, Host Pathogens, And Human Land Use Management,  With Association To Disease Risk</dc:title>
  <dc:creator>matan markfeld</dc:creator>
  <cp:lastModifiedBy>Matan Markfeld</cp:lastModifiedBy>
  <cp:revision>523</cp:revision>
  <dcterms:created xsi:type="dcterms:W3CDTF">2022-05-25T13:17:04Z</dcterms:created>
  <dcterms:modified xsi:type="dcterms:W3CDTF">2024-09-05T05:07:20Z</dcterms:modified>
</cp:coreProperties>
</file>