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35"/>
  </p:notesMasterIdLst>
  <p:sldIdLst>
    <p:sldId id="256" r:id="rId2"/>
    <p:sldId id="372" r:id="rId3"/>
    <p:sldId id="377" r:id="rId4"/>
    <p:sldId id="378" r:id="rId5"/>
    <p:sldId id="379" r:id="rId6"/>
    <p:sldId id="380" r:id="rId7"/>
    <p:sldId id="384" r:id="rId8"/>
    <p:sldId id="365" r:id="rId9"/>
    <p:sldId id="321" r:id="rId10"/>
    <p:sldId id="262" r:id="rId11"/>
    <p:sldId id="353" r:id="rId12"/>
    <p:sldId id="367" r:id="rId13"/>
    <p:sldId id="383" r:id="rId14"/>
    <p:sldId id="393" r:id="rId15"/>
    <p:sldId id="394" r:id="rId16"/>
    <p:sldId id="344" r:id="rId17"/>
    <p:sldId id="350" r:id="rId18"/>
    <p:sldId id="381" r:id="rId19"/>
    <p:sldId id="382" r:id="rId20"/>
    <p:sldId id="368" r:id="rId21"/>
    <p:sldId id="391" r:id="rId22"/>
    <p:sldId id="392" r:id="rId23"/>
    <p:sldId id="371" r:id="rId24"/>
    <p:sldId id="348" r:id="rId25"/>
    <p:sldId id="359" r:id="rId26"/>
    <p:sldId id="373" r:id="rId27"/>
    <p:sldId id="370" r:id="rId28"/>
    <p:sldId id="320" r:id="rId29"/>
    <p:sldId id="395" r:id="rId30"/>
    <p:sldId id="376" r:id="rId31"/>
    <p:sldId id="374" r:id="rId32"/>
    <p:sldId id="375" r:id="rId33"/>
    <p:sldId id="364"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iWcMCwqWalZ5+4w3F/JiR3qZOS7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3"/>
    <a:srgbClr val="008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3"/>
    <p:restoredTop sz="82721"/>
  </p:normalViewPr>
  <p:slideViewPr>
    <p:cSldViewPr snapToGrid="0">
      <p:cViewPr varScale="1">
        <p:scale>
          <a:sx n="100" d="100"/>
          <a:sy n="100" d="100"/>
        </p:scale>
        <p:origin x="187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11</a:t>
            </a:fld>
            <a:endParaRPr lang="en-IL"/>
          </a:p>
        </p:txBody>
      </p:sp>
    </p:spTree>
    <p:extLst>
      <p:ext uri="{BB962C8B-B14F-4D97-AF65-F5344CB8AC3E}">
        <p14:creationId xmlns:p14="http://schemas.microsoft.com/office/powerpoint/2010/main" val="1347467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12</a:t>
            </a:fld>
            <a:endParaRPr lang="en-IL"/>
          </a:p>
        </p:txBody>
      </p:sp>
    </p:spTree>
    <p:extLst>
      <p:ext uri="{BB962C8B-B14F-4D97-AF65-F5344CB8AC3E}">
        <p14:creationId xmlns:p14="http://schemas.microsoft.com/office/powerpoint/2010/main" val="4050749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13</a:t>
            </a:fld>
            <a:endParaRPr lang="en-IL"/>
          </a:p>
        </p:txBody>
      </p:sp>
    </p:spTree>
    <p:extLst>
      <p:ext uri="{BB962C8B-B14F-4D97-AF65-F5344CB8AC3E}">
        <p14:creationId xmlns:p14="http://schemas.microsoft.com/office/powerpoint/2010/main" val="10855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486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274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287095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5284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18</a:t>
            </a:fld>
            <a:endParaRPr lang="en-IL"/>
          </a:p>
        </p:txBody>
      </p:sp>
    </p:spTree>
    <p:extLst>
      <p:ext uri="{BB962C8B-B14F-4D97-AF65-F5344CB8AC3E}">
        <p14:creationId xmlns:p14="http://schemas.microsoft.com/office/powerpoint/2010/main" val="260880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19</a:t>
            </a:fld>
            <a:endParaRPr lang="en-IL"/>
          </a:p>
        </p:txBody>
      </p:sp>
    </p:spTree>
    <p:extLst>
      <p:ext uri="{BB962C8B-B14F-4D97-AF65-F5344CB8AC3E}">
        <p14:creationId xmlns:p14="http://schemas.microsoft.com/office/powerpoint/2010/main" val="45224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E2F31"/>
                </a:solidFill>
                <a:effectLst/>
                <a:latin typeface="Gotham A"/>
              </a:rPr>
              <a:t>the </a:t>
            </a:r>
            <a:r>
              <a:rPr lang="en-US" b="0" i="0" dirty="0">
                <a:solidFill>
                  <a:srgbClr val="2E2F31"/>
                </a:solidFill>
                <a:effectLst/>
                <a:latin typeface="Gotham A"/>
              </a:rPr>
              <a:t>microbiome is crucial for the host health and function. Changes to the microbiome might change the host’s function and make it more susceptible to disease, for example.</a:t>
            </a:r>
          </a:p>
          <a:p>
            <a:endParaRPr lang="en-US" b="0" i="0" dirty="0">
              <a:solidFill>
                <a:srgbClr val="2E2F31"/>
              </a:solidFill>
              <a:effectLst/>
              <a:latin typeface="Gotham A"/>
            </a:endParaRP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Affecting disease.. specifically in rodents that are an important reservoir of zoonotic disease agents.</a:t>
            </a: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Therefore, it is important to understand the processes and factors that shape the microbiome.</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a:t>
            </a:fld>
            <a:endParaRPr lang="en-IL"/>
          </a:p>
        </p:txBody>
      </p:sp>
    </p:spTree>
    <p:extLst>
      <p:ext uri="{BB962C8B-B14F-4D97-AF65-F5344CB8AC3E}">
        <p14:creationId xmlns:p14="http://schemas.microsoft.com/office/powerpoint/2010/main" val="193791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20</a:t>
            </a:fld>
            <a:endParaRPr lang="en-IL"/>
          </a:p>
        </p:txBody>
      </p:sp>
    </p:spTree>
    <p:extLst>
      <p:ext uri="{BB962C8B-B14F-4D97-AF65-F5344CB8AC3E}">
        <p14:creationId xmlns:p14="http://schemas.microsoft.com/office/powerpoint/2010/main" val="2315771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21</a:t>
            </a:fld>
            <a:endParaRPr lang="en-IL"/>
          </a:p>
        </p:txBody>
      </p:sp>
    </p:spTree>
    <p:extLst>
      <p:ext uri="{BB962C8B-B14F-4D97-AF65-F5344CB8AC3E}">
        <p14:creationId xmlns:p14="http://schemas.microsoft.com/office/powerpoint/2010/main" val="213696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22</a:t>
            </a:fld>
            <a:endParaRPr lang="en-IL"/>
          </a:p>
        </p:txBody>
      </p:sp>
    </p:spTree>
    <p:extLst>
      <p:ext uri="{BB962C8B-B14F-4D97-AF65-F5344CB8AC3E}">
        <p14:creationId xmlns:p14="http://schemas.microsoft.com/office/powerpoint/2010/main" val="1060269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23</a:t>
            </a:fld>
            <a:endParaRPr lang="en-IL"/>
          </a:p>
        </p:txBody>
      </p:sp>
    </p:spTree>
    <p:extLst>
      <p:ext uri="{BB962C8B-B14F-4D97-AF65-F5344CB8AC3E}">
        <p14:creationId xmlns:p14="http://schemas.microsoft.com/office/powerpoint/2010/main" val="865306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Calibri" panose="020F0502020204030204" pitchFamily="34" charset="0"/>
                <a:cs typeface="Calibri" panose="020F0502020204030204" pitchFamily="34" charset="0"/>
                <a:sym typeface="Calibri"/>
              </a:rPr>
              <a:t>to measure the degree of agreement between the hosts' land use and the hosts' modules.</a:t>
            </a: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642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26</a:t>
            </a:fld>
            <a:endParaRPr lang="en-IL"/>
          </a:p>
        </p:txBody>
      </p:sp>
    </p:spTree>
    <p:extLst>
      <p:ext uri="{BB962C8B-B14F-4D97-AF65-F5344CB8AC3E}">
        <p14:creationId xmlns:p14="http://schemas.microsoft.com/office/powerpoint/2010/main" val="3608947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76428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703674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30</a:t>
            </a:fld>
            <a:endParaRPr lang="en-IL"/>
          </a:p>
        </p:txBody>
      </p:sp>
    </p:spTree>
    <p:extLst>
      <p:ext uri="{BB962C8B-B14F-4D97-AF65-F5344CB8AC3E}">
        <p14:creationId xmlns:p14="http://schemas.microsoft.com/office/powerpoint/2010/main" val="3660745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09482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effectLst/>
                <a:latin typeface="Calibri" panose="020F0502020204030204" pitchFamily="34" charset="0"/>
              </a:rPr>
              <a:t>Anthropogenic land use change, including the conversion of natural areas to agricultural or urban ecosystems, alters the environment and the conditions in which the host microbiome is shaped.</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9936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land use change can alter the host microbiome in different ways. It changes the host community composition and abundance, which can affect the transmission of microbes between hosts.</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2300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Additionally, Human-wildlife interface is changed with agricultural practices. This can lead to diet shift of the host and to changes in the gut conditions.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 and of course, that also can expose animals to human microbes and pathogens.</a:t>
            </a:r>
            <a:r>
              <a:rPr lang="en-US" sz="2800" dirty="0"/>
              <a:t> </a:t>
            </a:r>
            <a:br>
              <a:rPr lang="en-US" sz="2800" dirty="0"/>
            </a:b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31612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253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20120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a:p>
            <a:r>
              <a:rPr lang="en-US" b="0" i="0" dirty="0">
                <a:solidFill>
                  <a:srgbClr val="2E2F31"/>
                </a:solidFill>
                <a:effectLst/>
                <a:latin typeface="Gotham A"/>
              </a:rPr>
              <a:t>However, while most </a:t>
            </a:r>
            <a:r>
              <a:rPr lang="en-US" b="0" i="0" dirty="0" err="1">
                <a:solidFill>
                  <a:srgbClr val="2E2F31"/>
                </a:solidFill>
                <a:effectLst/>
                <a:latin typeface="Gotham A"/>
              </a:rPr>
              <a:t>moicrobiome</a:t>
            </a:r>
            <a:r>
              <a:rPr lang="en-US" b="0" i="0" dirty="0">
                <a:solidFill>
                  <a:srgbClr val="2E2F31"/>
                </a:solidFill>
                <a:effectLst/>
                <a:latin typeface="Gotham A"/>
              </a:rPr>
              <a:t> research focuses on humans or domestic animals, we still don’t know a lot about wild animals and how environmental factors, such as land use change, affect their microbiome. </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8</a:t>
            </a:fld>
            <a:endParaRPr lang="en-IL"/>
          </a:p>
        </p:txBody>
      </p:sp>
    </p:spTree>
    <p:extLst>
      <p:ext uri="{BB962C8B-B14F-4D97-AF65-F5344CB8AC3E}">
        <p14:creationId xmlns:p14="http://schemas.microsoft.com/office/powerpoint/2010/main" val="23748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54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9"/>
          <p:cNvSpPr>
            <a:spLocks noGrp="1"/>
          </p:cNvSpPr>
          <p:nvPr>
            <p:ph type="pic" idx="2"/>
          </p:nvPr>
        </p:nvSpPr>
        <p:spPr>
          <a:xfrm>
            <a:off x="5183188" y="987425"/>
            <a:ext cx="6172200" cy="4873625"/>
          </a:xfrm>
          <a:prstGeom prst="rect">
            <a:avLst/>
          </a:prstGeom>
          <a:noFill/>
          <a:ln>
            <a:noFill/>
          </a:ln>
        </p:spPr>
      </p:sp>
      <p:sp>
        <p:nvSpPr>
          <p:cNvPr id="68" name="Google Shape;68;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49590" y="1143001"/>
            <a:ext cx="10092819" cy="251802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5400" b="1" i="0" u="none" strike="noStrike" dirty="0">
                <a:solidFill>
                  <a:srgbClr val="002060"/>
                </a:solidFill>
                <a:effectLst/>
                <a:latin typeface="Calibri" panose="020F0502020204030204" pitchFamily="34" charset="0"/>
                <a:cs typeface="Calibri" panose="020F0502020204030204" pitchFamily="34" charset="0"/>
              </a:rPr>
              <a:t>Land use and microbe prevalence jointly determine host-microbe network structure</a:t>
            </a:r>
            <a:endParaRPr sz="16600" b="1" dirty="0">
              <a:solidFill>
                <a:srgbClr val="002060"/>
              </a:solidFill>
              <a:latin typeface="Calibri" panose="020F0502020204030204" pitchFamily="34" charset="0"/>
              <a:cs typeface="Calibri" panose="020F0502020204030204" pitchFamily="34" charset="0"/>
              <a:sym typeface="Calibri"/>
            </a:endParaRPr>
          </a:p>
        </p:txBody>
      </p:sp>
      <p:sp>
        <p:nvSpPr>
          <p:cNvPr id="89" name="Google Shape;89;p1"/>
          <p:cNvSpPr txBox="1">
            <a:spLocks noGrp="1"/>
          </p:cNvSpPr>
          <p:nvPr>
            <p:ph type="subTitle" idx="1"/>
          </p:nvPr>
        </p:nvSpPr>
        <p:spPr>
          <a:xfrm>
            <a:off x="1016506" y="5178933"/>
            <a:ext cx="10553700"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200" b="1" dirty="0">
                <a:latin typeface="Calibri" panose="020F0502020204030204" pitchFamily="34" charset="0"/>
                <a:cs typeface="Calibri" panose="020F0502020204030204" pitchFamily="34" charset="0"/>
              </a:rPr>
              <a:t>Matan Markfeld</a:t>
            </a:r>
            <a:r>
              <a:rPr lang="en-US" sz="36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Georgia Titcomb, Charles Nunn, Shai Pilosof</a:t>
            </a:r>
            <a:endParaRPr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Clr>
                <a:schemeClr val="dk1"/>
              </a:buClr>
              <a:buSzPts val="2400"/>
              <a:buNone/>
            </a:pPr>
            <a:r>
              <a:rPr lang="en-US" dirty="0">
                <a:latin typeface="Calibri" panose="020F0502020204030204" pitchFamily="34" charset="0"/>
                <a:cs typeface="Calibri" panose="020F0502020204030204" pitchFamily="34" charset="0"/>
              </a:rPr>
              <a:t>July 15, 2024</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15;p7">
            <a:extLst>
              <a:ext uri="{FF2B5EF4-FFF2-40B4-BE49-F238E27FC236}">
                <a16:creationId xmlns:a16="http://schemas.microsoft.com/office/drawing/2014/main" id="{542FD235-BB31-89FB-4777-C7064856BCAB}"/>
              </a:ext>
            </a:extLst>
          </p:cNvPr>
          <p:cNvSpPr txBox="1">
            <a:spLocks/>
          </p:cNvSpPr>
          <p:nvPr/>
        </p:nvSpPr>
        <p:spPr>
          <a:xfrm>
            <a:off x="1142860" y="554509"/>
            <a:ext cx="10515600" cy="96949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000" b="1" dirty="0"/>
              <a:t>Research questions</a:t>
            </a:r>
          </a:p>
        </p:txBody>
      </p:sp>
      <p:sp>
        <p:nvSpPr>
          <p:cNvPr id="3" name="Google Shape;216;p7">
            <a:extLst>
              <a:ext uri="{FF2B5EF4-FFF2-40B4-BE49-F238E27FC236}">
                <a16:creationId xmlns:a16="http://schemas.microsoft.com/office/drawing/2014/main" id="{B900AA44-8661-A8C0-C7FA-744014A3FA77}"/>
              </a:ext>
            </a:extLst>
          </p:cNvPr>
          <p:cNvSpPr txBox="1"/>
          <p:nvPr/>
        </p:nvSpPr>
        <p:spPr>
          <a:xfrm>
            <a:off x="1142860" y="1833634"/>
            <a:ext cx="10134739" cy="292886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rgbClr val="000000"/>
              </a:buClr>
              <a:buSzPts val="3200"/>
            </a:pPr>
            <a:r>
              <a:rPr lang="en-US" sz="3200" b="1" i="0" u="none" strike="noStrike" dirty="0">
                <a:solidFill>
                  <a:srgbClr val="000000"/>
                </a:solidFill>
                <a:latin typeface="Calibri"/>
                <a:ea typeface="Calibri"/>
                <a:cs typeface="Calibri"/>
                <a:sym typeface="Calibri"/>
              </a:rPr>
              <a:t>Q1.</a:t>
            </a:r>
            <a:r>
              <a:rPr lang="en-US" sz="3200" b="0" i="0" u="none" strike="noStrike" dirty="0">
                <a:solidFill>
                  <a:srgbClr val="000000"/>
                </a:solidFill>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What processes shape host-microbe community structures along a land use change gradient?</a:t>
            </a:r>
          </a:p>
          <a:p>
            <a:pPr marR="0" lvl="0" algn="l" rtl="0">
              <a:lnSpc>
                <a:spcPct val="90000"/>
              </a:lnSpc>
              <a:spcBef>
                <a:spcPts val="0"/>
              </a:spcBef>
              <a:spcAft>
                <a:spcPts val="0"/>
              </a:spcAft>
              <a:buClr>
                <a:srgbClr val="000000"/>
              </a:buClr>
              <a:buSzPts val="3200"/>
            </a:pPr>
            <a:endParaRPr lang="en-US" sz="3200" b="0" i="0" u="none" strike="noStrike" dirty="0">
              <a:solidFill>
                <a:srgbClr val="000000"/>
              </a:solidFill>
              <a:latin typeface="Calibri"/>
              <a:ea typeface="Calibri"/>
              <a:cs typeface="Calibri"/>
              <a:sym typeface="Calibri"/>
            </a:endParaRPr>
          </a:p>
          <a:p>
            <a:pPr marR="0" lvl="0" algn="l" rtl="0">
              <a:lnSpc>
                <a:spcPct val="90000"/>
              </a:lnSpc>
              <a:spcBef>
                <a:spcPts val="0"/>
              </a:spcBef>
              <a:spcAft>
                <a:spcPts val="0"/>
              </a:spcAft>
              <a:buClr>
                <a:srgbClr val="000000"/>
              </a:buClr>
              <a:buSzPts val="3200"/>
            </a:pPr>
            <a:r>
              <a:rPr lang="en-US" sz="3200" b="1" dirty="0">
                <a:latin typeface="Calibri"/>
                <a:ea typeface="Calibri"/>
                <a:cs typeface="Calibri"/>
                <a:sym typeface="Calibri"/>
              </a:rPr>
              <a:t>Q2.</a:t>
            </a:r>
            <a:r>
              <a:rPr lang="en-US" sz="3200" dirty="0">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How do core and rare microbial groups differ in these processes?</a:t>
            </a:r>
            <a:endParaRPr lang="en-US" sz="3200" b="0" i="0" u="none" strike="noStrike"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605848"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300" b="1" dirty="0">
                <a:latin typeface="Calibri" panose="020F0502020204030204" pitchFamily="34" charset="0"/>
                <a:cs typeface="Calibri" panose="020F0502020204030204" pitchFamily="34" charset="0"/>
                <a:sym typeface="Wingdings" panose="05000000000000000000" pitchFamily="2" charset="2"/>
              </a:rPr>
              <a:t>Hypotheses</a:t>
            </a:r>
            <a:endParaRPr lang="en-US" sz="3600" b="1" dirty="0">
              <a:latin typeface="Calibri" panose="020F0502020204030204" pitchFamily="34" charset="0"/>
              <a:cs typeface="Calibri" panose="020F0502020204030204" pitchFamily="34" charset="0"/>
              <a:sym typeface="Wingdings" panose="05000000000000000000" pitchFamily="2" charset="2"/>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760652" y="1896596"/>
            <a:ext cx="9907348" cy="4011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cs typeface="Calibri" panose="020F0502020204030204" pitchFamily="34" charset="0"/>
              </a:rPr>
              <a:t>H1.</a:t>
            </a:r>
            <a:r>
              <a:rPr lang="en-US" dirty="0">
                <a:latin typeface="Calibri" panose="020F0502020204030204" pitchFamily="34" charset="0"/>
                <a:cs typeface="Calibri" panose="020F0502020204030204" pitchFamily="34" charset="0"/>
              </a:rPr>
              <a:t> Neutral processes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H2. </a:t>
            </a:r>
            <a:r>
              <a:rPr lang="en-US" dirty="0">
                <a:latin typeface="Calibri" panose="020F0502020204030204" pitchFamily="34" charset="0"/>
                <a:cs typeface="Calibri" panose="020F0502020204030204" pitchFamily="34" charset="0"/>
              </a:rPr>
              <a:t>Processes at the local scale (within land use)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H3. </a:t>
            </a:r>
            <a:r>
              <a:rPr lang="en-US" dirty="0">
                <a:latin typeface="Calibri" panose="020F0502020204030204" pitchFamily="34" charset="0"/>
                <a:cs typeface="Calibri" panose="020F0502020204030204" pitchFamily="34" charset="0"/>
              </a:rPr>
              <a:t>Processes at the land use scale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H4.</a:t>
            </a:r>
            <a:r>
              <a:rPr lang="en-US" dirty="0">
                <a:latin typeface="Calibri" panose="020F0502020204030204" pitchFamily="34" charset="0"/>
                <a:cs typeface="Calibri" panose="020F0502020204030204" pitchFamily="34" charset="0"/>
              </a:rPr>
              <a:t> Interaction between microbial group and </a:t>
            </a:r>
            <a:r>
              <a:rPr lang="en-US" b="1" dirty="0">
                <a:latin typeface="Calibri" panose="020F0502020204030204" pitchFamily="34" charset="0"/>
                <a:cs typeface="Calibri" panose="020F0502020204030204" pitchFamily="34" charset="0"/>
              </a:rPr>
              <a:t>H1-3</a:t>
            </a:r>
          </a:p>
        </p:txBody>
      </p:sp>
    </p:spTree>
    <p:extLst>
      <p:ext uri="{BB962C8B-B14F-4D97-AF65-F5344CB8AC3E}">
        <p14:creationId xmlns:p14="http://schemas.microsoft.com/office/powerpoint/2010/main" val="133931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Filtering the microbiome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Rattus from 3 villages</a:t>
            </a:r>
          </a:p>
          <a:p>
            <a:r>
              <a:rPr lang="en-US" dirty="0">
                <a:latin typeface="Calibri" panose="020F0502020204030204" pitchFamily="34" charset="0"/>
                <a:cs typeface="Calibri" panose="020F0502020204030204" pitchFamily="34" charset="0"/>
              </a:rPr>
              <a:t>Feces – gut microbiome</a:t>
            </a:r>
          </a:p>
          <a:p>
            <a:r>
              <a:rPr lang="en-US" dirty="0">
                <a:latin typeface="Calibri" panose="020F0502020204030204" pitchFamily="34" charset="0"/>
                <a:cs typeface="Calibri" panose="020F0502020204030204" pitchFamily="34" charset="0"/>
              </a:rPr>
              <a:t>Bacteria ASVs</a:t>
            </a:r>
          </a:p>
          <a:p>
            <a:r>
              <a:rPr lang="en-US" dirty="0">
                <a:latin typeface="Calibri" panose="020F0502020204030204" pitchFamily="34" charset="0"/>
                <a:cs typeface="Calibri" panose="020F0502020204030204" pitchFamily="34" charset="0"/>
              </a:rPr>
              <a:t>Relative reads abundance &gt; 0.1% per sample</a:t>
            </a:r>
          </a:p>
          <a:p>
            <a:r>
              <a:rPr lang="en-US" dirty="0">
                <a:latin typeface="Calibri" panose="020F0502020204030204" pitchFamily="34" charset="0"/>
                <a:cs typeface="Calibri" panose="020F0502020204030204" pitchFamily="34" charset="0"/>
              </a:rPr>
              <a:t>Prevalence &gt; 1% per village</a:t>
            </a:r>
          </a:p>
          <a:p>
            <a:r>
              <a:rPr lang="en-US" dirty="0">
                <a:latin typeface="Calibri" panose="020F0502020204030204" pitchFamily="34" charset="0"/>
                <a:cs typeface="Calibri" panose="020F0502020204030204" pitchFamily="34" charset="0"/>
              </a:rPr>
              <a:t>Total reads in a sample &gt; 5000</a:t>
            </a:r>
          </a:p>
          <a:p>
            <a:r>
              <a:rPr lang="en-US" dirty="0">
                <a:latin typeface="Calibri" panose="020F0502020204030204" pitchFamily="34" charset="0"/>
                <a:cs typeface="Calibri" panose="020F0502020204030204" pitchFamily="34" charset="0"/>
              </a:rPr>
              <a:t>Taxonomy</a:t>
            </a: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30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Microbes' prevalence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rPr>
              <a:t>3 groups:</a:t>
            </a:r>
          </a:p>
          <a:p>
            <a:r>
              <a:rPr lang="en-US" sz="3200" dirty="0">
                <a:latin typeface="Calibri" panose="020F0502020204030204" pitchFamily="34" charset="0"/>
                <a:cs typeface="Calibri" panose="020F0502020204030204" pitchFamily="34" charset="0"/>
              </a:rPr>
              <a:t>Rare [1%-2%]</a:t>
            </a:r>
          </a:p>
          <a:p>
            <a:r>
              <a:rPr lang="en-US" sz="3200" dirty="0">
                <a:latin typeface="Calibri" panose="020F0502020204030204" pitchFamily="34" charset="0"/>
                <a:cs typeface="Calibri" panose="020F0502020204030204" pitchFamily="34" charset="0"/>
              </a:rPr>
              <a:t>Non-core [2%-20%]</a:t>
            </a:r>
          </a:p>
          <a:p>
            <a:r>
              <a:rPr lang="en-US" sz="3200" dirty="0">
                <a:latin typeface="Calibri" panose="020F0502020204030204" pitchFamily="34" charset="0"/>
                <a:cs typeface="Calibri" panose="020F0502020204030204" pitchFamily="34" charset="0"/>
              </a:rPr>
              <a:t>Core [&gt;20%]</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274752F-8F14-CAB3-5FF9-0DEB130CAB45}"/>
              </a:ext>
            </a:extLst>
          </p:cNvPr>
          <p:cNvPicPr>
            <a:picLocks noChangeAspect="1"/>
          </p:cNvPicPr>
          <p:nvPr/>
        </p:nvPicPr>
        <p:blipFill>
          <a:blip r:embed="rId3"/>
          <a:stretch>
            <a:fillRect/>
          </a:stretch>
        </p:blipFill>
        <p:spPr>
          <a:xfrm>
            <a:off x="5314787" y="1105319"/>
            <a:ext cx="6391589" cy="5322898"/>
          </a:xfrm>
          <a:prstGeom prst="rect">
            <a:avLst/>
          </a:prstGeom>
        </p:spPr>
      </p:pic>
    </p:spTree>
    <p:extLst>
      <p:ext uri="{BB962C8B-B14F-4D97-AF65-F5344CB8AC3E}">
        <p14:creationId xmlns:p14="http://schemas.microsoft.com/office/powerpoint/2010/main" val="348914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315757"/>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3200" dirty="0">
                <a:latin typeface="Calibri" panose="020F0502020204030204" pitchFamily="34" charset="0"/>
                <a:cs typeface="Calibri" panose="020F0502020204030204" pitchFamily="34" charset="0"/>
                <a:sym typeface="Calibri"/>
              </a:rPr>
              <a:t>The groups represent different microbial genera (and potentially functions)</a:t>
            </a:r>
            <a:endParaRPr sz="3200" dirty="0">
              <a:latin typeface="Calibri" panose="020F0502020204030204" pitchFamily="34" charset="0"/>
              <a:cs typeface="Calibri" panose="020F0502020204030204" pitchFamily="34" charset="0"/>
              <a:sym typeface="Calibri"/>
            </a:endParaRPr>
          </a:p>
        </p:txBody>
      </p:sp>
      <p:pic>
        <p:nvPicPr>
          <p:cNvPr id="3" name="Picture 2" descr="A diagram of different colored dots&#10;&#10;Description automatically generated">
            <a:extLst>
              <a:ext uri="{FF2B5EF4-FFF2-40B4-BE49-F238E27FC236}">
                <a16:creationId xmlns:a16="http://schemas.microsoft.com/office/drawing/2014/main" id="{BDBD69A3-4875-2CFD-579D-1E9F1D517D6E}"/>
              </a:ext>
            </a:extLst>
          </p:cNvPr>
          <p:cNvPicPr>
            <a:picLocks noChangeAspect="1"/>
          </p:cNvPicPr>
          <p:nvPr/>
        </p:nvPicPr>
        <p:blipFill>
          <a:blip r:embed="rId3"/>
          <a:stretch>
            <a:fillRect/>
          </a:stretch>
        </p:blipFill>
        <p:spPr>
          <a:xfrm>
            <a:off x="2578408" y="1424353"/>
            <a:ext cx="7560379" cy="5400270"/>
          </a:xfrm>
          <a:prstGeom prst="rect">
            <a:avLst/>
          </a:prstGeom>
        </p:spPr>
      </p:pic>
    </p:spTree>
    <p:extLst>
      <p:ext uri="{BB962C8B-B14F-4D97-AF65-F5344CB8AC3E}">
        <p14:creationId xmlns:p14="http://schemas.microsoft.com/office/powerpoint/2010/main" val="266885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3 networks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Bipartite network between host individuals and bacteria ASVs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Link’s weight = ASV relative abundance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Infomap</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11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Google Shape;358;p17">
            <a:extLst>
              <a:ext uri="{FF2B5EF4-FFF2-40B4-BE49-F238E27FC236}">
                <a16:creationId xmlns:a16="http://schemas.microsoft.com/office/drawing/2014/main" id="{41E1ACB2-06EF-BBF2-89B6-DB467D3034CE}"/>
              </a:ext>
            </a:extLst>
          </p:cNvPr>
          <p:cNvSpPr txBox="1">
            <a:spLocks/>
          </p:cNvSpPr>
          <p:nvPr/>
        </p:nvSpPr>
        <p:spPr>
          <a:xfrm>
            <a:off x="838200" y="48128"/>
            <a:ext cx="10515600" cy="8185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b="1" dirty="0">
                <a:latin typeface="Calibri" panose="020F0502020204030204" pitchFamily="34" charset="0"/>
                <a:cs typeface="Calibri" panose="020F0502020204030204" pitchFamily="34" charset="0"/>
              </a:rPr>
              <a:t>Community detection - </a:t>
            </a:r>
            <a:r>
              <a:rPr lang="en-US" sz="3200" b="1" dirty="0">
                <a:latin typeface="Calibri" panose="020F0502020204030204" pitchFamily="34" charset="0"/>
                <a:cs typeface="Calibri" panose="020F0502020204030204" pitchFamily="34" charset="0"/>
              </a:rPr>
              <a:t>Infomap</a:t>
            </a:r>
            <a:endParaRPr lang="en-US"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5C84D97-86A4-AF2E-C1D2-3EBD74415F94}"/>
              </a:ext>
            </a:extLst>
          </p:cNvPr>
          <p:cNvPicPr>
            <a:picLocks noChangeAspect="1"/>
          </p:cNvPicPr>
          <p:nvPr/>
        </p:nvPicPr>
        <p:blipFill rotWithShape="1">
          <a:blip r:embed="rId3"/>
          <a:srcRect r="11560"/>
          <a:stretch/>
        </p:blipFill>
        <p:spPr>
          <a:xfrm>
            <a:off x="3535936" y="724173"/>
            <a:ext cx="4318945" cy="3013802"/>
          </a:xfrm>
          <a:prstGeom prst="rect">
            <a:avLst/>
          </a:prstGeom>
        </p:spPr>
      </p:pic>
      <p:sp>
        <p:nvSpPr>
          <p:cNvPr id="9" name="TextBox 8">
            <a:extLst>
              <a:ext uri="{FF2B5EF4-FFF2-40B4-BE49-F238E27FC236}">
                <a16:creationId xmlns:a16="http://schemas.microsoft.com/office/drawing/2014/main" id="{4C372C73-1248-1A7C-1702-D12400B4B242}"/>
              </a:ext>
            </a:extLst>
          </p:cNvPr>
          <p:cNvSpPr txBox="1"/>
          <p:nvPr/>
        </p:nvSpPr>
        <p:spPr>
          <a:xfrm>
            <a:off x="2682911" y="1779099"/>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Rare</a:t>
            </a:r>
            <a:endParaRPr lang="en-IL"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772D24A-187E-CDAA-6BEF-CB3545FD20E0}"/>
              </a:ext>
            </a:extLst>
          </p:cNvPr>
          <p:cNvSpPr txBox="1"/>
          <p:nvPr/>
        </p:nvSpPr>
        <p:spPr>
          <a:xfrm>
            <a:off x="2682910" y="3272850"/>
            <a:ext cx="1607735"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Non-core</a:t>
            </a:r>
            <a:endParaRPr lang="en-IL"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E056FC9-FD1A-8522-76B7-F5C37683C0CE}"/>
              </a:ext>
            </a:extLst>
          </p:cNvPr>
          <p:cNvSpPr txBox="1"/>
          <p:nvPr/>
        </p:nvSpPr>
        <p:spPr>
          <a:xfrm>
            <a:off x="9165945" y="3293652"/>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Core</a:t>
            </a:r>
            <a:endParaRPr lang="en-IL"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4A01F9CE-A7CB-8CDD-DBD5-2B8F75572411}"/>
              </a:ext>
            </a:extLst>
          </p:cNvPr>
          <p:cNvPicPr>
            <a:picLocks noChangeAspect="1"/>
          </p:cNvPicPr>
          <p:nvPr/>
        </p:nvPicPr>
        <p:blipFill rotWithShape="1">
          <a:blip r:embed="rId4"/>
          <a:srcRect r="12207"/>
          <a:stretch/>
        </p:blipFill>
        <p:spPr>
          <a:xfrm>
            <a:off x="813628" y="3796070"/>
            <a:ext cx="4287377" cy="3013802"/>
          </a:xfrm>
          <a:prstGeom prst="rect">
            <a:avLst/>
          </a:prstGeom>
        </p:spPr>
      </p:pic>
      <p:pic>
        <p:nvPicPr>
          <p:cNvPr id="15" name="Picture 14">
            <a:extLst>
              <a:ext uri="{FF2B5EF4-FFF2-40B4-BE49-F238E27FC236}">
                <a16:creationId xmlns:a16="http://schemas.microsoft.com/office/drawing/2014/main" id="{E9D0E94A-8A51-C819-E4F9-144166CB14C1}"/>
              </a:ext>
            </a:extLst>
          </p:cNvPr>
          <p:cNvPicPr>
            <a:picLocks noChangeAspect="1"/>
          </p:cNvPicPr>
          <p:nvPr/>
        </p:nvPicPr>
        <p:blipFill rotWithShape="1">
          <a:blip r:embed="rId5"/>
          <a:srcRect r="11560"/>
          <a:stretch/>
        </p:blipFill>
        <p:spPr>
          <a:xfrm>
            <a:off x="7149572" y="3796070"/>
            <a:ext cx="4318945" cy="3013802"/>
          </a:xfrm>
          <a:prstGeom prst="rect">
            <a:avLst/>
          </a:prstGeom>
        </p:spPr>
      </p:pic>
    </p:spTree>
    <p:extLst>
      <p:ext uri="{BB962C8B-B14F-4D97-AF65-F5344CB8AC3E}">
        <p14:creationId xmlns:p14="http://schemas.microsoft.com/office/powerpoint/2010/main" val="194923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644435" y="31958"/>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2800" b="0" i="0" u="none" strike="noStrike" dirty="0">
                <a:solidFill>
                  <a:srgbClr val="000000"/>
                </a:solidFill>
                <a:effectLst/>
                <a:latin typeface="Calibri" panose="020F0502020204030204" pitchFamily="34" charset="0"/>
              </a:rPr>
              <a:t>The modules become smaller and more specific to land use types along the rarity gradient</a:t>
            </a:r>
            <a:endParaRPr sz="4000" dirty="0">
              <a:latin typeface="Calibri" panose="020F0502020204030204" pitchFamily="34" charset="0"/>
              <a:cs typeface="Calibri" panose="020F0502020204030204" pitchFamily="34" charset="0"/>
              <a:sym typeface="Calibri"/>
            </a:endParaRPr>
          </a:p>
        </p:txBody>
      </p:sp>
      <p:pic>
        <p:nvPicPr>
          <p:cNvPr id="5" name="Picture 4" descr="A graph of different colored lines&#10;&#10;Description automatically generated with medium confidence">
            <a:extLst>
              <a:ext uri="{FF2B5EF4-FFF2-40B4-BE49-F238E27FC236}">
                <a16:creationId xmlns:a16="http://schemas.microsoft.com/office/drawing/2014/main" id="{0C11D039-913D-0C2F-71F4-297DB4D9F605}"/>
              </a:ext>
            </a:extLst>
          </p:cNvPr>
          <p:cNvPicPr>
            <a:picLocks noChangeAspect="1"/>
          </p:cNvPicPr>
          <p:nvPr/>
        </p:nvPicPr>
        <p:blipFill>
          <a:blip r:embed="rId3"/>
          <a:stretch>
            <a:fillRect/>
          </a:stretch>
        </p:blipFill>
        <p:spPr>
          <a:xfrm>
            <a:off x="1113527" y="1140554"/>
            <a:ext cx="4335138" cy="3096527"/>
          </a:xfrm>
          <a:prstGeom prst="rect">
            <a:avLst/>
          </a:prstGeom>
        </p:spPr>
      </p:pic>
      <p:pic>
        <p:nvPicPr>
          <p:cNvPr id="7" name="Picture 6" descr="A graph with different colored squares&#10;&#10;Description automatically generated">
            <a:extLst>
              <a:ext uri="{FF2B5EF4-FFF2-40B4-BE49-F238E27FC236}">
                <a16:creationId xmlns:a16="http://schemas.microsoft.com/office/drawing/2014/main" id="{A74F6B6C-BE35-FFBA-AA51-3D59F35264C7}"/>
              </a:ext>
            </a:extLst>
          </p:cNvPr>
          <p:cNvPicPr>
            <a:picLocks noChangeAspect="1"/>
          </p:cNvPicPr>
          <p:nvPr/>
        </p:nvPicPr>
        <p:blipFill>
          <a:blip r:embed="rId4"/>
          <a:stretch>
            <a:fillRect/>
          </a:stretch>
        </p:blipFill>
        <p:spPr>
          <a:xfrm>
            <a:off x="6824897" y="1257821"/>
            <a:ext cx="4335138" cy="3096527"/>
          </a:xfrm>
          <a:prstGeom prst="rect">
            <a:avLst/>
          </a:prstGeom>
        </p:spPr>
      </p:pic>
      <p:pic>
        <p:nvPicPr>
          <p:cNvPr id="9" name="Picture 8">
            <a:extLst>
              <a:ext uri="{FF2B5EF4-FFF2-40B4-BE49-F238E27FC236}">
                <a16:creationId xmlns:a16="http://schemas.microsoft.com/office/drawing/2014/main" id="{48B0602F-FDFA-F6EB-5480-1BDAB884DEA9}"/>
              </a:ext>
            </a:extLst>
          </p:cNvPr>
          <p:cNvPicPr>
            <a:picLocks noChangeAspect="1"/>
          </p:cNvPicPr>
          <p:nvPr/>
        </p:nvPicPr>
        <p:blipFill>
          <a:blip r:embed="rId5"/>
          <a:stretch>
            <a:fillRect/>
          </a:stretch>
        </p:blipFill>
        <p:spPr>
          <a:xfrm>
            <a:off x="4443884" y="4237081"/>
            <a:ext cx="4087167" cy="2522366"/>
          </a:xfrm>
          <a:prstGeom prst="rect">
            <a:avLst/>
          </a:prstGeom>
        </p:spPr>
      </p:pic>
    </p:spTree>
    <p:extLst>
      <p:ext uri="{BB962C8B-B14F-4D97-AF65-F5344CB8AC3E}">
        <p14:creationId xmlns:p14="http://schemas.microsoft.com/office/powerpoint/2010/main" val="164255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740555" y="1989756"/>
            <a:ext cx="9907348" cy="2878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panose="020F0502020204030204" pitchFamily="34" charset="0"/>
                <a:cs typeface="Calibri" panose="020F0502020204030204" pitchFamily="34" charset="0"/>
              </a:rPr>
              <a:t>Beta-NTI (Nearest Taxon Index)</a:t>
            </a:r>
          </a:p>
          <a:p>
            <a:pPr marL="0" indent="0">
              <a:buNone/>
            </a:pPr>
            <a:r>
              <a:rPr lang="en-US" dirty="0">
                <a:latin typeface="Calibri" panose="020F0502020204030204" pitchFamily="34" charset="0"/>
                <a:cs typeface="Calibri" panose="020F0502020204030204" pitchFamily="34" charset="0"/>
              </a:rPr>
              <a:t>Measures phylogenetic turnover compared to the turnover expected by chance </a:t>
            </a:r>
          </a:p>
          <a:p>
            <a:pPr marL="0" indent="0">
              <a:buNone/>
            </a:pPr>
            <a:r>
              <a:rPr lang="en-US" sz="3200" b="1" dirty="0" err="1">
                <a:latin typeface="Calibri" panose="020F0502020204030204" pitchFamily="34" charset="0"/>
                <a:cs typeface="Calibri" panose="020F0502020204030204" pitchFamily="34" charset="0"/>
              </a:rPr>
              <a:t>Raup</a:t>
            </a:r>
            <a:r>
              <a:rPr lang="en-US" sz="3200" b="1" dirty="0">
                <a:latin typeface="Calibri" panose="020F0502020204030204" pitchFamily="34" charset="0"/>
                <a:cs typeface="Calibri" panose="020F0502020204030204" pitchFamily="34" charset="0"/>
              </a:rPr>
              <a:t>-Crick</a:t>
            </a:r>
          </a:p>
          <a:p>
            <a:pPr marL="0" indent="0">
              <a:buNone/>
            </a:pPr>
            <a:r>
              <a:rPr lang="en-US" dirty="0">
                <a:latin typeface="Calibri" panose="020F0502020204030204" pitchFamily="34" charset="0"/>
                <a:cs typeface="Calibri" panose="020F0502020204030204" pitchFamily="34" charset="0"/>
              </a:rPr>
              <a:t>Measures turnover compared to the turnover expected by chance </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spTree>
    <p:extLst>
      <p:ext uri="{BB962C8B-B14F-4D97-AF65-F5344CB8AC3E}">
        <p14:creationId xmlns:p14="http://schemas.microsoft.com/office/powerpoint/2010/main" val="359409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pic>
        <p:nvPicPr>
          <p:cNvPr id="2" name="Picture 1">
            <a:extLst>
              <a:ext uri="{FF2B5EF4-FFF2-40B4-BE49-F238E27FC236}">
                <a16:creationId xmlns:a16="http://schemas.microsoft.com/office/drawing/2014/main" id="{FFEF3C76-0435-A47C-518E-06C8B2C0FD8E}"/>
              </a:ext>
            </a:extLst>
          </p:cNvPr>
          <p:cNvPicPr>
            <a:picLocks noChangeAspect="1"/>
          </p:cNvPicPr>
          <p:nvPr/>
        </p:nvPicPr>
        <p:blipFill>
          <a:blip r:embed="rId3"/>
          <a:stretch>
            <a:fillRect/>
          </a:stretch>
        </p:blipFill>
        <p:spPr>
          <a:xfrm>
            <a:off x="833174" y="1752787"/>
            <a:ext cx="10008998" cy="4404855"/>
          </a:xfrm>
          <a:prstGeom prst="rect">
            <a:avLst/>
          </a:prstGeom>
        </p:spPr>
      </p:pic>
    </p:spTree>
    <p:extLst>
      <p:ext uri="{BB962C8B-B14F-4D97-AF65-F5344CB8AC3E}">
        <p14:creationId xmlns:p14="http://schemas.microsoft.com/office/powerpoint/2010/main" val="317734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55F0E1-3826-D863-3E4D-DFFB91C1DFE9}"/>
              </a:ext>
            </a:extLst>
          </p:cNvPr>
          <p:cNvSpPr txBox="1"/>
          <p:nvPr/>
        </p:nvSpPr>
        <p:spPr>
          <a:xfrm>
            <a:off x="7191279" y="6519446"/>
            <a:ext cx="490239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Berg et. al., 2020; Rosenberg &amp; </a:t>
            </a:r>
            <a:r>
              <a:rPr lang="en-US" sz="1600" dirty="0" err="1">
                <a:latin typeface="Calibri" panose="020F0502020204030204" pitchFamily="34" charset="0"/>
                <a:cs typeface="Calibri" panose="020F0502020204030204" pitchFamily="34" charset="0"/>
              </a:rPr>
              <a:t>Zilber</a:t>
            </a:r>
            <a:r>
              <a:rPr lang="en-US" sz="1600" dirty="0">
                <a:latin typeface="Calibri" panose="020F0502020204030204" pitchFamily="34" charset="0"/>
                <a:cs typeface="Calibri" panose="020F0502020204030204" pitchFamily="34" charset="0"/>
              </a:rPr>
              <a:t>-Rosenberg, 2018</a:t>
            </a:r>
          </a:p>
        </p:txBody>
      </p:sp>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3838" y="652143"/>
            <a:ext cx="10664324"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The microbiome is crucial for host health and function </a:t>
            </a:r>
            <a:endParaRPr lang="en-US" sz="3600" dirty="0">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6295077-F1B8-C981-5F4B-EACC928D89CE}"/>
              </a:ext>
            </a:extLst>
          </p:cNvPr>
          <p:cNvSpPr txBox="1"/>
          <p:nvPr/>
        </p:nvSpPr>
        <p:spPr>
          <a:xfrm>
            <a:off x="1304611" y="5072635"/>
            <a:ext cx="8711920" cy="1200329"/>
          </a:xfrm>
          <a:prstGeom prst="rect">
            <a:avLst/>
          </a:prstGeom>
          <a:noFill/>
        </p:spPr>
        <p:txBody>
          <a:bodyPr wrap="square">
            <a:spAutoFit/>
          </a:bodyPr>
          <a:lstStyle/>
          <a:p>
            <a:pPr algn="ctr"/>
            <a:r>
              <a:rPr lang="en-US" sz="3600" b="1" i="0" u="none" strike="noStrike" dirty="0">
                <a:solidFill>
                  <a:srgbClr val="000000"/>
                </a:solidFill>
                <a:effectLst/>
                <a:latin typeface="Calibri" panose="020F0502020204030204" pitchFamily="34" charset="0"/>
              </a:rPr>
              <a:t>It is important to understand the processes and factors that shape the microbiome</a:t>
            </a:r>
            <a:endParaRPr lang="en-IL" sz="3600" b="1" dirty="0"/>
          </a:p>
        </p:txBody>
      </p:sp>
      <p:pic>
        <p:nvPicPr>
          <p:cNvPr id="1026" name="Picture 2" descr="Solutions for your Germ-Free and Gnotobiotic Mice | ClearH2O">
            <a:extLst>
              <a:ext uri="{FF2B5EF4-FFF2-40B4-BE49-F238E27FC236}">
                <a16:creationId xmlns:a16="http://schemas.microsoft.com/office/drawing/2014/main" id="{C9D0E582-6E76-4E6A-75D7-4BB16FA2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1" y="1499717"/>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3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600986"/>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Rare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microbe turnover due to dispersal limitation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
        <p:nvSpPr>
          <p:cNvPr id="2" name="Rectangle 1">
            <a:extLst>
              <a:ext uri="{FF2B5EF4-FFF2-40B4-BE49-F238E27FC236}">
                <a16:creationId xmlns:a16="http://schemas.microsoft.com/office/drawing/2014/main" id="{07F3F32E-A881-51BF-DB00-B4128F40E6C5}"/>
              </a:ext>
            </a:extLst>
          </p:cNvPr>
          <p:cNvSpPr/>
          <p:nvPr/>
        </p:nvSpPr>
        <p:spPr>
          <a:xfrm>
            <a:off x="83947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438632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231654"/>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Non-core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selective differences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
        <p:nvSpPr>
          <p:cNvPr id="2" name="Rectangle 1">
            <a:extLst>
              <a:ext uri="{FF2B5EF4-FFF2-40B4-BE49-F238E27FC236}">
                <a16:creationId xmlns:a16="http://schemas.microsoft.com/office/drawing/2014/main" id="{32676035-310F-6996-5D69-BA1FBD5CC221}"/>
              </a:ext>
            </a:extLst>
          </p:cNvPr>
          <p:cNvSpPr/>
          <p:nvPr/>
        </p:nvSpPr>
        <p:spPr>
          <a:xfrm>
            <a:off x="67818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18334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2492990"/>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same and different modules</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
        <p:nvSpPr>
          <p:cNvPr id="2" name="Rectangle 1">
            <a:extLst>
              <a:ext uri="{FF2B5EF4-FFF2-40B4-BE49-F238E27FC236}">
                <a16:creationId xmlns:a16="http://schemas.microsoft.com/office/drawing/2014/main" id="{596C0E0B-FDD4-68C1-731B-A3B7E165BBB4}"/>
              </a:ext>
            </a:extLst>
          </p:cNvPr>
          <p:cNvSpPr/>
          <p:nvPr/>
        </p:nvSpPr>
        <p:spPr>
          <a:xfrm>
            <a:off x="51943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87170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085148" cy="1287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i="0" u="none" strike="noStrike" dirty="0">
                <a:solidFill>
                  <a:srgbClr val="000000"/>
                </a:solidFill>
                <a:latin typeface="Calibri"/>
                <a:ea typeface="Calibri"/>
                <a:cs typeface="Calibri"/>
                <a:sym typeface="Calibri"/>
              </a:rPr>
              <a:t>Q1.</a:t>
            </a:r>
            <a:r>
              <a:rPr lang="en-US" sz="3600" b="0" i="0" u="none" strike="noStrike" dirty="0">
                <a:solidFill>
                  <a:srgbClr val="000000"/>
                </a:solidFill>
                <a:latin typeface="Calibri"/>
                <a:ea typeface="Calibri"/>
                <a:cs typeface="Calibri"/>
                <a:sym typeface="Calibri"/>
              </a:rPr>
              <a:t> </a:t>
            </a:r>
            <a:r>
              <a:rPr lang="en-US" sz="3600" b="0" i="0" u="none" strike="noStrike" dirty="0">
                <a:solidFill>
                  <a:srgbClr val="000000"/>
                </a:solidFill>
                <a:effectLst/>
                <a:latin typeface="Calibri" panose="020F0502020204030204" pitchFamily="34" charset="0"/>
              </a:rPr>
              <a:t>What processes shape host-microbe community structures </a:t>
            </a:r>
            <a:r>
              <a:rPr lang="en-US" sz="3600" b="1" i="0" u="sng" strike="noStrike" dirty="0">
                <a:solidFill>
                  <a:srgbClr val="000000"/>
                </a:solidFill>
                <a:effectLst/>
                <a:latin typeface="Calibri" panose="020F0502020204030204" pitchFamily="34" charset="0"/>
              </a:rPr>
              <a:t>along a land use change gradient</a:t>
            </a:r>
            <a:r>
              <a:rPr lang="en-US" sz="3600" b="0" i="0" u="none" strike="noStrike" dirty="0">
                <a:solidFill>
                  <a:srgbClr val="000000"/>
                </a:solidFill>
                <a:effectLst/>
                <a:latin typeface="Calibri" panose="020F0502020204030204" pitchFamily="34" charset="0"/>
              </a:rPr>
              <a:t>?</a:t>
            </a:r>
          </a:p>
        </p:txBody>
      </p:sp>
    </p:spTree>
    <p:extLst>
      <p:ext uri="{BB962C8B-B14F-4D97-AF65-F5344CB8AC3E}">
        <p14:creationId xmlns:p14="http://schemas.microsoft.com/office/powerpoint/2010/main" val="427899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 name="Google Shape;359;p17">
            <a:extLst>
              <a:ext uri="{FF2B5EF4-FFF2-40B4-BE49-F238E27FC236}">
                <a16:creationId xmlns:a16="http://schemas.microsoft.com/office/drawing/2014/main" id="{21574AE3-C4D2-39B6-33C9-DAC2D379BD77}"/>
              </a:ext>
            </a:extLst>
          </p:cNvPr>
          <p:cNvSpPr txBox="1"/>
          <p:nvPr/>
        </p:nvSpPr>
        <p:spPr>
          <a:xfrm>
            <a:off x="723384" y="350589"/>
            <a:ext cx="10274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4000" b="1" dirty="0">
                <a:latin typeface="Calibri" panose="020F0502020204030204" pitchFamily="34" charset="0"/>
                <a:cs typeface="Calibri" panose="020F0502020204030204" pitchFamily="34" charset="0"/>
                <a:sym typeface="Calibri"/>
              </a:rPr>
              <a:t>Normalized Mutual Information</a:t>
            </a:r>
            <a:r>
              <a:rPr lang="en-US" sz="4000" b="1" dirty="0">
                <a:solidFill>
                  <a:schemeClr val="dk1"/>
                </a:solidFill>
                <a:latin typeface="Calibri" panose="020F0502020204030204" pitchFamily="34" charset="0"/>
                <a:cs typeface="Calibri" panose="020F0502020204030204" pitchFamily="34" charset="0"/>
                <a:sym typeface="Calibri"/>
              </a:rPr>
              <a:t> (NMI)</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graphicFrame>
        <p:nvGraphicFramePr>
          <p:cNvPr id="3" name="Table 2">
            <a:extLst>
              <a:ext uri="{FF2B5EF4-FFF2-40B4-BE49-F238E27FC236}">
                <a16:creationId xmlns:a16="http://schemas.microsoft.com/office/drawing/2014/main" id="{C62B1CDC-5EF1-2E9E-F80C-4CDE98066137}"/>
              </a:ext>
            </a:extLst>
          </p:cNvPr>
          <p:cNvGraphicFramePr>
            <a:graphicFrameLocks noGrp="1"/>
          </p:cNvGraphicFramePr>
          <p:nvPr>
            <p:extLst>
              <p:ext uri="{D42A27DB-BD31-4B8C-83A1-F6EECF244321}">
                <p14:modId xmlns:p14="http://schemas.microsoft.com/office/powerpoint/2010/main" val="2707390565"/>
              </p:ext>
            </p:extLst>
          </p:nvPr>
        </p:nvGraphicFramePr>
        <p:xfrm>
          <a:off x="625157" y="2558405"/>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4" name="TextBox 3">
            <a:extLst>
              <a:ext uri="{FF2B5EF4-FFF2-40B4-BE49-F238E27FC236}">
                <a16:creationId xmlns:a16="http://schemas.microsoft.com/office/drawing/2014/main" id="{B93A131A-A13A-CEEB-DC56-4D4A4E84672F}"/>
              </a:ext>
            </a:extLst>
          </p:cNvPr>
          <p:cNvSpPr txBox="1"/>
          <p:nvPr/>
        </p:nvSpPr>
        <p:spPr>
          <a:xfrm>
            <a:off x="282257" y="6516233"/>
            <a:ext cx="147996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Taya et. al., 2016</a:t>
            </a:r>
          </a:p>
        </p:txBody>
      </p:sp>
      <p:graphicFrame>
        <p:nvGraphicFramePr>
          <p:cNvPr id="9" name="Table 8">
            <a:extLst>
              <a:ext uri="{FF2B5EF4-FFF2-40B4-BE49-F238E27FC236}">
                <a16:creationId xmlns:a16="http://schemas.microsoft.com/office/drawing/2014/main" id="{2648662B-27CF-CD61-BE51-ED169901A619}"/>
              </a:ext>
            </a:extLst>
          </p:cNvPr>
          <p:cNvGraphicFramePr>
            <a:graphicFrameLocks noGrp="1"/>
          </p:cNvGraphicFramePr>
          <p:nvPr>
            <p:extLst>
              <p:ext uri="{D42A27DB-BD31-4B8C-83A1-F6EECF244321}">
                <p14:modId xmlns:p14="http://schemas.microsoft.com/office/powerpoint/2010/main" val="2484529122"/>
              </p:ext>
            </p:extLst>
          </p:nvPr>
        </p:nvGraphicFramePr>
        <p:xfrm>
          <a:off x="7165657" y="2558405"/>
          <a:ext cx="3945618" cy="827610"/>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IL"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bl>
          </a:graphicData>
        </a:graphic>
      </p:graphicFrame>
      <p:graphicFrame>
        <p:nvGraphicFramePr>
          <p:cNvPr id="10" name="Table 9">
            <a:extLst>
              <a:ext uri="{FF2B5EF4-FFF2-40B4-BE49-F238E27FC236}">
                <a16:creationId xmlns:a16="http://schemas.microsoft.com/office/drawing/2014/main" id="{8CADF6B0-0462-FB2A-714F-30F5F66C010D}"/>
              </a:ext>
            </a:extLst>
          </p:cNvPr>
          <p:cNvGraphicFramePr>
            <a:graphicFrameLocks noGrp="1"/>
          </p:cNvGraphicFramePr>
          <p:nvPr>
            <p:extLst>
              <p:ext uri="{D42A27DB-BD31-4B8C-83A1-F6EECF244321}">
                <p14:modId xmlns:p14="http://schemas.microsoft.com/office/powerpoint/2010/main" val="550010070"/>
              </p:ext>
            </p:extLst>
          </p:nvPr>
        </p:nvGraphicFramePr>
        <p:xfrm>
          <a:off x="7165657" y="3758159"/>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11" name="Google Shape;359;p17">
            <a:extLst>
              <a:ext uri="{FF2B5EF4-FFF2-40B4-BE49-F238E27FC236}">
                <a16:creationId xmlns:a16="http://schemas.microsoft.com/office/drawing/2014/main" id="{1C80E1C0-A157-06CD-A8F0-817873EF1C9A}"/>
              </a:ext>
            </a:extLst>
          </p:cNvPr>
          <p:cNvSpPr txBox="1"/>
          <p:nvPr/>
        </p:nvSpPr>
        <p:spPr>
          <a:xfrm>
            <a:off x="1762219"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1</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12" name="Google Shape;359;p17">
            <a:extLst>
              <a:ext uri="{FF2B5EF4-FFF2-40B4-BE49-F238E27FC236}">
                <a16:creationId xmlns:a16="http://schemas.microsoft.com/office/drawing/2014/main" id="{29A86F84-57A7-669C-049B-AA2FB3A279D0}"/>
              </a:ext>
            </a:extLst>
          </p:cNvPr>
          <p:cNvSpPr txBox="1"/>
          <p:nvPr/>
        </p:nvSpPr>
        <p:spPr>
          <a:xfrm>
            <a:off x="8293658"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0</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5" name="Google Shape;359;p17">
            <a:extLst>
              <a:ext uri="{FF2B5EF4-FFF2-40B4-BE49-F238E27FC236}">
                <a16:creationId xmlns:a16="http://schemas.microsoft.com/office/drawing/2014/main" id="{6B0518AC-5839-E49B-2AF3-321F3B9A4C17}"/>
              </a:ext>
            </a:extLst>
          </p:cNvPr>
          <p:cNvSpPr txBox="1"/>
          <p:nvPr/>
        </p:nvSpPr>
        <p:spPr>
          <a:xfrm>
            <a:off x="2115587" y="5340959"/>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H3</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6" name="Google Shape;359;p17">
            <a:extLst>
              <a:ext uri="{FF2B5EF4-FFF2-40B4-BE49-F238E27FC236}">
                <a16:creationId xmlns:a16="http://schemas.microsoft.com/office/drawing/2014/main" id="{C3B78E0F-50DB-A8F5-6A33-F94B408E4407}"/>
              </a:ext>
            </a:extLst>
          </p:cNvPr>
          <p:cNvSpPr txBox="1"/>
          <p:nvPr/>
        </p:nvSpPr>
        <p:spPr>
          <a:xfrm>
            <a:off x="6427511" y="2558405"/>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H1</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7" name="Google Shape;359;p17">
            <a:extLst>
              <a:ext uri="{FF2B5EF4-FFF2-40B4-BE49-F238E27FC236}">
                <a16:creationId xmlns:a16="http://schemas.microsoft.com/office/drawing/2014/main" id="{D096DA25-A634-F79F-D188-525375C73BED}"/>
              </a:ext>
            </a:extLst>
          </p:cNvPr>
          <p:cNvSpPr txBox="1"/>
          <p:nvPr/>
        </p:nvSpPr>
        <p:spPr>
          <a:xfrm>
            <a:off x="6427511" y="4913003"/>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H2</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35019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different colored lines&#10;&#10;Description automatically generated with medium confidence">
            <a:extLst>
              <a:ext uri="{FF2B5EF4-FFF2-40B4-BE49-F238E27FC236}">
                <a16:creationId xmlns:a16="http://schemas.microsoft.com/office/drawing/2014/main" id="{6FFE9176-F3CA-52F9-AC70-CCBBD40C9F74}"/>
              </a:ext>
            </a:extLst>
          </p:cNvPr>
          <p:cNvPicPr>
            <a:picLocks noChangeAspect="1"/>
          </p:cNvPicPr>
          <p:nvPr/>
        </p:nvPicPr>
        <p:blipFill>
          <a:blip r:embed="rId2"/>
          <a:stretch>
            <a:fillRect/>
          </a:stretch>
        </p:blipFill>
        <p:spPr>
          <a:xfrm>
            <a:off x="2209800" y="773723"/>
            <a:ext cx="7772400" cy="5551714"/>
          </a:xfrm>
          <a:prstGeom prst="rect">
            <a:avLst/>
          </a:prstGeom>
        </p:spPr>
      </p:pic>
    </p:spTree>
    <p:extLst>
      <p:ext uri="{BB962C8B-B14F-4D97-AF65-F5344CB8AC3E}">
        <p14:creationId xmlns:p14="http://schemas.microsoft.com/office/powerpoint/2010/main" val="1457277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1CB556-AFEC-C446-C2EE-AAD665379542}"/>
              </a:ext>
            </a:extLst>
          </p:cNvPr>
          <p:cNvSpPr txBox="1">
            <a:spLocks/>
          </p:cNvSpPr>
          <p:nvPr/>
        </p:nvSpPr>
        <p:spPr>
          <a:xfrm>
            <a:off x="849552" y="835777"/>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landscape is continuous</a:t>
            </a:r>
          </a:p>
          <a:p>
            <a:r>
              <a:rPr lang="en-US" dirty="0"/>
              <a:t>Land use change alters the environment heterogeneity</a:t>
            </a:r>
          </a:p>
          <a:p>
            <a:pPr marL="0" indent="0">
              <a:buNone/>
            </a:pP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BCCDC7BB-453F-47D6-9FA9-F557C462D973}"/>
              </a:ext>
            </a:extLst>
          </p:cNvPr>
          <p:cNvSpPr txBox="1">
            <a:spLocks/>
          </p:cNvSpPr>
          <p:nvPr/>
        </p:nvSpPr>
        <p:spPr>
          <a:xfrm>
            <a:off x="5256428" y="6172892"/>
            <a:ext cx="2434725"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H2 + H3</a:t>
            </a:r>
            <a:endParaRPr lang="en-US" sz="32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6A11027-BCAE-40D6-FA49-D29E89DBB6BF}"/>
              </a:ext>
            </a:extLst>
          </p:cNvPr>
          <p:cNvSpPr txBox="1">
            <a:spLocks/>
          </p:cNvSpPr>
          <p:nvPr/>
        </p:nvSpPr>
        <p:spPr>
          <a:xfrm>
            <a:off x="1573452" y="5179477"/>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Q1.2. </a:t>
            </a:r>
            <a:r>
              <a:rPr lang="en-US" sz="3600" dirty="0">
                <a:latin typeface="Calibri" panose="020F0502020204030204" pitchFamily="34" charset="0"/>
                <a:cs typeface="Calibri" panose="020F0502020204030204" pitchFamily="34" charset="0"/>
                <a:sym typeface="Wingdings" panose="05000000000000000000" pitchFamily="2" charset="2"/>
              </a:rPr>
              <a:t>How does the composition of modules vary across land use change gradient?</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A8146B14-C00D-4E4D-8C66-2AD162496A31}"/>
              </a:ext>
            </a:extLst>
          </p:cNvPr>
          <p:cNvPicPr>
            <a:picLocks noChangeAspect="1"/>
          </p:cNvPicPr>
          <p:nvPr/>
        </p:nvPicPr>
        <p:blipFill rotWithShape="1">
          <a:blip r:embed="rId3"/>
          <a:srcRect r="12207"/>
          <a:stretch/>
        </p:blipFill>
        <p:spPr>
          <a:xfrm>
            <a:off x="3403776" y="2013444"/>
            <a:ext cx="4287377" cy="3013802"/>
          </a:xfrm>
          <a:prstGeom prst="rect">
            <a:avLst/>
          </a:prstGeom>
        </p:spPr>
      </p:pic>
    </p:spTree>
    <p:extLst>
      <p:ext uri="{BB962C8B-B14F-4D97-AF65-F5344CB8AC3E}">
        <p14:creationId xmlns:p14="http://schemas.microsoft.com/office/powerpoint/2010/main" val="40695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dirty="0">
                <a:latin typeface="Calibri" panose="020F0502020204030204" pitchFamily="34" charset="0"/>
                <a:cs typeface="Calibri" panose="020F0502020204030204" pitchFamily="34" charset="0"/>
              </a:rPr>
              <a:t>Land uses farther apart show lower similarity in modules only for rare and non-core</a:t>
            </a:r>
            <a:endParaRPr lang="en-IL" sz="3200" dirty="0"/>
          </a:p>
        </p:txBody>
      </p:sp>
      <p:pic>
        <p:nvPicPr>
          <p:cNvPr id="5" name="Picture 4" descr="A group of graphs showing different values&#10;&#10;Description automatically generated">
            <a:extLst>
              <a:ext uri="{FF2B5EF4-FFF2-40B4-BE49-F238E27FC236}">
                <a16:creationId xmlns:a16="http://schemas.microsoft.com/office/drawing/2014/main" id="{695BA924-CC23-D474-7DFF-E1960408B3FC}"/>
              </a:ext>
            </a:extLst>
          </p:cNvPr>
          <p:cNvPicPr>
            <a:picLocks noChangeAspect="1"/>
          </p:cNvPicPr>
          <p:nvPr/>
        </p:nvPicPr>
        <p:blipFill>
          <a:blip r:embed="rId2"/>
          <a:stretch>
            <a:fillRect/>
          </a:stretch>
        </p:blipFill>
        <p:spPr>
          <a:xfrm>
            <a:off x="2463018" y="1668026"/>
            <a:ext cx="7265964" cy="5189974"/>
          </a:xfrm>
          <a:prstGeom prst="rect">
            <a:avLst/>
          </a:prstGeom>
        </p:spPr>
      </p:pic>
    </p:spTree>
    <p:extLst>
      <p:ext uri="{BB962C8B-B14F-4D97-AF65-F5344CB8AC3E}">
        <p14:creationId xmlns:p14="http://schemas.microsoft.com/office/powerpoint/2010/main" val="3707267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Core microbes are more consistence across land use</a:t>
            </a:r>
          </a:p>
          <a:p>
            <a:pPr marL="457200" marR="0" lvl="0" indent="-457200" algn="l" rtl="0">
              <a:lnSpc>
                <a:spcPct val="90000"/>
              </a:lnSpc>
              <a:spcBef>
                <a:spcPts val="1000"/>
              </a:spcBef>
              <a:spcAft>
                <a:spcPts val="0"/>
              </a:spcAft>
              <a:buClr>
                <a:schemeClr val="dk1"/>
              </a:buClr>
              <a:buSzPts val="3200"/>
              <a:buFont typeface="Wingdings" pitchFamily="2" charset="2"/>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457200" lvl="1"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Non-core and Rare microbes are gradually changed along land use change gradient</a:t>
            </a:r>
            <a:br>
              <a:rPr lang="en-US" sz="2800" dirty="0">
                <a:solidFill>
                  <a:schemeClr val="dk1"/>
                </a:solidFill>
                <a:latin typeface="Calibri" panose="020F0502020204030204" pitchFamily="34" charset="0"/>
                <a:cs typeface="Calibri" panose="020F0502020204030204" pitchFamily="34" charset="0"/>
                <a:sym typeface="Calibri"/>
              </a:rPr>
            </a:br>
            <a:r>
              <a:rPr lang="en-US" sz="2800" dirty="0">
                <a:solidFill>
                  <a:schemeClr val="dk1"/>
                </a:solidFill>
                <a:latin typeface="Calibri" panose="020F0502020204030204" pitchFamily="34" charset="0"/>
                <a:cs typeface="Calibri" panose="020F0502020204030204" pitchFamily="34" charset="0"/>
                <a:sym typeface="Calibri"/>
              </a:rPr>
              <a:t>     - </a:t>
            </a:r>
            <a:r>
              <a:rPr lang="en-US" sz="2800" b="1" dirty="0">
                <a:solidFill>
                  <a:schemeClr val="dk1"/>
                </a:solidFill>
                <a:latin typeface="Calibri" panose="020F0502020204030204" pitchFamily="34" charset="0"/>
                <a:cs typeface="Calibri" panose="020F0502020204030204" pitchFamily="34" charset="0"/>
                <a:sym typeface="Calibri"/>
              </a:rPr>
              <a:t>Non-core</a:t>
            </a:r>
            <a:r>
              <a:rPr lang="en-US" sz="2800" dirty="0">
                <a:solidFill>
                  <a:schemeClr val="dk1"/>
                </a:solidFill>
                <a:latin typeface="Calibri" panose="020F0502020204030204" pitchFamily="34" charset="0"/>
                <a:cs typeface="Calibri" panose="020F0502020204030204" pitchFamily="34" charset="0"/>
                <a:sym typeface="Calibri"/>
              </a:rPr>
              <a:t> – selective process (environmental filtering)</a:t>
            </a:r>
            <a:br>
              <a:rPr lang="en-US" sz="2800" dirty="0">
                <a:solidFill>
                  <a:schemeClr val="dk1"/>
                </a:solidFill>
                <a:latin typeface="Calibri" panose="020F0502020204030204" pitchFamily="34" charset="0"/>
                <a:cs typeface="Calibri" panose="020F0502020204030204" pitchFamily="34" charset="0"/>
                <a:sym typeface="Calibri"/>
              </a:rPr>
            </a:br>
            <a:r>
              <a:rPr lang="en-US" sz="2800" dirty="0">
                <a:solidFill>
                  <a:schemeClr val="dk1"/>
                </a:solidFill>
                <a:latin typeface="Calibri" panose="020F0502020204030204" pitchFamily="34" charset="0"/>
                <a:cs typeface="Calibri" panose="020F0502020204030204" pitchFamily="34" charset="0"/>
                <a:sym typeface="Calibri"/>
              </a:rPr>
              <a:t>     - </a:t>
            </a:r>
            <a:r>
              <a:rPr lang="en-US" sz="2800" b="1" dirty="0">
                <a:solidFill>
                  <a:schemeClr val="dk1"/>
                </a:solidFill>
                <a:latin typeface="Calibri" panose="020F0502020204030204" pitchFamily="34" charset="0"/>
                <a:cs typeface="Calibri" panose="020F0502020204030204" pitchFamily="34" charset="0"/>
                <a:sym typeface="Calibri"/>
              </a:rPr>
              <a:t>Rare</a:t>
            </a:r>
            <a:r>
              <a:rPr lang="en-US" sz="2800" dirty="0">
                <a:solidFill>
                  <a:schemeClr val="dk1"/>
                </a:solidFill>
                <a:latin typeface="Calibri" panose="020F0502020204030204" pitchFamily="34" charset="0"/>
                <a:cs typeface="Calibri" panose="020F0502020204030204" pitchFamily="34" charset="0"/>
                <a:sym typeface="Calibri"/>
              </a:rPr>
              <a:t> – dispersal limitation</a:t>
            </a: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13086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A combination of neutral and selective processes shape the host microbiome</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system is mostly neutral (stochastic)</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Land use change alters the environment heterogeneity  and induces gradual selective pressures</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selective impact within and across land use is </a:t>
            </a:r>
            <a:r>
              <a:rPr lang="en-US" sz="2800" dirty="0">
                <a:latin typeface="Calibri" panose="020F0502020204030204" pitchFamily="34" charset="0"/>
                <a:cs typeface="Calibri" panose="020F0502020204030204" pitchFamily="34" charset="0"/>
              </a:rPr>
              <a:t>driven by rare microbes that clustered in small modules associated to specific land uses</a:t>
            </a:r>
            <a:endParaRPr lang="en-US" sz="32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403346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11616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461F1B8-88C5-424C-FCCD-3B7D6E0ED1A4}"/>
              </a:ext>
            </a:extLst>
          </p:cNvPr>
          <p:cNvSpPr txBox="1">
            <a:spLocks/>
          </p:cNvSpPr>
          <p:nvPr/>
        </p:nvSpPr>
        <p:spPr>
          <a:xfrm>
            <a:off x="1053426" y="664649"/>
            <a:ext cx="10085148"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dirty="0">
                <a:latin typeface="Calibri"/>
                <a:ea typeface="Calibri"/>
                <a:cs typeface="Calibri"/>
                <a:sym typeface="Calibri"/>
              </a:rPr>
              <a:t>Q3.</a:t>
            </a:r>
            <a:r>
              <a:rPr lang="en-US" sz="3600" dirty="0">
                <a:latin typeface="Calibri"/>
                <a:ea typeface="Calibri"/>
                <a:cs typeface="Calibri"/>
                <a:sym typeface="Calibri"/>
              </a:rPr>
              <a:t> Can we predict links in the network?</a:t>
            </a:r>
            <a:endParaRPr lang="en-US" sz="3600" b="0" i="0" u="none" strike="noStrike" dirty="0">
              <a:solidFill>
                <a:srgbClr val="000000"/>
              </a:solidFill>
              <a:latin typeface="Calibri"/>
              <a:ea typeface="Calibri"/>
              <a:cs typeface="Calibri"/>
              <a:sym typeface="Calibri"/>
            </a:endParaRPr>
          </a:p>
        </p:txBody>
      </p:sp>
      <p:sp>
        <p:nvSpPr>
          <p:cNvPr id="3" name="Content Placeholder 2">
            <a:extLst>
              <a:ext uri="{FF2B5EF4-FFF2-40B4-BE49-F238E27FC236}">
                <a16:creationId xmlns:a16="http://schemas.microsoft.com/office/drawing/2014/main" id="{2943DB0A-D001-B120-8D5A-9998E2085D39}"/>
              </a:ext>
            </a:extLst>
          </p:cNvPr>
          <p:cNvSpPr txBox="1">
            <a:spLocks/>
          </p:cNvSpPr>
          <p:nvPr/>
        </p:nvSpPr>
        <p:spPr>
          <a:xfrm>
            <a:off x="1597410" y="150228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Q3.1. </a:t>
            </a:r>
            <a:r>
              <a:rPr lang="en-US" sz="3600" dirty="0">
                <a:latin typeface="Calibri" panose="020F0502020204030204" pitchFamily="34" charset="0"/>
                <a:cs typeface="Calibri" panose="020F0502020204030204" pitchFamily="34" charset="0"/>
                <a:sym typeface="Wingdings" panose="05000000000000000000" pitchFamily="2" charset="2"/>
              </a:rPr>
              <a:t>What are the important features in the prediction?</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B659C01-AF00-EFBA-BD4E-A0FA81302FEF}"/>
              </a:ext>
            </a:extLst>
          </p:cNvPr>
          <p:cNvSpPr txBox="1">
            <a:spLocks/>
          </p:cNvSpPr>
          <p:nvPr/>
        </p:nvSpPr>
        <p:spPr>
          <a:xfrm>
            <a:off x="1053426" y="4001008"/>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a:t>
            </a:r>
          </a:p>
          <a:p>
            <a:r>
              <a:rPr lang="en-US" b="1" dirty="0"/>
              <a:t>Features</a:t>
            </a:r>
            <a:r>
              <a:rPr lang="en-US" dirty="0"/>
              <a:t>: degree, hosts’ variables, land use variables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66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3743849" cy="832407"/>
          </a:xfrm>
        </p:spPr>
        <p:txBody>
          <a:bodyPr>
            <a:normAutofit/>
          </a:bodyPr>
          <a:lstStyle/>
          <a:p>
            <a:r>
              <a:rPr lang="en-US" sz="3600" b="1" dirty="0">
                <a:latin typeface="Calibri" panose="020F0502020204030204" pitchFamily="34" charset="0"/>
                <a:cs typeface="Calibri" panose="020F0502020204030204" pitchFamily="34" charset="0"/>
              </a:rPr>
              <a:t>Link prediction</a:t>
            </a:r>
            <a:endParaRPr lang="en-IL" sz="3600" b="1" dirty="0"/>
          </a:p>
        </p:txBody>
      </p:sp>
      <p:pic>
        <p:nvPicPr>
          <p:cNvPr id="4" name="Picture 3" descr="A graph of a curve&#10;&#10;Description automatically generated">
            <a:extLst>
              <a:ext uri="{FF2B5EF4-FFF2-40B4-BE49-F238E27FC236}">
                <a16:creationId xmlns:a16="http://schemas.microsoft.com/office/drawing/2014/main" id="{E77426DF-3BAC-99F5-9B80-E9E6636CDD70}"/>
              </a:ext>
            </a:extLst>
          </p:cNvPr>
          <p:cNvPicPr>
            <a:picLocks noChangeAspect="1"/>
          </p:cNvPicPr>
          <p:nvPr/>
        </p:nvPicPr>
        <p:blipFill rotWithShape="1">
          <a:blip r:embed="rId2"/>
          <a:srcRect l="13954" r="14039"/>
          <a:stretch/>
        </p:blipFill>
        <p:spPr>
          <a:xfrm>
            <a:off x="-15295" y="1798654"/>
            <a:ext cx="4815057" cy="4776385"/>
          </a:xfrm>
          <a:prstGeom prst="rect">
            <a:avLst/>
          </a:prstGeom>
        </p:spPr>
      </p:pic>
      <p:pic>
        <p:nvPicPr>
          <p:cNvPr id="7" name="Picture 6" descr="A graph of a graph&#10;&#10;Description automatically generated">
            <a:extLst>
              <a:ext uri="{FF2B5EF4-FFF2-40B4-BE49-F238E27FC236}">
                <a16:creationId xmlns:a16="http://schemas.microsoft.com/office/drawing/2014/main" id="{5C4BBC08-AA18-4EC3-B583-6A6D7B07AD16}"/>
              </a:ext>
            </a:extLst>
          </p:cNvPr>
          <p:cNvPicPr>
            <a:picLocks noChangeAspect="1"/>
          </p:cNvPicPr>
          <p:nvPr/>
        </p:nvPicPr>
        <p:blipFill rotWithShape="1">
          <a:blip r:embed="rId3"/>
          <a:srcRect l="12979" r="14117"/>
          <a:stretch/>
        </p:blipFill>
        <p:spPr>
          <a:xfrm>
            <a:off x="4558602" y="1798654"/>
            <a:ext cx="4875004" cy="4776385"/>
          </a:xfrm>
          <a:prstGeom prst="rect">
            <a:avLst/>
          </a:prstGeom>
        </p:spPr>
      </p:pic>
      <p:sp>
        <p:nvSpPr>
          <p:cNvPr id="8" name="Content Placeholder 2">
            <a:extLst>
              <a:ext uri="{FF2B5EF4-FFF2-40B4-BE49-F238E27FC236}">
                <a16:creationId xmlns:a16="http://schemas.microsoft.com/office/drawing/2014/main" id="{665EEE57-1A41-793B-D2E7-444D240415E3}"/>
              </a:ext>
            </a:extLst>
          </p:cNvPr>
          <p:cNvSpPr txBox="1">
            <a:spLocks/>
          </p:cNvSpPr>
          <p:nvPr/>
        </p:nvSpPr>
        <p:spPr>
          <a:xfrm>
            <a:off x="9532536" y="3105580"/>
            <a:ext cx="2384809" cy="1803359"/>
          </a:xfrm>
          <a:prstGeom prst="rect">
            <a:avLst/>
          </a:prstGeom>
          <a:ln>
            <a:solidFill>
              <a:schemeClr val="tx1"/>
            </a:solidFill>
          </a:ln>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libri" panose="020F0502020204030204" pitchFamily="34" charset="0"/>
                <a:cs typeface="Calibri" panose="020F0502020204030204" pitchFamily="34" charset="0"/>
              </a:rPr>
              <a:t>Accuracy</a:t>
            </a:r>
            <a:r>
              <a:rPr lang="en-US" sz="2400" dirty="0">
                <a:latin typeface="Calibri" panose="020F0502020204030204" pitchFamily="34" charset="0"/>
                <a:cs typeface="Calibri" panose="020F0502020204030204" pitchFamily="34" charset="0"/>
              </a:rPr>
              <a:t> = 0.974</a:t>
            </a:r>
          </a:p>
          <a:p>
            <a:pPr marL="0" indent="0">
              <a:buNone/>
            </a:pPr>
            <a:r>
              <a:rPr lang="en-US" sz="2400" b="1" dirty="0">
                <a:latin typeface="Calibri" panose="020F0502020204030204" pitchFamily="34" charset="0"/>
                <a:cs typeface="Calibri" panose="020F0502020204030204" pitchFamily="34" charset="0"/>
              </a:rPr>
              <a:t>Precision</a:t>
            </a:r>
            <a:r>
              <a:rPr lang="en-US" sz="2400" dirty="0">
                <a:latin typeface="Calibri" panose="020F0502020204030204" pitchFamily="34" charset="0"/>
                <a:cs typeface="Calibri" panose="020F0502020204030204" pitchFamily="34" charset="0"/>
              </a:rPr>
              <a:t> = 0.661</a:t>
            </a:r>
          </a:p>
          <a:p>
            <a:pPr marL="0" indent="0">
              <a:buNone/>
            </a:pPr>
            <a:r>
              <a:rPr lang="en-US" sz="2400" b="1" dirty="0">
                <a:latin typeface="Calibri" panose="020F0502020204030204" pitchFamily="34" charset="0"/>
                <a:cs typeface="Calibri" panose="020F0502020204030204" pitchFamily="34" charset="0"/>
              </a:rPr>
              <a:t>Recall</a:t>
            </a:r>
            <a:r>
              <a:rPr lang="en-US" sz="2400" dirty="0">
                <a:latin typeface="Calibri" panose="020F0502020204030204" pitchFamily="34" charset="0"/>
                <a:cs typeface="Calibri" panose="020F0502020204030204" pitchFamily="34" charset="0"/>
              </a:rPr>
              <a:t> = 0.055</a:t>
            </a:r>
          </a:p>
          <a:p>
            <a:pPr marL="0" indent="0">
              <a:buNone/>
            </a:pPr>
            <a:r>
              <a:rPr lang="en-US" sz="2400" b="1" dirty="0">
                <a:latin typeface="Calibri" panose="020F0502020204030204" pitchFamily="34" charset="0"/>
                <a:cs typeface="Calibri" panose="020F0502020204030204" pitchFamily="34" charset="0"/>
              </a:rPr>
              <a:t>F1</a:t>
            </a:r>
            <a:r>
              <a:rPr lang="en-US" sz="2400" dirty="0">
                <a:latin typeface="Calibri" panose="020F0502020204030204" pitchFamily="34" charset="0"/>
                <a:cs typeface="Calibri" panose="020F0502020204030204" pitchFamily="34" charset="0"/>
              </a:rPr>
              <a:t> = 0.102</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989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9963779" cy="832407"/>
          </a:xfrm>
        </p:spPr>
        <p:txBody>
          <a:bodyPr>
            <a:normAutofit/>
          </a:bodyPr>
          <a:lstStyle/>
          <a:p>
            <a:r>
              <a:rPr lang="en-US" sz="3600" b="1" dirty="0">
                <a:latin typeface="Calibri" panose="020F0502020204030204" pitchFamily="34" charset="0"/>
                <a:cs typeface="Calibri" panose="020F0502020204030204" pitchFamily="34" charset="0"/>
              </a:rPr>
              <a:t>Link prediction – Features importance</a:t>
            </a:r>
            <a:endParaRPr lang="en-IL" sz="3600" b="1" dirty="0"/>
          </a:p>
        </p:txBody>
      </p:sp>
      <p:pic>
        <p:nvPicPr>
          <p:cNvPr id="5" name="Picture 4" descr="A graph with a bar and text&#10;&#10;Description automatically generated with medium confidence">
            <a:extLst>
              <a:ext uri="{FF2B5EF4-FFF2-40B4-BE49-F238E27FC236}">
                <a16:creationId xmlns:a16="http://schemas.microsoft.com/office/drawing/2014/main" id="{26EA183B-2163-FEFA-377E-B93D731EE2DA}"/>
              </a:ext>
            </a:extLst>
          </p:cNvPr>
          <p:cNvPicPr>
            <a:picLocks noChangeAspect="1"/>
          </p:cNvPicPr>
          <p:nvPr/>
        </p:nvPicPr>
        <p:blipFill>
          <a:blip r:embed="rId2"/>
          <a:stretch>
            <a:fillRect/>
          </a:stretch>
        </p:blipFill>
        <p:spPr>
          <a:xfrm>
            <a:off x="1657140" y="1306286"/>
            <a:ext cx="7772400" cy="5551714"/>
          </a:xfrm>
          <a:prstGeom prst="rect">
            <a:avLst/>
          </a:prstGeom>
        </p:spPr>
      </p:pic>
    </p:spTree>
    <p:extLst>
      <p:ext uri="{BB962C8B-B14F-4D97-AF65-F5344CB8AC3E}">
        <p14:creationId xmlns:p14="http://schemas.microsoft.com/office/powerpoint/2010/main" val="319410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105" name="Google Shape;105;p2"/>
          <p:cNvSpPr/>
          <p:nvPr/>
        </p:nvSpPr>
        <p:spPr>
          <a:xfrm>
            <a:off x="4223881" y="381372"/>
            <a:ext cx="2728074" cy="729372"/>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7285350" y="1870022"/>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Vegetation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67301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1236851" y="186282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4411928" y="5628839"/>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a:cxnSpLocks/>
          </p:cNvCxnSpPr>
          <p:nvPr/>
        </p:nvCxnSpPr>
        <p:spPr>
          <a:xfrm>
            <a:off x="6963664" y="1136497"/>
            <a:ext cx="872236" cy="60340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946400" y="1110744"/>
            <a:ext cx="1096751" cy="62915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7835900" y="2802748"/>
            <a:ext cx="320253" cy="8421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153DFFB-72E4-C2B0-82D1-FF779D97CEEC}"/>
              </a:ext>
            </a:extLst>
          </p:cNvPr>
          <p:cNvCxnSpPr>
            <a:cxnSpLocks/>
          </p:cNvCxnSpPr>
          <p:nvPr/>
        </p:nvCxnSpPr>
        <p:spPr>
          <a:xfrm>
            <a:off x="4112971" y="4581638"/>
            <a:ext cx="1219038" cy="9428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sp>
        <p:nvSpPr>
          <p:cNvPr id="2" name="Google Shape;107;p2">
            <a:extLst>
              <a:ext uri="{FF2B5EF4-FFF2-40B4-BE49-F238E27FC236}">
                <a16:creationId xmlns:a16="http://schemas.microsoft.com/office/drawing/2014/main" id="{AE2EC12B-96ED-AD92-BCC5-10E09BCBB864}"/>
              </a:ext>
            </a:extLst>
          </p:cNvPr>
          <p:cNvSpPr/>
          <p:nvPr/>
        </p:nvSpPr>
        <p:spPr>
          <a:xfrm>
            <a:off x="2751313" y="3782701"/>
            <a:ext cx="2298068"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Environment species pool</a:t>
            </a:r>
            <a:endParaRPr sz="2800" b="1" u="none" dirty="0">
              <a:solidFill>
                <a:schemeClr val="dk1"/>
              </a:solidFill>
              <a:latin typeface="Calibri"/>
              <a:ea typeface="Calibri"/>
              <a:cs typeface="Calibri"/>
              <a:sym typeface="Calibri"/>
            </a:endParaRPr>
          </a:p>
        </p:txBody>
      </p:sp>
      <p:sp>
        <p:nvSpPr>
          <p:cNvPr id="5" name="Google Shape;106;p2">
            <a:extLst>
              <a:ext uri="{FF2B5EF4-FFF2-40B4-BE49-F238E27FC236}">
                <a16:creationId xmlns:a16="http://schemas.microsoft.com/office/drawing/2014/main" id="{12434D9B-718D-43A0-BAB9-EE6B19980F5D}"/>
              </a:ext>
            </a:extLst>
          </p:cNvPr>
          <p:cNvSpPr/>
          <p:nvPr/>
        </p:nvSpPr>
        <p:spPr>
          <a:xfrm>
            <a:off x="4461206" y="1862824"/>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9" name="Google Shape;107;p2">
            <a:extLst>
              <a:ext uri="{FF2B5EF4-FFF2-40B4-BE49-F238E27FC236}">
                <a16:creationId xmlns:a16="http://schemas.microsoft.com/office/drawing/2014/main" id="{E12B6C83-5B56-B50E-1164-E49E8FE42E1E}"/>
              </a:ext>
            </a:extLst>
          </p:cNvPr>
          <p:cNvSpPr/>
          <p:nvPr/>
        </p:nvSpPr>
        <p:spPr>
          <a:xfrm>
            <a:off x="98543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Host dispersal</a:t>
            </a:r>
            <a:endParaRPr sz="2800" b="1" u="none" dirty="0">
              <a:solidFill>
                <a:schemeClr val="dk1"/>
              </a:solidFill>
              <a:latin typeface="Calibri"/>
              <a:ea typeface="Calibri"/>
              <a:cs typeface="Calibri"/>
              <a:sym typeface="Calibri"/>
            </a:endParaRPr>
          </a:p>
        </p:txBody>
      </p:sp>
      <p:cxnSp>
        <p:nvCxnSpPr>
          <p:cNvPr id="13" name="Straight Arrow Connector 12">
            <a:extLst>
              <a:ext uri="{FF2B5EF4-FFF2-40B4-BE49-F238E27FC236}">
                <a16:creationId xmlns:a16="http://schemas.microsoft.com/office/drawing/2014/main" id="{38DE1330-1D07-DD07-5821-45A126128CE9}"/>
              </a:ext>
            </a:extLst>
          </p:cNvPr>
          <p:cNvCxnSpPr>
            <a:cxnSpLocks/>
          </p:cNvCxnSpPr>
          <p:nvPr/>
        </p:nvCxnSpPr>
        <p:spPr>
          <a:xfrm>
            <a:off x="5437243" y="1233667"/>
            <a:ext cx="0" cy="50623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9B4D918-8602-1D5B-4213-9593C776D3D9}"/>
              </a:ext>
            </a:extLst>
          </p:cNvPr>
          <p:cNvCxnSpPr>
            <a:cxnSpLocks/>
          </p:cNvCxnSpPr>
          <p:nvPr/>
        </p:nvCxnSpPr>
        <p:spPr>
          <a:xfrm flipH="1">
            <a:off x="5054600" y="2808970"/>
            <a:ext cx="2781300" cy="9737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575E23F-2C73-5DF2-ECF3-413888138689}"/>
              </a:ext>
            </a:extLst>
          </p:cNvPr>
          <p:cNvCxnSpPr>
            <a:cxnSpLocks/>
          </p:cNvCxnSpPr>
          <p:nvPr/>
        </p:nvCxnSpPr>
        <p:spPr>
          <a:xfrm flipH="1">
            <a:off x="4223881" y="2790067"/>
            <a:ext cx="859933" cy="92306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9BCF0E-62F3-3763-1561-741F49CE3A5E}"/>
              </a:ext>
            </a:extLst>
          </p:cNvPr>
          <p:cNvCxnSpPr>
            <a:cxnSpLocks/>
          </p:cNvCxnSpPr>
          <p:nvPr/>
        </p:nvCxnSpPr>
        <p:spPr>
          <a:xfrm>
            <a:off x="2300300" y="2864766"/>
            <a:ext cx="1063449" cy="84837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7BED831-1E24-3C8C-82ED-B85CB2C9F979}"/>
              </a:ext>
            </a:extLst>
          </p:cNvPr>
          <p:cNvCxnSpPr>
            <a:cxnSpLocks/>
          </p:cNvCxnSpPr>
          <p:nvPr/>
        </p:nvCxnSpPr>
        <p:spPr>
          <a:xfrm>
            <a:off x="2992150" y="2815849"/>
            <a:ext cx="3737963" cy="89728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C382FDC-2294-72A0-5615-F6E62588BE4D}"/>
              </a:ext>
            </a:extLst>
          </p:cNvPr>
          <p:cNvCxnSpPr>
            <a:cxnSpLocks/>
          </p:cNvCxnSpPr>
          <p:nvPr/>
        </p:nvCxnSpPr>
        <p:spPr>
          <a:xfrm flipH="1">
            <a:off x="6350000" y="4627049"/>
            <a:ext cx="1250916" cy="897451"/>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622BA5-D91E-3D6E-29C6-5C8200B16B99}"/>
              </a:ext>
            </a:extLst>
          </p:cNvPr>
          <p:cNvCxnSpPr>
            <a:cxnSpLocks/>
          </p:cNvCxnSpPr>
          <p:nvPr/>
        </p:nvCxnSpPr>
        <p:spPr>
          <a:xfrm flipH="1">
            <a:off x="6859993" y="4581638"/>
            <a:ext cx="3865123" cy="14000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2009145-39CE-B404-2AC0-8A9CD9C343AE}"/>
              </a:ext>
            </a:extLst>
          </p:cNvPr>
          <p:cNvCxnSpPr>
            <a:cxnSpLocks/>
          </p:cNvCxnSpPr>
          <p:nvPr/>
        </p:nvCxnSpPr>
        <p:spPr>
          <a:xfrm flipH="1">
            <a:off x="6287103" y="2322126"/>
            <a:ext cx="953610" cy="13153"/>
          </a:xfrm>
          <a:prstGeom prst="straightConnector1">
            <a:avLst/>
          </a:prstGeom>
          <a:ln w="28575">
            <a:solidFill>
              <a:schemeClr val="tx2">
                <a:lumMod val="75000"/>
              </a:schemeClr>
            </a:solidFill>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852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12007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0613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 name="Google Shape;109;p2">
            <a:extLst>
              <a:ext uri="{FF2B5EF4-FFF2-40B4-BE49-F238E27FC236}">
                <a16:creationId xmlns:a16="http://schemas.microsoft.com/office/drawing/2014/main" id="{6DA46B52-3557-E6DF-E376-32758D960535}"/>
              </a:ext>
            </a:extLst>
          </p:cNvPr>
          <p:cNvSpPr/>
          <p:nvPr/>
        </p:nvSpPr>
        <p:spPr>
          <a:xfrm>
            <a:off x="6330866" y="4506643"/>
            <a:ext cx="1868993" cy="954277"/>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Neutral processes</a:t>
            </a:r>
            <a:endParaRPr sz="2800" b="1" u="none" dirty="0">
              <a:solidFill>
                <a:schemeClr val="dk1"/>
              </a:solidFill>
              <a:latin typeface="Calibri"/>
              <a:ea typeface="Calibri"/>
              <a:cs typeface="Calibri"/>
              <a:sym typeface="Calibri"/>
            </a:endParaRPr>
          </a:p>
        </p:txBody>
      </p:sp>
      <p:sp>
        <p:nvSpPr>
          <p:cNvPr id="7" name="Google Shape;113;p2">
            <a:extLst>
              <a:ext uri="{FF2B5EF4-FFF2-40B4-BE49-F238E27FC236}">
                <a16:creationId xmlns:a16="http://schemas.microsoft.com/office/drawing/2014/main" id="{A8D979E6-E8B9-25FF-006D-32C519EBED50}"/>
              </a:ext>
            </a:extLst>
          </p:cNvPr>
          <p:cNvSpPr/>
          <p:nvPr/>
        </p:nvSpPr>
        <p:spPr>
          <a:xfrm rot="5080967">
            <a:off x="5281561" y="4817911"/>
            <a:ext cx="289577" cy="162831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09;p2">
            <a:extLst>
              <a:ext uri="{FF2B5EF4-FFF2-40B4-BE49-F238E27FC236}">
                <a16:creationId xmlns:a16="http://schemas.microsoft.com/office/drawing/2014/main" id="{077AB9E9-1913-38F7-A0F2-98BCC9621A18}"/>
              </a:ext>
            </a:extLst>
          </p:cNvPr>
          <p:cNvSpPr/>
          <p:nvPr/>
        </p:nvSpPr>
        <p:spPr>
          <a:xfrm>
            <a:off x="6330865" y="5620555"/>
            <a:ext cx="1868993" cy="954277"/>
          </a:xfrm>
          <a:prstGeom prst="roundRect">
            <a:avLst>
              <a:gd name="adj" fmla="val 16667"/>
            </a:avLst>
          </a:prstGeom>
          <a:solidFill>
            <a:schemeClr val="bg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Selective processes</a:t>
            </a:r>
            <a:endParaRPr sz="2800" b="1"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408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Core and non-core microbiome</a:t>
            </a:r>
          </a:p>
        </p:txBody>
      </p:sp>
      <p:sp>
        <p:nvSpPr>
          <p:cNvPr id="5" name="TextBox 4">
            <a:extLst>
              <a:ext uri="{FF2B5EF4-FFF2-40B4-BE49-F238E27FC236}">
                <a16:creationId xmlns:a16="http://schemas.microsoft.com/office/drawing/2014/main" id="{BAEB5270-16A7-47B7-0F7B-8D5E544D64FB}"/>
              </a:ext>
            </a:extLst>
          </p:cNvPr>
          <p:cNvSpPr txBox="1"/>
          <p:nvPr/>
        </p:nvSpPr>
        <p:spPr>
          <a:xfrm>
            <a:off x="762503" y="1714921"/>
            <a:ext cx="10721591"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Functional roles may vary between microbial groups</a:t>
            </a:r>
          </a:p>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Different processes at different scales may drive the distribution of different groups of microbes</a:t>
            </a:r>
          </a:p>
        </p:txBody>
      </p:sp>
    </p:spTree>
    <p:extLst>
      <p:ext uri="{BB962C8B-B14F-4D97-AF65-F5344CB8AC3E}">
        <p14:creationId xmlns:p14="http://schemas.microsoft.com/office/powerpoint/2010/main" val="328396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976552" y="953730"/>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2E2F31"/>
                </a:solidFill>
                <a:latin typeface="Calibri" panose="020F0502020204030204" pitchFamily="34" charset="0"/>
                <a:cs typeface="Calibri" panose="020F0502020204030204" pitchFamily="34" charset="0"/>
              </a:rPr>
              <a:t>While most microbiome research focuses on humans or domestic animals, we still don’t know a lot about </a:t>
            </a:r>
            <a:r>
              <a:rPr lang="en-US" sz="3200" b="1" dirty="0">
                <a:solidFill>
                  <a:srgbClr val="2E2F31"/>
                </a:solidFill>
                <a:latin typeface="Calibri" panose="020F0502020204030204" pitchFamily="34" charset="0"/>
                <a:cs typeface="Calibri" panose="020F0502020204030204" pitchFamily="34" charset="0"/>
              </a:rPr>
              <a:t>wild</a:t>
            </a:r>
            <a:r>
              <a:rPr lang="en-US" sz="3200" dirty="0">
                <a:solidFill>
                  <a:srgbClr val="2E2F31"/>
                </a:solidFill>
                <a:latin typeface="Calibri" panose="020F0502020204030204" pitchFamily="34" charset="0"/>
                <a:cs typeface="Calibri" panose="020F0502020204030204" pitchFamily="34" charset="0"/>
              </a:rPr>
              <a:t> animals and how environmental factors, such as land use change, affect their microbiome </a:t>
            </a:r>
          </a:p>
          <a:p>
            <a:pPr marL="0" indent="0">
              <a:buNone/>
            </a:pPr>
            <a:endParaRPr lang="en-US" dirty="0">
              <a:solidFill>
                <a:srgbClr val="2E2F31"/>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F973E3-1F58-E1D4-5A5A-7A1F0A176FEC}"/>
              </a:ext>
            </a:extLst>
          </p:cNvPr>
          <p:cNvPicPr>
            <a:picLocks noChangeAspect="1" noChangeArrowheads="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4546" t="5396" r="18847" b="23681"/>
          <a:stretch/>
        </p:blipFill>
        <p:spPr bwMode="auto">
          <a:xfrm>
            <a:off x="9322261" y="5168449"/>
            <a:ext cx="2465366" cy="1471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0F48C09-F12A-97C6-21B9-BF428805929C}"/>
              </a:ext>
            </a:extLst>
          </p:cNvPr>
          <p:cNvSpPr txBox="1">
            <a:spLocks/>
          </p:cNvSpPr>
          <p:nvPr/>
        </p:nvSpPr>
        <p:spPr>
          <a:xfrm>
            <a:off x="976552" y="3723719"/>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Calibri" panose="020F0502020204030204" pitchFamily="34" charset="0"/>
                <a:cs typeface="Calibri" panose="020F0502020204030204" pitchFamily="34" charset="0"/>
              </a:rPr>
              <a:t>Assessing the effect of land use change on the microbial community is challenging, as the landscape is continuous and not discrete, presenting high heterogeneity within each land use and across land uses</a:t>
            </a:r>
          </a:p>
        </p:txBody>
      </p:sp>
    </p:spTree>
    <p:extLst>
      <p:ext uri="{BB962C8B-B14F-4D97-AF65-F5344CB8AC3E}">
        <p14:creationId xmlns:p14="http://schemas.microsoft.com/office/powerpoint/2010/main" val="40710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77437"/>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We can explore the host-microbe network structure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network’s structure is a signature of the processes that shaped the network</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 captures the heterogeneity within and between land uses</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4046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38413</TotalTime>
  <Words>1231</Words>
  <Application>Microsoft Macintosh PowerPoint</Application>
  <PresentationFormat>Widescreen</PresentationFormat>
  <Paragraphs>258</Paragraphs>
  <Slides>33</Slides>
  <Notes>29</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Gotham A</vt:lpstr>
      <vt:lpstr>Noto Sans Symbols</vt:lpstr>
      <vt:lpstr>Söhne</vt:lpstr>
      <vt:lpstr>Wingdings</vt:lpstr>
      <vt:lpstr>Office Theme</vt:lpstr>
      <vt:lpstr>Land use and microbe prevalence jointly determine host-microbe network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groups represent different microbial genera (and potentially functions)</vt:lpstr>
      <vt:lpstr>PowerPoint Presentation</vt:lpstr>
      <vt:lpstr>PowerPoint Presentation</vt:lpstr>
      <vt:lpstr>The modules become smaller and more specific to land use types along the rarity 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Land uses farther apart show lower similarity in modules only for rare and non-core</vt:lpstr>
      <vt:lpstr>Summary</vt:lpstr>
      <vt:lpstr>Summary</vt:lpstr>
      <vt:lpstr>PowerPoint Presentation</vt:lpstr>
      <vt:lpstr>Link prediction</vt:lpstr>
      <vt:lpstr>Link prediction – Features importance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Between Host Microbiome, Host Pathogens, And Human Land Use Management,  With Association To Disease Risk</dc:title>
  <dc:creator>matan markfeld</dc:creator>
  <cp:lastModifiedBy>matan markfeld</cp:lastModifiedBy>
  <cp:revision>490</cp:revision>
  <dcterms:created xsi:type="dcterms:W3CDTF">2022-05-25T13:17:04Z</dcterms:created>
  <dcterms:modified xsi:type="dcterms:W3CDTF">2024-07-15T13:40:29Z</dcterms:modified>
</cp:coreProperties>
</file>