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33"/>
  </p:notesMasterIdLst>
  <p:sldIdLst>
    <p:sldId id="356" r:id="rId2"/>
    <p:sldId id="256" r:id="rId3"/>
    <p:sldId id="349" r:id="rId4"/>
    <p:sldId id="334" r:id="rId5"/>
    <p:sldId id="335" r:id="rId6"/>
    <p:sldId id="353" r:id="rId7"/>
    <p:sldId id="262" r:id="rId8"/>
    <p:sldId id="272" r:id="rId9"/>
    <p:sldId id="310" r:id="rId10"/>
    <p:sldId id="340" r:id="rId11"/>
    <p:sldId id="321" r:id="rId12"/>
    <p:sldId id="341" r:id="rId13"/>
    <p:sldId id="347" r:id="rId14"/>
    <p:sldId id="316" r:id="rId15"/>
    <p:sldId id="319" r:id="rId16"/>
    <p:sldId id="315" r:id="rId17"/>
    <p:sldId id="344" r:id="rId18"/>
    <p:sldId id="350" r:id="rId19"/>
    <p:sldId id="351" r:id="rId20"/>
    <p:sldId id="348" r:id="rId21"/>
    <p:sldId id="359" r:id="rId22"/>
    <p:sldId id="360" r:id="rId23"/>
    <p:sldId id="345" r:id="rId24"/>
    <p:sldId id="361" r:id="rId25"/>
    <p:sldId id="362" r:id="rId26"/>
    <p:sldId id="363" r:id="rId27"/>
    <p:sldId id="320" r:id="rId28"/>
    <p:sldId id="358" r:id="rId29"/>
    <p:sldId id="338" r:id="rId30"/>
    <p:sldId id="346" r:id="rId31"/>
    <p:sldId id="343"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7" roundtripDataSignature="AMtx7miWcMCwqWalZ5+4w3F/JiR3qZOS7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3"/>
    <a:srgbClr val="008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70"/>
    <p:restoredTop sz="82721"/>
  </p:normalViewPr>
  <p:slideViewPr>
    <p:cSldViewPr snapToGrid="0">
      <p:cViewPr varScale="1">
        <p:scale>
          <a:sx n="100" d="100"/>
          <a:sy n="100" d="100"/>
        </p:scale>
        <p:origin x="2104"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69"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400"/>
              <a:buFont typeface="Arial"/>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8863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26249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554881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4259102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974319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5509867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394644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3991092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2287095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152845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3755424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400"/>
              <a:buFont typeface="Arial"/>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1" dirty="0">
              <a:latin typeface="Calibri" panose="020F0502020204030204" pitchFamily="34" charset="0"/>
              <a:cs typeface="Calibri" panose="020F0502020204030204" pitchFamily="34" charset="0"/>
              <a:sym typeface="Calibri"/>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3642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6358956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1626506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extLst>
      <p:ext uri="{BB962C8B-B14F-4D97-AF65-F5344CB8AC3E}">
        <p14:creationId xmlns:p14="http://schemas.microsoft.com/office/powerpoint/2010/main" val="29996078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extLst>
      <p:ext uri="{BB962C8B-B14F-4D97-AF65-F5344CB8AC3E}">
        <p14:creationId xmlns:p14="http://schemas.microsoft.com/office/powerpoint/2010/main" val="26675174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1580472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We didn’t find land use signal at the node scale but just at the meso-scale.</a:t>
            </a:r>
          </a:p>
          <a:p>
            <a:pPr marL="0" lvl="0" indent="0" algn="l" rtl="0">
              <a:spcBef>
                <a:spcPts val="0"/>
              </a:spcBef>
              <a:spcAft>
                <a:spcPts val="0"/>
              </a:spcAft>
              <a:buNone/>
            </a:pPr>
            <a:r>
              <a:rPr lang="en-US" dirty="0"/>
              <a:t>However, this land use signal is weak, and probably driven by rare microbes that clustered in small modules associated to specific land uses.</a:t>
            </a: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764281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We didn’t find land use signal at the node scale but just at the meso-scale.</a:t>
            </a:r>
          </a:p>
          <a:p>
            <a:pPr marL="0" lvl="0" indent="0" algn="l" rtl="0">
              <a:spcBef>
                <a:spcPts val="0"/>
              </a:spcBef>
              <a:spcAft>
                <a:spcPts val="0"/>
              </a:spcAft>
              <a:buNone/>
            </a:pPr>
            <a:r>
              <a:rPr lang="en-US" dirty="0"/>
              <a:t>However, this land use signal is weak, and probably driven by rare microbes that clustered in small modules associated to specific land uses.</a:t>
            </a: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11308840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extLst>
      <p:ext uri="{BB962C8B-B14F-4D97-AF65-F5344CB8AC3E}">
        <p14:creationId xmlns:p14="http://schemas.microsoft.com/office/powerpoint/2010/main" val="2020406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33210639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Calibri" panose="020F0502020204030204" pitchFamily="34" charset="0"/>
              </a:rPr>
              <a:t>This land use change negatively impact ecological </a:t>
            </a:r>
            <a:r>
              <a:rPr lang="en-US" sz="1800" b="0" i="0" u="none" strike="noStrike" dirty="0">
                <a:solidFill>
                  <a:srgbClr val="000000"/>
                </a:solidFill>
                <a:latin typeface="Calibri"/>
                <a:ea typeface="Calibri"/>
                <a:cs typeface="Calibri"/>
                <a:sym typeface="Calibri"/>
              </a:rPr>
              <a:t>communities.</a:t>
            </a:r>
          </a:p>
          <a:p>
            <a:pPr marL="0" lvl="0" indent="0" algn="l" rtl="0">
              <a:spcBef>
                <a:spcPts val="0"/>
              </a:spcBef>
              <a:spcAft>
                <a:spcPts val="0"/>
              </a:spcAft>
              <a:buNone/>
            </a:pPr>
            <a:r>
              <a:rPr lang="en-US" sz="1800" b="0" i="0" u="none" strike="noStrike" dirty="0">
                <a:solidFill>
                  <a:srgbClr val="000000"/>
                </a:solidFill>
                <a:latin typeface="Calibri"/>
                <a:ea typeface="Calibri"/>
                <a:cs typeface="Calibri"/>
                <a:sym typeface="Calibri"/>
              </a:rPr>
              <a:t>One of these communities is the microbial community or the host microbiome.</a:t>
            </a: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9846294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25358858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b="0" i="0" u="none" strike="noStrike" dirty="0">
                <a:solidFill>
                  <a:srgbClr val="000000"/>
                </a:solidFill>
                <a:latin typeface="Calibri"/>
                <a:ea typeface="Calibri"/>
                <a:cs typeface="Calibri"/>
                <a:sym typeface="Calibri"/>
              </a:rPr>
              <a:t>land use change can alter the host microbiome in different ways. It changes the host community composition and abundance, which can affect the transmission of microbes between hosts.</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3876589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Additionally, Human-wildlife interface is changed with agricultural practices. This can lead to diet shift of the host and to changes in the gut conditions.</a:t>
            </a:r>
          </a:p>
          <a:p>
            <a:pPr marL="0" lvl="0" indent="0" algn="l" rtl="0">
              <a:spcBef>
                <a:spcPts val="0"/>
              </a:spcBef>
              <a:spcAft>
                <a:spcPts val="0"/>
              </a:spcAft>
              <a:buNone/>
            </a:pPr>
            <a:r>
              <a:rPr lang="en-US" sz="1800" b="0" i="0" u="none" strike="noStrike" dirty="0">
                <a:solidFill>
                  <a:srgbClr val="000000"/>
                </a:solidFill>
                <a:latin typeface="Calibri"/>
                <a:ea typeface="Calibri"/>
                <a:cs typeface="Calibri"/>
                <a:sym typeface="Calibri"/>
              </a:rPr>
              <a:t> and of course, that also can expose animals to human microbes and pathogens.</a:t>
            </a:r>
            <a:r>
              <a:rPr lang="en-US" sz="2800" dirty="0"/>
              <a:t> </a:t>
            </a:r>
            <a:br>
              <a:rPr lang="en-US" sz="2800" dirty="0"/>
            </a:b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4209604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All of theses microbiome changes may be important since the microbiome is crucial for the host health and function. Changes to the microbiome might change the host’s function and make it more susceptible to disease, for example.</a:t>
            </a:r>
          </a:p>
          <a:p>
            <a:endParaRPr lang="en-US" b="0" i="0" dirty="0">
              <a:solidFill>
                <a:srgbClr val="2E2F31"/>
              </a:solidFill>
              <a:effectLst/>
              <a:latin typeface="Gotham A"/>
            </a:endParaRPr>
          </a:p>
          <a:p>
            <a:r>
              <a:rPr lang="en-US" b="0" i="0" dirty="0">
                <a:solidFill>
                  <a:srgbClr val="2E2F31"/>
                </a:solidFill>
                <a:effectLst/>
                <a:latin typeface="Gotham A"/>
              </a:rPr>
              <a:t>However, while most </a:t>
            </a:r>
            <a:r>
              <a:rPr lang="en-US" b="0" i="0" dirty="0" err="1">
                <a:solidFill>
                  <a:srgbClr val="2E2F31"/>
                </a:solidFill>
                <a:effectLst/>
                <a:latin typeface="Gotham A"/>
              </a:rPr>
              <a:t>moicrobiome</a:t>
            </a:r>
            <a:r>
              <a:rPr lang="en-US" b="0" i="0" dirty="0">
                <a:solidFill>
                  <a:srgbClr val="2E2F31"/>
                </a:solidFill>
                <a:effectLst/>
                <a:latin typeface="Gotham A"/>
              </a:rPr>
              <a:t> research focuses on humans or domestic animals, we still don’t know a lot about wild animals and how environmental factors, such as land use change, affect their microbiome. </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6</a:t>
            </a:fld>
            <a:endParaRPr lang="en-IL"/>
          </a:p>
        </p:txBody>
      </p:sp>
    </p:spTree>
    <p:extLst>
      <p:ext uri="{BB962C8B-B14F-4D97-AF65-F5344CB8AC3E}">
        <p14:creationId xmlns:p14="http://schemas.microsoft.com/office/powerpoint/2010/main" val="1347467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12" name="Google Shape;2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0"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1693909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9"/>
          <p:cNvSpPr>
            <a:spLocks noGrp="1"/>
          </p:cNvSpPr>
          <p:nvPr>
            <p:ph type="pic" idx="2"/>
          </p:nvPr>
        </p:nvSpPr>
        <p:spPr>
          <a:xfrm>
            <a:off x="5183188" y="987425"/>
            <a:ext cx="6172200" cy="4873625"/>
          </a:xfrm>
          <a:prstGeom prst="rect">
            <a:avLst/>
          </a:prstGeom>
          <a:noFill/>
          <a:ln>
            <a:noFill/>
          </a:ln>
        </p:spPr>
      </p:sp>
      <p:sp>
        <p:nvSpPr>
          <p:cNvPr id="68" name="Google Shape;68;p6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7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60000"/>
          </a:blip>
          <a:stretch>
            <a:fillRect/>
          </a:stretch>
        </a:blipFill>
        <a:effectLst/>
      </p:bgPr>
    </p:bg>
    <p:spTree>
      <p:nvGrpSpPr>
        <p:cNvPr id="1" name="Shape 87"/>
        <p:cNvGrpSpPr/>
        <p:nvPr/>
      </p:nvGrpSpPr>
      <p:grpSpPr>
        <a:xfrm>
          <a:off x="0" y="0"/>
          <a:ext cx="0" cy="0"/>
          <a:chOff x="0" y="0"/>
          <a:chExt cx="0" cy="0"/>
        </a:xfrm>
      </p:grpSpPr>
      <p:sp>
        <p:nvSpPr>
          <p:cNvPr id="6" name="Google Shape;88;p1">
            <a:extLst>
              <a:ext uri="{FF2B5EF4-FFF2-40B4-BE49-F238E27FC236}">
                <a16:creationId xmlns:a16="http://schemas.microsoft.com/office/drawing/2014/main" id="{DB3CEF7C-6B5B-0816-1BA7-9D4685E36C38}"/>
              </a:ext>
            </a:extLst>
          </p:cNvPr>
          <p:cNvSpPr txBox="1">
            <a:spLocks noGrp="1"/>
          </p:cNvSpPr>
          <p:nvPr>
            <p:ph type="ctrTitle"/>
          </p:nvPr>
        </p:nvSpPr>
        <p:spPr>
          <a:xfrm>
            <a:off x="509013" y="682810"/>
            <a:ext cx="11173974" cy="2387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1644"/>
              </a:buClr>
              <a:buSzPts val="4400"/>
              <a:buFont typeface="Calibri"/>
              <a:buNone/>
            </a:pPr>
            <a:r>
              <a:rPr lang="en-US" sz="4400" b="1" i="0" u="none" strike="noStrike" dirty="0">
                <a:solidFill>
                  <a:srgbClr val="001644"/>
                </a:solidFill>
                <a:latin typeface="Calibri"/>
                <a:ea typeface="Calibri"/>
                <a:cs typeface="Calibri"/>
                <a:sym typeface="Calibri"/>
              </a:rPr>
              <a:t>The Interplay Between Host Microbiome, Host Pathogens, And Human Land Use Management, </a:t>
            </a:r>
            <a:br>
              <a:rPr lang="en-US" sz="4400" b="1" i="0" u="none" strike="noStrike" dirty="0">
                <a:solidFill>
                  <a:srgbClr val="001644"/>
                </a:solidFill>
                <a:latin typeface="Calibri"/>
                <a:ea typeface="Calibri"/>
                <a:cs typeface="Calibri"/>
                <a:sym typeface="Calibri"/>
              </a:rPr>
            </a:br>
            <a:r>
              <a:rPr lang="en-US" sz="4400" b="1" i="0" u="none" strike="noStrike" dirty="0">
                <a:solidFill>
                  <a:srgbClr val="001644"/>
                </a:solidFill>
                <a:latin typeface="Calibri"/>
                <a:ea typeface="Calibri"/>
                <a:cs typeface="Calibri"/>
                <a:sym typeface="Calibri"/>
              </a:rPr>
              <a:t>With Association To Disease Risk</a:t>
            </a:r>
            <a:endParaRPr sz="4400" b="1" dirty="0">
              <a:solidFill>
                <a:srgbClr val="001644"/>
              </a:solidFill>
              <a:latin typeface="Calibri"/>
              <a:ea typeface="Calibri"/>
              <a:cs typeface="Calibri"/>
              <a:sym typeface="Calibri"/>
            </a:endParaRPr>
          </a:p>
        </p:txBody>
      </p:sp>
      <p:sp>
        <p:nvSpPr>
          <p:cNvPr id="7" name="Google Shape;89;p1">
            <a:extLst>
              <a:ext uri="{FF2B5EF4-FFF2-40B4-BE49-F238E27FC236}">
                <a16:creationId xmlns:a16="http://schemas.microsoft.com/office/drawing/2014/main" id="{286F34EF-6B8A-2011-6428-CBB0B21B6B91}"/>
              </a:ext>
            </a:extLst>
          </p:cNvPr>
          <p:cNvSpPr txBox="1">
            <a:spLocks noGrp="1"/>
          </p:cNvSpPr>
          <p:nvPr>
            <p:ph type="subTitle" idx="1"/>
          </p:nvPr>
        </p:nvSpPr>
        <p:spPr>
          <a:xfrm>
            <a:off x="1524000" y="4493580"/>
            <a:ext cx="9144000" cy="114522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600"/>
              <a:buNone/>
            </a:pPr>
            <a:r>
              <a:rPr lang="en-US" sz="3600" b="1" dirty="0"/>
              <a:t>Matan Markfeld</a:t>
            </a:r>
            <a:endParaRPr sz="3600" dirty="0"/>
          </a:p>
          <a:p>
            <a:pPr marL="0" lvl="0" indent="0" algn="ctr" rtl="0">
              <a:lnSpc>
                <a:spcPct val="90000"/>
              </a:lnSpc>
              <a:spcBef>
                <a:spcPts val="1000"/>
              </a:spcBef>
              <a:spcAft>
                <a:spcPts val="0"/>
              </a:spcAft>
              <a:buClr>
                <a:schemeClr val="dk1"/>
              </a:buClr>
              <a:buSzPts val="2400"/>
              <a:buNone/>
            </a:pPr>
            <a:r>
              <a:rPr lang="he-IL" dirty="0"/>
              <a:t>14 </a:t>
            </a:r>
            <a:r>
              <a:rPr lang="en-US" dirty="0"/>
              <a:t> March 2024</a:t>
            </a:r>
            <a:endParaRPr dirty="0"/>
          </a:p>
        </p:txBody>
      </p:sp>
      <p:pic>
        <p:nvPicPr>
          <p:cNvPr id="8" name="Google Shape;90;p1" descr="Ecological Complexity Lab">
            <a:extLst>
              <a:ext uri="{FF2B5EF4-FFF2-40B4-BE49-F238E27FC236}">
                <a16:creationId xmlns:a16="http://schemas.microsoft.com/office/drawing/2014/main" id="{8FD04FB5-9E4A-BF57-FE76-13A66E88C6B8}"/>
              </a:ext>
            </a:extLst>
          </p:cNvPr>
          <p:cNvPicPr preferRelativeResize="0"/>
          <p:nvPr/>
        </p:nvPicPr>
        <p:blipFill rotWithShape="1">
          <a:blip r:embed="rId4">
            <a:alphaModFix/>
          </a:blip>
          <a:srcRect/>
          <a:stretch/>
        </p:blipFill>
        <p:spPr>
          <a:xfrm>
            <a:off x="702870" y="5461193"/>
            <a:ext cx="1055493" cy="1055493"/>
          </a:xfrm>
          <a:prstGeom prst="rect">
            <a:avLst/>
          </a:prstGeom>
          <a:noFill/>
          <a:ln>
            <a:noFill/>
          </a:ln>
        </p:spPr>
      </p:pic>
      <p:pic>
        <p:nvPicPr>
          <p:cNvPr id="11" name="Google Shape;93;p1" descr="Publications &amp; Media Relations University Graphic Materials, Logos, and  Standards">
            <a:extLst>
              <a:ext uri="{FF2B5EF4-FFF2-40B4-BE49-F238E27FC236}">
                <a16:creationId xmlns:a16="http://schemas.microsoft.com/office/drawing/2014/main" id="{2211EDE3-E527-6B66-60FC-B0EA0E594213}"/>
              </a:ext>
            </a:extLst>
          </p:cNvPr>
          <p:cNvPicPr preferRelativeResize="0"/>
          <p:nvPr/>
        </p:nvPicPr>
        <p:blipFill rotWithShape="1">
          <a:blip r:embed="rId5">
            <a:alphaModFix/>
          </a:blip>
          <a:srcRect/>
          <a:stretch/>
        </p:blipFill>
        <p:spPr>
          <a:xfrm flipH="1">
            <a:off x="1940132" y="5461193"/>
            <a:ext cx="1054027" cy="1055493"/>
          </a:xfrm>
          <a:prstGeom prst="rect">
            <a:avLst/>
          </a:prstGeom>
          <a:noFill/>
          <a:ln>
            <a:noFill/>
          </a:ln>
        </p:spPr>
      </p:pic>
    </p:spTree>
    <p:extLst>
      <p:ext uri="{BB962C8B-B14F-4D97-AF65-F5344CB8AC3E}">
        <p14:creationId xmlns:p14="http://schemas.microsoft.com/office/powerpoint/2010/main" val="2120398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43" name="Google Shape;358;p17">
            <a:extLst>
              <a:ext uri="{FF2B5EF4-FFF2-40B4-BE49-F238E27FC236}">
                <a16:creationId xmlns:a16="http://schemas.microsoft.com/office/drawing/2014/main" id="{6EDDB03B-A5C4-3F67-5987-BDFC8B5E1E85}"/>
              </a:ext>
            </a:extLst>
          </p:cNvPr>
          <p:cNvSpPr txBox="1">
            <a:spLocks noGrp="1"/>
          </p:cNvSpPr>
          <p:nvPr>
            <p:ph type="title"/>
          </p:nvPr>
        </p:nvSpPr>
        <p:spPr>
          <a:xfrm>
            <a:off x="657383" y="334172"/>
            <a:ext cx="10370867" cy="98900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dirty="0">
                <a:latin typeface="Calibri" panose="020F0502020204030204" pitchFamily="34" charset="0"/>
                <a:cs typeface="Calibri" panose="020F0502020204030204" pitchFamily="34" charset="0"/>
                <a:sym typeface="Calibri"/>
              </a:rPr>
              <a:t>High inter-individual microbiome variation</a:t>
            </a:r>
            <a:endParaRPr sz="3600" dirty="0">
              <a:latin typeface="Calibri" panose="020F0502020204030204" pitchFamily="34" charset="0"/>
              <a:cs typeface="Calibri" panose="020F0502020204030204" pitchFamily="34" charset="0"/>
              <a:sym typeface="Calibri"/>
            </a:endParaRPr>
          </a:p>
        </p:txBody>
      </p:sp>
      <p:sp>
        <p:nvSpPr>
          <p:cNvPr id="4" name="Google Shape;362;p17">
            <a:extLst>
              <a:ext uri="{FF2B5EF4-FFF2-40B4-BE49-F238E27FC236}">
                <a16:creationId xmlns:a16="http://schemas.microsoft.com/office/drawing/2014/main" id="{469869D6-A865-6872-1611-04687C419DB8}"/>
              </a:ext>
            </a:extLst>
          </p:cNvPr>
          <p:cNvSpPr txBox="1"/>
          <p:nvPr/>
        </p:nvSpPr>
        <p:spPr>
          <a:xfrm>
            <a:off x="738962" y="1346646"/>
            <a:ext cx="589781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panose="020F0502020204030204" pitchFamily="34" charset="0"/>
                <a:ea typeface="Calibri"/>
                <a:cs typeface="Calibri" panose="020F0502020204030204" pitchFamily="34" charset="0"/>
                <a:sym typeface="Calibri"/>
              </a:rPr>
              <a:t>Beta-diversity [Jaccard] = 0.05</a:t>
            </a:r>
            <a:endParaRPr sz="2800" dirty="0">
              <a:solidFill>
                <a:schemeClr val="dk1"/>
              </a:solidFill>
              <a:latin typeface="Calibri" panose="020F0502020204030204" pitchFamily="34" charset="0"/>
              <a:ea typeface="Calibri"/>
              <a:cs typeface="Calibri" panose="020F0502020204030204" pitchFamily="34" charset="0"/>
              <a:sym typeface="Calibri"/>
            </a:endParaRPr>
          </a:p>
        </p:txBody>
      </p:sp>
      <p:pic>
        <p:nvPicPr>
          <p:cNvPr id="6" name="Picture 5" descr="A diagram of a stress model&#10;&#10;Description automatically generated">
            <a:extLst>
              <a:ext uri="{FF2B5EF4-FFF2-40B4-BE49-F238E27FC236}">
                <a16:creationId xmlns:a16="http://schemas.microsoft.com/office/drawing/2014/main" id="{82385FEA-15BE-FB7B-CE9D-3D8E80A88370}"/>
              </a:ext>
            </a:extLst>
          </p:cNvPr>
          <p:cNvPicPr>
            <a:picLocks noChangeAspect="1"/>
          </p:cNvPicPr>
          <p:nvPr/>
        </p:nvPicPr>
        <p:blipFill>
          <a:blip r:embed="rId3"/>
          <a:stretch>
            <a:fillRect/>
          </a:stretch>
        </p:blipFill>
        <p:spPr>
          <a:xfrm>
            <a:off x="3281855" y="2168134"/>
            <a:ext cx="6565813" cy="4689866"/>
          </a:xfrm>
          <a:prstGeom prst="rect">
            <a:avLst/>
          </a:prstGeom>
        </p:spPr>
      </p:pic>
      <p:sp>
        <p:nvSpPr>
          <p:cNvPr id="7" name="Google Shape;362;p17">
            <a:extLst>
              <a:ext uri="{FF2B5EF4-FFF2-40B4-BE49-F238E27FC236}">
                <a16:creationId xmlns:a16="http://schemas.microsoft.com/office/drawing/2014/main" id="{AC558C47-D84B-F352-6C08-864B21173875}"/>
              </a:ext>
            </a:extLst>
          </p:cNvPr>
          <p:cNvSpPr txBox="1"/>
          <p:nvPr/>
        </p:nvSpPr>
        <p:spPr>
          <a:xfrm>
            <a:off x="8660841" y="6000648"/>
            <a:ext cx="2734746" cy="40006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panose="020F0502020204030204" pitchFamily="34" charset="0"/>
                <a:ea typeface="Calibri"/>
                <a:cs typeface="Calibri" panose="020F0502020204030204" pitchFamily="34" charset="0"/>
                <a:sym typeface="Calibri"/>
              </a:rPr>
              <a:t>F = 1.23, p &lt; 0.01</a:t>
            </a:r>
          </a:p>
        </p:txBody>
      </p:sp>
    </p:spTree>
    <p:extLst>
      <p:ext uri="{BB962C8B-B14F-4D97-AF65-F5344CB8AC3E}">
        <p14:creationId xmlns:p14="http://schemas.microsoft.com/office/powerpoint/2010/main" val="1448574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43" name="Google Shape;358;p17">
            <a:extLst>
              <a:ext uri="{FF2B5EF4-FFF2-40B4-BE49-F238E27FC236}">
                <a16:creationId xmlns:a16="http://schemas.microsoft.com/office/drawing/2014/main" id="{6EDDB03B-A5C4-3F67-5987-BDFC8B5E1E85}"/>
              </a:ext>
            </a:extLst>
          </p:cNvPr>
          <p:cNvSpPr txBox="1">
            <a:spLocks noGrp="1"/>
          </p:cNvSpPr>
          <p:nvPr>
            <p:ph type="title"/>
          </p:nvPr>
        </p:nvSpPr>
        <p:spPr>
          <a:xfrm>
            <a:off x="898041" y="432079"/>
            <a:ext cx="10002625" cy="2272729"/>
          </a:xfrm>
          <a:prstGeom prst="rect">
            <a:avLst/>
          </a:prstGeom>
          <a:noFill/>
          <a:ln>
            <a:noFill/>
          </a:ln>
        </p:spPr>
        <p:txBody>
          <a:bodyPr spcFirstLastPara="1" wrap="square" lIns="91425" tIns="45700" rIns="91425" bIns="45700" anchor="ctr" anchorCtr="0">
            <a:noAutofit/>
          </a:bodyPr>
          <a:lstStyle/>
          <a:p>
            <a:pPr lvl="0" algn="l" rtl="0">
              <a:lnSpc>
                <a:spcPct val="90000"/>
              </a:lnSpc>
              <a:spcBef>
                <a:spcPts val="0"/>
              </a:spcBef>
              <a:spcAft>
                <a:spcPts val="0"/>
              </a:spcAft>
              <a:buClr>
                <a:schemeClr val="dk1"/>
              </a:buClr>
              <a:buSzPts val="4400"/>
            </a:pPr>
            <a:r>
              <a:rPr lang="en-US" sz="2800" dirty="0"/>
              <a:t>We can explore the host-microbes network in the meso-scale</a:t>
            </a:r>
            <a:br>
              <a:rPr lang="en-US" sz="2800" dirty="0"/>
            </a:br>
            <a:br>
              <a:rPr lang="en-US" sz="2800" dirty="0"/>
            </a:br>
            <a:r>
              <a:rPr lang="en-US" sz="2800" dirty="0"/>
              <a:t>We hypothesize that if land use has a strong effect on the microbiome, hosts from the same land use have a similar pattern of connections to microbes</a:t>
            </a:r>
            <a:endParaRPr sz="2800" dirty="0">
              <a:latin typeface="Calibri" panose="020F0502020204030204" pitchFamily="34" charset="0"/>
              <a:cs typeface="Calibri" panose="020F0502020204030204" pitchFamily="34" charset="0"/>
              <a:sym typeface="Calibri"/>
            </a:endParaRPr>
          </a:p>
        </p:txBody>
      </p:sp>
      <p:pic>
        <p:nvPicPr>
          <p:cNvPr id="2" name="Picture 2">
            <a:extLst>
              <a:ext uri="{FF2B5EF4-FFF2-40B4-BE49-F238E27FC236}">
                <a16:creationId xmlns:a16="http://schemas.microsoft.com/office/drawing/2014/main" id="{88B67CEE-8326-7F6A-F2D8-A46DA66EB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967112" y="5321775"/>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9AA540-32DC-604A-8915-E31827B7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192586" y="5321774"/>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45E52773-5F94-BB9C-F1D0-E3BA4742A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5418060" y="5321774"/>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0EBE9AB-68AC-164A-AD97-793F147BFD0F}"/>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6643534" y="5321774"/>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8A56AC1E-4891-EB38-AA93-59BE8BE43E7D}"/>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7869008" y="5321773"/>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DC21FF67-5DE3-3745-8B02-7DC89AF5B92F}"/>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9094482" y="5321773"/>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9C06E20-FE3A-01C5-B312-317C3136FC2C}"/>
              </a:ext>
            </a:extLst>
          </p:cNvPr>
          <p:cNvSpPr/>
          <p:nvPr/>
        </p:nvSpPr>
        <p:spPr>
          <a:xfrm>
            <a:off x="3689922"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BC005E8-B98D-BBA5-AC3A-5ED17CE4AFD9}"/>
              </a:ext>
            </a:extLst>
          </p:cNvPr>
          <p:cNvSpPr/>
          <p:nvPr/>
        </p:nvSpPr>
        <p:spPr>
          <a:xfrm>
            <a:off x="4066311"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4310D6B-6B55-CFDD-1100-B92EA57B30F9}"/>
              </a:ext>
            </a:extLst>
          </p:cNvPr>
          <p:cNvSpPr/>
          <p:nvPr/>
        </p:nvSpPr>
        <p:spPr>
          <a:xfrm>
            <a:off x="4442700"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7FD641C-F704-F018-2AB4-B51DF3706DDE}"/>
              </a:ext>
            </a:extLst>
          </p:cNvPr>
          <p:cNvSpPr/>
          <p:nvPr/>
        </p:nvSpPr>
        <p:spPr>
          <a:xfrm>
            <a:off x="4794884"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C56D7BC9-DEEB-68BE-E32A-5358939BC9DD}"/>
              </a:ext>
            </a:extLst>
          </p:cNvPr>
          <p:cNvSpPr/>
          <p:nvPr/>
        </p:nvSpPr>
        <p:spPr>
          <a:xfrm>
            <a:off x="5171273"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3C705C88-5D57-3E7C-2C67-FE330EED5F72}"/>
              </a:ext>
            </a:extLst>
          </p:cNvPr>
          <p:cNvSpPr/>
          <p:nvPr/>
        </p:nvSpPr>
        <p:spPr>
          <a:xfrm>
            <a:off x="5547662"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0BD24041-D2BB-5499-C17C-A6A91B4D615D}"/>
              </a:ext>
            </a:extLst>
          </p:cNvPr>
          <p:cNvSpPr/>
          <p:nvPr/>
        </p:nvSpPr>
        <p:spPr>
          <a:xfrm>
            <a:off x="5890756"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62926B60-0394-A0F9-6FAB-D5828A72396B}"/>
              </a:ext>
            </a:extLst>
          </p:cNvPr>
          <p:cNvSpPr/>
          <p:nvPr/>
        </p:nvSpPr>
        <p:spPr>
          <a:xfrm>
            <a:off x="6267145"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7BE44DB3-9BEC-A96C-C551-0D1014209049}"/>
              </a:ext>
            </a:extLst>
          </p:cNvPr>
          <p:cNvSpPr/>
          <p:nvPr/>
        </p:nvSpPr>
        <p:spPr>
          <a:xfrm>
            <a:off x="6643534"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4CD34DB0-3A51-2921-7971-F0FB3A6585BE}"/>
              </a:ext>
            </a:extLst>
          </p:cNvPr>
          <p:cNvSpPr/>
          <p:nvPr/>
        </p:nvSpPr>
        <p:spPr>
          <a:xfrm>
            <a:off x="6995718"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FBC6B2BC-F5C2-06C6-9CEE-A826B31DC31A}"/>
              </a:ext>
            </a:extLst>
          </p:cNvPr>
          <p:cNvSpPr/>
          <p:nvPr/>
        </p:nvSpPr>
        <p:spPr>
          <a:xfrm>
            <a:off x="7372107"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58CCAA3C-6ADE-DDF0-DE4D-EE56045B9957}"/>
              </a:ext>
            </a:extLst>
          </p:cNvPr>
          <p:cNvSpPr/>
          <p:nvPr/>
        </p:nvSpPr>
        <p:spPr>
          <a:xfrm>
            <a:off x="7748496"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0" name="Oval 59">
            <a:extLst>
              <a:ext uri="{FF2B5EF4-FFF2-40B4-BE49-F238E27FC236}">
                <a16:creationId xmlns:a16="http://schemas.microsoft.com/office/drawing/2014/main" id="{B7183B47-4EDF-0FF7-E9E3-37F512CAB431}"/>
              </a:ext>
            </a:extLst>
          </p:cNvPr>
          <p:cNvSpPr/>
          <p:nvPr/>
        </p:nvSpPr>
        <p:spPr>
          <a:xfrm>
            <a:off x="8107223"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1" name="Oval 60">
            <a:extLst>
              <a:ext uri="{FF2B5EF4-FFF2-40B4-BE49-F238E27FC236}">
                <a16:creationId xmlns:a16="http://schemas.microsoft.com/office/drawing/2014/main" id="{1CCA2B5A-A52A-C596-9EE6-3A982F82DA89}"/>
              </a:ext>
            </a:extLst>
          </p:cNvPr>
          <p:cNvSpPr/>
          <p:nvPr/>
        </p:nvSpPr>
        <p:spPr>
          <a:xfrm>
            <a:off x="8483612"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08AD8FE4-9ED8-6212-D712-848622C75D9A}"/>
              </a:ext>
            </a:extLst>
          </p:cNvPr>
          <p:cNvSpPr/>
          <p:nvPr/>
        </p:nvSpPr>
        <p:spPr>
          <a:xfrm>
            <a:off x="8860001"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1" name="Oval 320">
            <a:extLst>
              <a:ext uri="{FF2B5EF4-FFF2-40B4-BE49-F238E27FC236}">
                <a16:creationId xmlns:a16="http://schemas.microsoft.com/office/drawing/2014/main" id="{CC65ABF9-DC78-2C4A-3A92-ED2D2C965178}"/>
              </a:ext>
            </a:extLst>
          </p:cNvPr>
          <p:cNvSpPr/>
          <p:nvPr/>
        </p:nvSpPr>
        <p:spPr>
          <a:xfrm>
            <a:off x="9212185"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DDDB6554-7C99-974B-C417-452378FCA476}"/>
              </a:ext>
            </a:extLst>
          </p:cNvPr>
          <p:cNvSpPr/>
          <p:nvPr/>
        </p:nvSpPr>
        <p:spPr>
          <a:xfrm>
            <a:off x="9588574"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A68BBE90-7BFA-A303-6079-960FB76977AA}"/>
              </a:ext>
            </a:extLst>
          </p:cNvPr>
          <p:cNvSpPr/>
          <p:nvPr/>
        </p:nvSpPr>
        <p:spPr>
          <a:xfrm>
            <a:off x="9964963" y="3257842"/>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27" name="Straight Connector 326">
            <a:extLst>
              <a:ext uri="{FF2B5EF4-FFF2-40B4-BE49-F238E27FC236}">
                <a16:creationId xmlns:a16="http://schemas.microsoft.com/office/drawing/2014/main" id="{BA1493CD-FACD-F3B4-F8E8-66334526EC2E}"/>
              </a:ext>
            </a:extLst>
          </p:cNvPr>
          <p:cNvCxnSpPr>
            <a:cxnSpLocks/>
            <a:stCxn id="36" idx="4"/>
          </p:cNvCxnSpPr>
          <p:nvPr/>
        </p:nvCxnSpPr>
        <p:spPr>
          <a:xfrm>
            <a:off x="3816197" y="3501682"/>
            <a:ext cx="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BBCF250-C4CD-5EF6-CC9B-6C789D1B86E5}"/>
              </a:ext>
            </a:extLst>
          </p:cNvPr>
          <p:cNvCxnSpPr>
            <a:cxnSpLocks/>
          </p:cNvCxnSpPr>
          <p:nvPr/>
        </p:nvCxnSpPr>
        <p:spPr>
          <a:xfrm>
            <a:off x="3816197" y="3501682"/>
            <a:ext cx="123123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B119BF4-1792-138B-681F-9598A7631278}"/>
              </a:ext>
            </a:extLst>
          </p:cNvPr>
          <p:cNvCxnSpPr>
            <a:cxnSpLocks/>
          </p:cNvCxnSpPr>
          <p:nvPr/>
        </p:nvCxnSpPr>
        <p:spPr>
          <a:xfrm>
            <a:off x="3816197" y="3501682"/>
            <a:ext cx="2327108"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E477F3D-AA66-6E83-78AD-3BFE48DCB1CC}"/>
              </a:ext>
            </a:extLst>
          </p:cNvPr>
          <p:cNvCxnSpPr>
            <a:cxnSpLocks/>
          </p:cNvCxnSpPr>
          <p:nvPr/>
        </p:nvCxnSpPr>
        <p:spPr>
          <a:xfrm>
            <a:off x="3833615" y="3501682"/>
            <a:ext cx="490254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F628D3-838E-4922-68A6-A605A46EB0A3}"/>
              </a:ext>
            </a:extLst>
          </p:cNvPr>
          <p:cNvCxnSpPr>
            <a:cxnSpLocks/>
          </p:cNvCxnSpPr>
          <p:nvPr/>
        </p:nvCxnSpPr>
        <p:spPr>
          <a:xfrm flipH="1">
            <a:off x="3816197" y="3501682"/>
            <a:ext cx="37638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260018E-A18E-AE4E-B137-128773CAEE9D}"/>
              </a:ext>
            </a:extLst>
          </p:cNvPr>
          <p:cNvCxnSpPr>
            <a:cxnSpLocks/>
          </p:cNvCxnSpPr>
          <p:nvPr/>
        </p:nvCxnSpPr>
        <p:spPr>
          <a:xfrm>
            <a:off x="4192586" y="3501682"/>
            <a:ext cx="85484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D15876E-C081-93CE-E27C-66343A099839}"/>
              </a:ext>
            </a:extLst>
          </p:cNvPr>
          <p:cNvCxnSpPr>
            <a:cxnSpLocks/>
          </p:cNvCxnSpPr>
          <p:nvPr/>
        </p:nvCxnSpPr>
        <p:spPr>
          <a:xfrm>
            <a:off x="4560780" y="3501682"/>
            <a:ext cx="486653"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CCAD162-E641-1D2D-4D03-5B7782E91DC6}"/>
              </a:ext>
            </a:extLst>
          </p:cNvPr>
          <p:cNvCxnSpPr>
            <a:cxnSpLocks/>
          </p:cNvCxnSpPr>
          <p:nvPr/>
        </p:nvCxnSpPr>
        <p:spPr>
          <a:xfrm flipH="1">
            <a:off x="3833615" y="3501682"/>
            <a:ext cx="108421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8027521-58BA-143A-9300-92CFF09B61FC}"/>
              </a:ext>
            </a:extLst>
          </p:cNvPr>
          <p:cNvCxnSpPr>
            <a:cxnSpLocks/>
          </p:cNvCxnSpPr>
          <p:nvPr/>
        </p:nvCxnSpPr>
        <p:spPr>
          <a:xfrm>
            <a:off x="4917832" y="3501682"/>
            <a:ext cx="255161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784FA0B-439A-9F71-041F-DF3B4FCBE5DF}"/>
              </a:ext>
            </a:extLst>
          </p:cNvPr>
          <p:cNvCxnSpPr>
            <a:cxnSpLocks/>
          </p:cNvCxnSpPr>
          <p:nvPr/>
        </p:nvCxnSpPr>
        <p:spPr>
          <a:xfrm>
            <a:off x="5301008" y="3501682"/>
            <a:ext cx="84229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E0ABA4C-8BEB-06AD-29DD-D0E90DBDDF33}"/>
              </a:ext>
            </a:extLst>
          </p:cNvPr>
          <p:cNvCxnSpPr>
            <a:cxnSpLocks/>
          </p:cNvCxnSpPr>
          <p:nvPr/>
        </p:nvCxnSpPr>
        <p:spPr>
          <a:xfrm flipH="1">
            <a:off x="5047433" y="3501682"/>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6A0081C-D3A4-6FB1-581D-41122F9A5E23}"/>
              </a:ext>
            </a:extLst>
          </p:cNvPr>
          <p:cNvCxnSpPr>
            <a:cxnSpLocks/>
          </p:cNvCxnSpPr>
          <p:nvPr/>
        </p:nvCxnSpPr>
        <p:spPr>
          <a:xfrm>
            <a:off x="5666768" y="3501682"/>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76BA21F-CBB8-6ED9-975C-C0ED16239921}"/>
              </a:ext>
            </a:extLst>
          </p:cNvPr>
          <p:cNvCxnSpPr>
            <a:cxnSpLocks/>
          </p:cNvCxnSpPr>
          <p:nvPr/>
        </p:nvCxnSpPr>
        <p:spPr>
          <a:xfrm>
            <a:off x="6023820" y="3501682"/>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A1B638-8799-D661-0F9C-DB38701F47AD}"/>
              </a:ext>
            </a:extLst>
          </p:cNvPr>
          <p:cNvCxnSpPr>
            <a:cxnSpLocks/>
          </p:cNvCxnSpPr>
          <p:nvPr/>
        </p:nvCxnSpPr>
        <p:spPr>
          <a:xfrm>
            <a:off x="6406997" y="3501682"/>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E91E53F-65CE-45EA-9B96-2DEA37A8A57F}"/>
              </a:ext>
            </a:extLst>
          </p:cNvPr>
          <p:cNvCxnSpPr>
            <a:cxnSpLocks/>
          </p:cNvCxnSpPr>
          <p:nvPr/>
        </p:nvCxnSpPr>
        <p:spPr>
          <a:xfrm flipH="1">
            <a:off x="5047433" y="3501682"/>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1353FC3-3C91-DBD7-384D-FE27D8977CC6}"/>
              </a:ext>
            </a:extLst>
          </p:cNvPr>
          <p:cNvCxnSpPr>
            <a:cxnSpLocks/>
          </p:cNvCxnSpPr>
          <p:nvPr/>
        </p:nvCxnSpPr>
        <p:spPr>
          <a:xfrm flipH="1">
            <a:off x="6146633" y="3501682"/>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3EC8120-A852-A193-0460-FC26085E6472}"/>
              </a:ext>
            </a:extLst>
          </p:cNvPr>
          <p:cNvCxnSpPr>
            <a:cxnSpLocks/>
          </p:cNvCxnSpPr>
          <p:nvPr/>
        </p:nvCxnSpPr>
        <p:spPr>
          <a:xfrm flipH="1">
            <a:off x="7469442" y="3501682"/>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E94C652-0604-FA7F-24D6-053E29520EB6}"/>
              </a:ext>
            </a:extLst>
          </p:cNvPr>
          <p:cNvCxnSpPr>
            <a:cxnSpLocks/>
          </p:cNvCxnSpPr>
          <p:nvPr/>
        </p:nvCxnSpPr>
        <p:spPr>
          <a:xfrm>
            <a:off x="7886426" y="3501681"/>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8065BB-BC36-63FE-2DD1-3D78BC513C7F}"/>
              </a:ext>
            </a:extLst>
          </p:cNvPr>
          <p:cNvCxnSpPr>
            <a:cxnSpLocks/>
          </p:cNvCxnSpPr>
          <p:nvPr/>
        </p:nvCxnSpPr>
        <p:spPr>
          <a:xfrm flipH="1">
            <a:off x="7469442" y="3501682"/>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277E60D-A6CD-0E14-E259-3F2F28C57502}"/>
              </a:ext>
            </a:extLst>
          </p:cNvPr>
          <p:cNvCxnSpPr>
            <a:cxnSpLocks/>
          </p:cNvCxnSpPr>
          <p:nvPr/>
        </p:nvCxnSpPr>
        <p:spPr>
          <a:xfrm>
            <a:off x="8233497" y="3501682"/>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8798D92-FF2E-A688-1002-DC7DFFD85EF8}"/>
              </a:ext>
            </a:extLst>
          </p:cNvPr>
          <p:cNvCxnSpPr>
            <a:cxnSpLocks/>
          </p:cNvCxnSpPr>
          <p:nvPr/>
        </p:nvCxnSpPr>
        <p:spPr>
          <a:xfrm>
            <a:off x="8609887" y="3501681"/>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29CBF7B-CDB6-A7D6-82D2-5739412299E8}"/>
              </a:ext>
            </a:extLst>
          </p:cNvPr>
          <p:cNvCxnSpPr>
            <a:cxnSpLocks/>
          </p:cNvCxnSpPr>
          <p:nvPr/>
        </p:nvCxnSpPr>
        <p:spPr>
          <a:xfrm flipH="1">
            <a:off x="8739745" y="3501681"/>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586993D-3AE3-EFB9-4799-736D395F4E40}"/>
              </a:ext>
            </a:extLst>
          </p:cNvPr>
          <p:cNvCxnSpPr>
            <a:cxnSpLocks/>
          </p:cNvCxnSpPr>
          <p:nvPr/>
        </p:nvCxnSpPr>
        <p:spPr>
          <a:xfrm>
            <a:off x="8997932" y="3501681"/>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C5B6182-FAF1-88D5-1849-C6EC2606C8FE}"/>
              </a:ext>
            </a:extLst>
          </p:cNvPr>
          <p:cNvCxnSpPr>
            <a:cxnSpLocks/>
          </p:cNvCxnSpPr>
          <p:nvPr/>
        </p:nvCxnSpPr>
        <p:spPr>
          <a:xfrm flipH="1">
            <a:off x="7445683" y="3501681"/>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ABA5BF-BD9A-33F9-009D-C30BE2775612}"/>
              </a:ext>
            </a:extLst>
          </p:cNvPr>
          <p:cNvCxnSpPr>
            <a:cxnSpLocks/>
          </p:cNvCxnSpPr>
          <p:nvPr/>
        </p:nvCxnSpPr>
        <p:spPr>
          <a:xfrm flipH="1">
            <a:off x="8748589" y="3501680"/>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63E6BAD-987D-3D8B-35D6-2BC5186DAA3B}"/>
              </a:ext>
            </a:extLst>
          </p:cNvPr>
          <p:cNvCxnSpPr>
            <a:cxnSpLocks/>
          </p:cNvCxnSpPr>
          <p:nvPr/>
        </p:nvCxnSpPr>
        <p:spPr>
          <a:xfrm>
            <a:off x="9722512" y="3501681"/>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ADB46BC-DD08-1ED9-E614-540432415BFE}"/>
              </a:ext>
            </a:extLst>
          </p:cNvPr>
          <p:cNvCxnSpPr>
            <a:cxnSpLocks/>
          </p:cNvCxnSpPr>
          <p:nvPr/>
        </p:nvCxnSpPr>
        <p:spPr>
          <a:xfrm flipH="1">
            <a:off x="8734687" y="3501681"/>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6DF7C1-BB6F-3B38-4ADA-1D5564480C3B}"/>
              </a:ext>
            </a:extLst>
          </p:cNvPr>
          <p:cNvCxnSpPr>
            <a:cxnSpLocks/>
          </p:cNvCxnSpPr>
          <p:nvPr/>
        </p:nvCxnSpPr>
        <p:spPr>
          <a:xfrm flipH="1">
            <a:off x="9839906" y="3501681"/>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id="{F508AE9C-D03C-4CE6-9CE7-2A5B10522E20}"/>
              </a:ext>
            </a:extLst>
          </p:cNvPr>
          <p:cNvSpPr txBox="1"/>
          <p:nvPr/>
        </p:nvSpPr>
        <p:spPr>
          <a:xfrm>
            <a:off x="1131333" y="3148929"/>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Microbes</a:t>
            </a:r>
            <a:endParaRPr lang="en-IL" dirty="0">
              <a:latin typeface="Calibri" panose="020F0502020204030204" pitchFamily="34" charset="0"/>
              <a:cs typeface="Calibri" panose="020F0502020204030204" pitchFamily="34" charset="0"/>
            </a:endParaRPr>
          </a:p>
        </p:txBody>
      </p:sp>
      <p:sp>
        <p:nvSpPr>
          <p:cNvPr id="366" name="TextBox 365">
            <a:extLst>
              <a:ext uri="{FF2B5EF4-FFF2-40B4-BE49-F238E27FC236}">
                <a16:creationId xmlns:a16="http://schemas.microsoft.com/office/drawing/2014/main" id="{5771DEE2-C3ED-826B-0B2D-13E6F498F52C}"/>
              </a:ext>
            </a:extLst>
          </p:cNvPr>
          <p:cNvSpPr txBox="1"/>
          <p:nvPr/>
        </p:nvSpPr>
        <p:spPr>
          <a:xfrm>
            <a:off x="1129602" y="5456699"/>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Hosts</a:t>
            </a:r>
            <a:endParaRPr lang="en-IL" dirty="0">
              <a:latin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64F87E4E-6821-035D-A885-2CCA4911F545}"/>
              </a:ext>
            </a:extLst>
          </p:cNvPr>
          <p:cNvSpPr txBox="1"/>
          <p:nvPr/>
        </p:nvSpPr>
        <p:spPr>
          <a:xfrm>
            <a:off x="3942471" y="6250040"/>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68" name="TextBox 367">
            <a:extLst>
              <a:ext uri="{FF2B5EF4-FFF2-40B4-BE49-F238E27FC236}">
                <a16:creationId xmlns:a16="http://schemas.microsoft.com/office/drawing/2014/main" id="{F46EBF92-048B-4F91-44C6-8267EF0FEE76}"/>
              </a:ext>
            </a:extLst>
          </p:cNvPr>
          <p:cNvSpPr txBox="1"/>
          <p:nvPr/>
        </p:nvSpPr>
        <p:spPr>
          <a:xfrm>
            <a:off x="6813865" y="6250040"/>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69" name="TextBox 368">
            <a:extLst>
              <a:ext uri="{FF2B5EF4-FFF2-40B4-BE49-F238E27FC236}">
                <a16:creationId xmlns:a16="http://schemas.microsoft.com/office/drawing/2014/main" id="{D1AB9E7C-AFF5-3FBF-0B2C-A199C9DBB6B9}"/>
              </a:ext>
            </a:extLst>
          </p:cNvPr>
          <p:cNvSpPr txBox="1"/>
          <p:nvPr/>
        </p:nvSpPr>
        <p:spPr>
          <a:xfrm>
            <a:off x="8656635" y="6250039"/>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404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287454"/>
            <a:ext cx="10515600" cy="818536"/>
          </a:xfrm>
          <a:prstGeom prst="rect">
            <a:avLst/>
          </a:prstGeom>
          <a:noFill/>
          <a:ln>
            <a:noFill/>
          </a:ln>
        </p:spPr>
        <p:txBody>
          <a:bodyPr spcFirstLastPara="1" wrap="square" lIns="91425" tIns="45700" rIns="91425" bIns="45700" anchor="ctr" anchorCtr="0">
            <a:normAutofit/>
          </a:bodyPr>
          <a:lstStyle/>
          <a:p>
            <a:pPr>
              <a:buSzPts val="4400"/>
            </a:pPr>
            <a:r>
              <a:rPr lang="en-US" b="1" dirty="0">
                <a:latin typeface="Calibri" panose="020F0502020204030204" pitchFamily="34" charset="0"/>
                <a:cs typeface="Calibri" panose="020F0502020204030204" pitchFamily="34" charset="0"/>
                <a:sym typeface="Calibri"/>
              </a:rPr>
              <a:t>Community detection - </a:t>
            </a:r>
            <a:r>
              <a:rPr lang="en-US" sz="3200" b="1" dirty="0">
                <a:solidFill>
                  <a:schemeClr val="dk1"/>
                </a:solidFill>
                <a:latin typeface="Calibri" panose="020F0502020204030204" pitchFamily="34" charset="0"/>
                <a:ea typeface="Calibri"/>
                <a:cs typeface="Calibri" panose="020F0502020204030204" pitchFamily="34" charset="0"/>
                <a:sym typeface="Calibri"/>
              </a:rPr>
              <a:t>Stochastic Block Model</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21574AE3-C4D2-39B6-33C9-DAC2D379BD77}"/>
              </a:ext>
            </a:extLst>
          </p:cNvPr>
          <p:cNvSpPr txBox="1"/>
          <p:nvPr/>
        </p:nvSpPr>
        <p:spPr>
          <a:xfrm>
            <a:off x="3117236" y="1795905"/>
            <a:ext cx="2153194" cy="647246"/>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1000"/>
              </a:spcBef>
              <a:spcAft>
                <a:spcPts val="0"/>
              </a:spcAft>
              <a:buClr>
                <a:schemeClr val="dk1"/>
              </a:buClr>
              <a:buSzPts val="3200"/>
            </a:pPr>
            <a:r>
              <a:rPr lang="en-US" sz="2800" dirty="0">
                <a:solidFill>
                  <a:schemeClr val="dk1"/>
                </a:solidFill>
                <a:latin typeface="Calibri" panose="020F0502020204030204" pitchFamily="34" charset="0"/>
                <a:cs typeface="Calibri" panose="020F0502020204030204" pitchFamily="34" charset="0"/>
                <a:sym typeface="Calibri"/>
              </a:rPr>
              <a:t>4 host groups</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pic>
        <p:nvPicPr>
          <p:cNvPr id="4" name="Picture 3" descr="A picture containing sketch, diagram, plan, technical drawing&#10;&#10;Description automatically generated">
            <a:extLst>
              <a:ext uri="{FF2B5EF4-FFF2-40B4-BE49-F238E27FC236}">
                <a16:creationId xmlns:a16="http://schemas.microsoft.com/office/drawing/2014/main" id="{88A5A17B-75E0-B14C-23F7-FC43551F6C0A}"/>
              </a:ext>
            </a:extLst>
          </p:cNvPr>
          <p:cNvPicPr>
            <a:picLocks noChangeAspect="1"/>
          </p:cNvPicPr>
          <p:nvPr/>
        </p:nvPicPr>
        <p:blipFill rotWithShape="1">
          <a:blip r:embed="rId3"/>
          <a:srcRect t="12413" b="10711"/>
          <a:stretch/>
        </p:blipFill>
        <p:spPr>
          <a:xfrm>
            <a:off x="2233786" y="2407578"/>
            <a:ext cx="7065498" cy="3879734"/>
          </a:xfrm>
          <a:prstGeom prst="rect">
            <a:avLst/>
          </a:prstGeom>
          <a:ln>
            <a:solidFill>
              <a:schemeClr val="tx1"/>
            </a:solidFill>
          </a:ln>
        </p:spPr>
      </p:pic>
      <p:sp>
        <p:nvSpPr>
          <p:cNvPr id="7" name="Google Shape;359;p17">
            <a:extLst>
              <a:ext uri="{FF2B5EF4-FFF2-40B4-BE49-F238E27FC236}">
                <a16:creationId xmlns:a16="http://schemas.microsoft.com/office/drawing/2014/main" id="{C295F156-F39F-575D-FF0D-BDC0A5638BCE}"/>
              </a:ext>
            </a:extLst>
          </p:cNvPr>
          <p:cNvSpPr txBox="1"/>
          <p:nvPr/>
        </p:nvSpPr>
        <p:spPr>
          <a:xfrm>
            <a:off x="6628383" y="1795905"/>
            <a:ext cx="2534194" cy="647246"/>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1000"/>
              </a:spcBef>
              <a:spcAft>
                <a:spcPts val="0"/>
              </a:spcAft>
              <a:buClr>
                <a:schemeClr val="dk1"/>
              </a:buClr>
              <a:buSzPts val="3200"/>
            </a:pPr>
            <a:r>
              <a:rPr lang="en-US" sz="2800" dirty="0">
                <a:solidFill>
                  <a:schemeClr val="dk1"/>
                </a:solidFill>
                <a:latin typeface="Calibri" panose="020F0502020204030204" pitchFamily="34" charset="0"/>
                <a:cs typeface="Calibri" panose="020F0502020204030204" pitchFamily="34" charset="0"/>
                <a:sym typeface="Calibri"/>
              </a:rPr>
              <a:t>11 ASVs groups</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5" name="TextBox 4">
            <a:extLst>
              <a:ext uri="{FF2B5EF4-FFF2-40B4-BE49-F238E27FC236}">
                <a16:creationId xmlns:a16="http://schemas.microsoft.com/office/drawing/2014/main" id="{E2BF87E8-E842-76B6-5371-F9585920AC56}"/>
              </a:ext>
            </a:extLst>
          </p:cNvPr>
          <p:cNvSpPr txBox="1"/>
          <p:nvPr/>
        </p:nvSpPr>
        <p:spPr>
          <a:xfrm>
            <a:off x="8708506" y="6562653"/>
            <a:ext cx="3090203"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Leger, 2016; </a:t>
            </a:r>
            <a:r>
              <a:rPr lang="en-US" dirty="0" err="1">
                <a:latin typeface="Calibri" panose="020F0502020204030204" pitchFamily="34" charset="0"/>
                <a:cs typeface="Calibri" panose="020F0502020204030204" pitchFamily="34" charset="0"/>
              </a:rPr>
              <a:t>Allesina</a:t>
            </a:r>
            <a:r>
              <a:rPr lang="en-US" dirty="0">
                <a:latin typeface="Calibri" panose="020F0502020204030204" pitchFamily="34" charset="0"/>
                <a:cs typeface="Calibri" panose="020F0502020204030204" pitchFamily="34" charset="0"/>
              </a:rPr>
              <a:t> &amp; Pascual, 2009</a:t>
            </a:r>
          </a:p>
        </p:txBody>
      </p:sp>
    </p:spTree>
    <p:extLst>
      <p:ext uri="{BB962C8B-B14F-4D97-AF65-F5344CB8AC3E}">
        <p14:creationId xmlns:p14="http://schemas.microsoft.com/office/powerpoint/2010/main" val="775944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583685" y="346588"/>
            <a:ext cx="11195360" cy="818536"/>
          </a:xfrm>
          <a:prstGeom prst="rect">
            <a:avLst/>
          </a:prstGeom>
          <a:noFill/>
          <a:ln>
            <a:noFill/>
          </a:ln>
        </p:spPr>
        <p:txBody>
          <a:bodyPr spcFirstLastPara="1" wrap="square" lIns="91425" tIns="45700" rIns="91425" bIns="45700" anchor="ctr" anchorCtr="0">
            <a:normAutofit fontScale="90000"/>
          </a:bodyPr>
          <a:lstStyle/>
          <a:p>
            <a:pPr>
              <a:buSzPts val="4400"/>
            </a:pPr>
            <a:r>
              <a:rPr lang="en-US" b="1" dirty="0">
                <a:latin typeface="Calibri" panose="020F0502020204030204" pitchFamily="34" charset="0"/>
                <a:cs typeface="Calibri" panose="020F0502020204030204" pitchFamily="34" charset="0"/>
                <a:sym typeface="Calibri"/>
              </a:rPr>
              <a:t>Does land use explain the network group structure?</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21574AE3-C4D2-39B6-33C9-DAC2D379BD77}"/>
              </a:ext>
            </a:extLst>
          </p:cNvPr>
          <p:cNvSpPr txBox="1"/>
          <p:nvPr/>
        </p:nvSpPr>
        <p:spPr>
          <a:xfrm>
            <a:off x="583685" y="1500579"/>
            <a:ext cx="3644190" cy="2197649"/>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2800" b="1" dirty="0">
                <a:latin typeface="Calibri" panose="020F0502020204030204" pitchFamily="34" charset="0"/>
                <a:cs typeface="Calibri" panose="020F0502020204030204" pitchFamily="34" charset="0"/>
                <a:sym typeface="Calibri"/>
              </a:rPr>
              <a:t>Normalized Mutual Information</a:t>
            </a:r>
            <a:r>
              <a:rPr lang="en-US" sz="2800" b="1" dirty="0">
                <a:solidFill>
                  <a:schemeClr val="dk1"/>
                </a:solidFill>
                <a:latin typeface="Calibri" panose="020F0502020204030204" pitchFamily="34" charset="0"/>
                <a:cs typeface="Calibri" panose="020F0502020204030204" pitchFamily="34" charset="0"/>
                <a:sym typeface="Calibri"/>
              </a:rPr>
              <a:t> </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pic>
        <p:nvPicPr>
          <p:cNvPr id="6" name="Picture 5">
            <a:extLst>
              <a:ext uri="{FF2B5EF4-FFF2-40B4-BE49-F238E27FC236}">
                <a16:creationId xmlns:a16="http://schemas.microsoft.com/office/drawing/2014/main" id="{BB71E074-F334-6634-5FF2-A9D4DA56CB30}"/>
              </a:ext>
            </a:extLst>
          </p:cNvPr>
          <p:cNvPicPr>
            <a:picLocks noChangeAspect="1"/>
          </p:cNvPicPr>
          <p:nvPr/>
        </p:nvPicPr>
        <p:blipFill>
          <a:blip r:embed="rId3"/>
          <a:srcRect/>
          <a:stretch/>
        </p:blipFill>
        <p:spPr>
          <a:xfrm>
            <a:off x="5157022" y="1165124"/>
            <a:ext cx="5692876" cy="5692876"/>
          </a:xfrm>
          <a:prstGeom prst="rect">
            <a:avLst/>
          </a:prstGeom>
        </p:spPr>
      </p:pic>
      <p:sp>
        <p:nvSpPr>
          <p:cNvPr id="7" name="Google Shape;359;p17">
            <a:extLst>
              <a:ext uri="{FF2B5EF4-FFF2-40B4-BE49-F238E27FC236}">
                <a16:creationId xmlns:a16="http://schemas.microsoft.com/office/drawing/2014/main" id="{34F9AB66-F152-A94B-D3D9-04B425557290}"/>
              </a:ext>
            </a:extLst>
          </p:cNvPr>
          <p:cNvSpPr txBox="1"/>
          <p:nvPr/>
        </p:nvSpPr>
        <p:spPr>
          <a:xfrm>
            <a:off x="8801212" y="1367916"/>
            <a:ext cx="1599075" cy="1231488"/>
          </a:xfrm>
          <a:prstGeom prst="rect">
            <a:avLst/>
          </a:prstGeom>
          <a:solidFill>
            <a:schemeClr val="bg1"/>
          </a:solid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2400" b="1" dirty="0">
                <a:latin typeface="Calibri" panose="020F0502020204030204" pitchFamily="34" charset="0"/>
                <a:cs typeface="Calibri" panose="020F0502020204030204" pitchFamily="34" charset="0"/>
                <a:sym typeface="Calibri"/>
              </a:rPr>
              <a:t>NMI = 0.04</a:t>
            </a:r>
          </a:p>
          <a:p>
            <a:pPr marR="0" lvl="0" algn="l" rtl="0">
              <a:lnSpc>
                <a:spcPct val="90000"/>
              </a:lnSpc>
              <a:spcBef>
                <a:spcPts val="1000"/>
              </a:spcBef>
              <a:spcAft>
                <a:spcPts val="0"/>
              </a:spcAft>
              <a:buClr>
                <a:schemeClr val="dk1"/>
              </a:buClr>
              <a:buSzPts val="3200"/>
            </a:pPr>
            <a:r>
              <a:rPr lang="en-US" sz="2400" b="1" dirty="0">
                <a:solidFill>
                  <a:schemeClr val="dk1"/>
                </a:solidFill>
                <a:latin typeface="Calibri" panose="020F0502020204030204" pitchFamily="34" charset="0"/>
                <a:cs typeface="Calibri" panose="020F0502020204030204" pitchFamily="34" charset="0"/>
                <a:sym typeface="Calibri"/>
              </a:rPr>
              <a:t>p &lt; 0.01</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graphicFrame>
        <p:nvGraphicFramePr>
          <p:cNvPr id="3" name="Table 2">
            <a:extLst>
              <a:ext uri="{FF2B5EF4-FFF2-40B4-BE49-F238E27FC236}">
                <a16:creationId xmlns:a16="http://schemas.microsoft.com/office/drawing/2014/main" id="{DA9E49F8-E459-8FE5-7597-F028257E3078}"/>
              </a:ext>
            </a:extLst>
          </p:cNvPr>
          <p:cNvGraphicFramePr>
            <a:graphicFrameLocks noGrp="1"/>
          </p:cNvGraphicFramePr>
          <p:nvPr>
            <p:extLst>
              <p:ext uri="{D42A27DB-BD31-4B8C-83A1-F6EECF244321}">
                <p14:modId xmlns:p14="http://schemas.microsoft.com/office/powerpoint/2010/main" val="1024778372"/>
              </p:ext>
            </p:extLst>
          </p:nvPr>
        </p:nvGraphicFramePr>
        <p:xfrm>
          <a:off x="282257" y="2978871"/>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65139127"/>
                  </a:ext>
                </a:extLst>
              </a:tr>
            </a:tbl>
          </a:graphicData>
        </a:graphic>
      </p:graphicFrame>
    </p:spTree>
    <p:extLst>
      <p:ext uri="{BB962C8B-B14F-4D97-AF65-F5344CB8AC3E}">
        <p14:creationId xmlns:p14="http://schemas.microsoft.com/office/powerpoint/2010/main" val="3191951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562365"/>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ASVs association to land use</a:t>
            </a:r>
            <a:endParaRPr b="1" dirty="0">
              <a:latin typeface="Calibri" panose="020F0502020204030204" pitchFamily="34" charset="0"/>
              <a:cs typeface="Calibri" panose="020F0502020204030204" pitchFamily="34" charset="0"/>
              <a:sym typeface="Calibri"/>
            </a:endParaRPr>
          </a:p>
        </p:txBody>
      </p:sp>
      <p:pic>
        <p:nvPicPr>
          <p:cNvPr id="60" name="Picture 2">
            <a:extLst>
              <a:ext uri="{FF2B5EF4-FFF2-40B4-BE49-F238E27FC236}">
                <a16:creationId xmlns:a16="http://schemas.microsoft.com/office/drawing/2014/main" id="{5E4190D2-C6F5-7600-9A4F-DB4762267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093978" y="4017562"/>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
            <a:extLst>
              <a:ext uri="{FF2B5EF4-FFF2-40B4-BE49-F238E27FC236}">
                <a16:creationId xmlns:a16="http://schemas.microsoft.com/office/drawing/2014/main" id="{1C83160E-B146-E538-8AEC-89CA207356C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3319452" y="4017561"/>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
            <a:extLst>
              <a:ext uri="{FF2B5EF4-FFF2-40B4-BE49-F238E27FC236}">
                <a16:creationId xmlns:a16="http://schemas.microsoft.com/office/drawing/2014/main" id="{BB099027-4281-4066-D284-5DAD3736F54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544926" y="4017561"/>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
            <a:extLst>
              <a:ext uri="{FF2B5EF4-FFF2-40B4-BE49-F238E27FC236}">
                <a16:creationId xmlns:a16="http://schemas.microsoft.com/office/drawing/2014/main" id="{43AB120B-1DD9-14FC-7055-5EA301195FB5}"/>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5770400" y="4017561"/>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0" name="Picture 2">
            <a:extLst>
              <a:ext uri="{FF2B5EF4-FFF2-40B4-BE49-F238E27FC236}">
                <a16:creationId xmlns:a16="http://schemas.microsoft.com/office/drawing/2014/main" id="{3096AFAD-996E-0CE8-DC7A-78392FB6EA49}"/>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6995874" y="4017560"/>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1" name="Picture 2">
            <a:extLst>
              <a:ext uri="{FF2B5EF4-FFF2-40B4-BE49-F238E27FC236}">
                <a16:creationId xmlns:a16="http://schemas.microsoft.com/office/drawing/2014/main" id="{F20FA805-955D-AC3E-2DEA-4F57EECAF7AC}"/>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8221348" y="4017560"/>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22" name="Oval 321">
            <a:extLst>
              <a:ext uri="{FF2B5EF4-FFF2-40B4-BE49-F238E27FC236}">
                <a16:creationId xmlns:a16="http://schemas.microsoft.com/office/drawing/2014/main" id="{F4E8ACE5-747B-A7F7-8227-65C437396F8E}"/>
              </a:ext>
            </a:extLst>
          </p:cNvPr>
          <p:cNvSpPr/>
          <p:nvPr/>
        </p:nvSpPr>
        <p:spPr>
          <a:xfrm>
            <a:off x="2816788" y="1953629"/>
            <a:ext cx="252549" cy="2438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6080D407-7910-DBCC-D890-8F4A404BB47B}"/>
              </a:ext>
            </a:extLst>
          </p:cNvPr>
          <p:cNvSpPr/>
          <p:nvPr/>
        </p:nvSpPr>
        <p:spPr>
          <a:xfrm>
            <a:off x="3193177" y="1953629"/>
            <a:ext cx="252549" cy="2438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4" name="Oval 323">
            <a:extLst>
              <a:ext uri="{FF2B5EF4-FFF2-40B4-BE49-F238E27FC236}">
                <a16:creationId xmlns:a16="http://schemas.microsoft.com/office/drawing/2014/main" id="{980ED64B-E140-8AFF-91CE-06575AD7B967}"/>
              </a:ext>
            </a:extLst>
          </p:cNvPr>
          <p:cNvSpPr/>
          <p:nvPr/>
        </p:nvSpPr>
        <p:spPr>
          <a:xfrm>
            <a:off x="3569566" y="1953629"/>
            <a:ext cx="252549" cy="2438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E578060A-5C5B-7E4A-79B9-F9DC9B5EB189}"/>
              </a:ext>
            </a:extLst>
          </p:cNvPr>
          <p:cNvSpPr/>
          <p:nvPr/>
        </p:nvSpPr>
        <p:spPr>
          <a:xfrm>
            <a:off x="3921750" y="1953629"/>
            <a:ext cx="252549" cy="2438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6" name="Oval 325">
            <a:extLst>
              <a:ext uri="{FF2B5EF4-FFF2-40B4-BE49-F238E27FC236}">
                <a16:creationId xmlns:a16="http://schemas.microsoft.com/office/drawing/2014/main" id="{4758652B-C294-3742-4DE9-A86DF43D07CE}"/>
              </a:ext>
            </a:extLst>
          </p:cNvPr>
          <p:cNvSpPr/>
          <p:nvPr/>
        </p:nvSpPr>
        <p:spPr>
          <a:xfrm>
            <a:off x="4298139" y="1953629"/>
            <a:ext cx="252549" cy="24384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7" name="Oval 326">
            <a:extLst>
              <a:ext uri="{FF2B5EF4-FFF2-40B4-BE49-F238E27FC236}">
                <a16:creationId xmlns:a16="http://schemas.microsoft.com/office/drawing/2014/main" id="{B1333827-E407-3AD1-CD47-759ADF5953B5}"/>
              </a:ext>
            </a:extLst>
          </p:cNvPr>
          <p:cNvSpPr/>
          <p:nvPr/>
        </p:nvSpPr>
        <p:spPr>
          <a:xfrm>
            <a:off x="4674528" y="1953629"/>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8" name="Oval 327">
            <a:extLst>
              <a:ext uri="{FF2B5EF4-FFF2-40B4-BE49-F238E27FC236}">
                <a16:creationId xmlns:a16="http://schemas.microsoft.com/office/drawing/2014/main" id="{F7904D99-D99B-3ACE-CC22-50829C7808F7}"/>
              </a:ext>
            </a:extLst>
          </p:cNvPr>
          <p:cNvSpPr/>
          <p:nvPr/>
        </p:nvSpPr>
        <p:spPr>
          <a:xfrm>
            <a:off x="5017622" y="1953629"/>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9" name="Oval 328">
            <a:extLst>
              <a:ext uri="{FF2B5EF4-FFF2-40B4-BE49-F238E27FC236}">
                <a16:creationId xmlns:a16="http://schemas.microsoft.com/office/drawing/2014/main" id="{EBBBB280-4C31-0F77-A4D0-A70AAF64CEAB}"/>
              </a:ext>
            </a:extLst>
          </p:cNvPr>
          <p:cNvSpPr/>
          <p:nvPr/>
        </p:nvSpPr>
        <p:spPr>
          <a:xfrm>
            <a:off x="5394011" y="1953629"/>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30" name="Oval 329">
            <a:extLst>
              <a:ext uri="{FF2B5EF4-FFF2-40B4-BE49-F238E27FC236}">
                <a16:creationId xmlns:a16="http://schemas.microsoft.com/office/drawing/2014/main" id="{F3D8FD8B-7DEC-5DB5-CB46-28DB11D7B3CB}"/>
              </a:ext>
            </a:extLst>
          </p:cNvPr>
          <p:cNvSpPr/>
          <p:nvPr/>
        </p:nvSpPr>
        <p:spPr>
          <a:xfrm>
            <a:off x="5770400" y="1953629"/>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31" name="Oval 330">
            <a:extLst>
              <a:ext uri="{FF2B5EF4-FFF2-40B4-BE49-F238E27FC236}">
                <a16:creationId xmlns:a16="http://schemas.microsoft.com/office/drawing/2014/main" id="{DDD33261-D857-81DA-92B5-9EC34532BD6D}"/>
              </a:ext>
            </a:extLst>
          </p:cNvPr>
          <p:cNvSpPr/>
          <p:nvPr/>
        </p:nvSpPr>
        <p:spPr>
          <a:xfrm>
            <a:off x="6122584" y="1953629"/>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32" name="Oval 331">
            <a:extLst>
              <a:ext uri="{FF2B5EF4-FFF2-40B4-BE49-F238E27FC236}">
                <a16:creationId xmlns:a16="http://schemas.microsoft.com/office/drawing/2014/main" id="{94CB1AC1-7103-29E5-987D-8AA4578D147F}"/>
              </a:ext>
            </a:extLst>
          </p:cNvPr>
          <p:cNvSpPr/>
          <p:nvPr/>
        </p:nvSpPr>
        <p:spPr>
          <a:xfrm>
            <a:off x="6498973" y="1953629"/>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33" name="Oval 332">
            <a:extLst>
              <a:ext uri="{FF2B5EF4-FFF2-40B4-BE49-F238E27FC236}">
                <a16:creationId xmlns:a16="http://schemas.microsoft.com/office/drawing/2014/main" id="{2A43F452-F10E-9B1D-3409-41183D03E18D}"/>
              </a:ext>
            </a:extLst>
          </p:cNvPr>
          <p:cNvSpPr/>
          <p:nvPr/>
        </p:nvSpPr>
        <p:spPr>
          <a:xfrm>
            <a:off x="6875362" y="1953629"/>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34" name="Oval 333">
            <a:extLst>
              <a:ext uri="{FF2B5EF4-FFF2-40B4-BE49-F238E27FC236}">
                <a16:creationId xmlns:a16="http://schemas.microsoft.com/office/drawing/2014/main" id="{5A859D33-7B15-0D7D-ED62-CA8CD23634F7}"/>
              </a:ext>
            </a:extLst>
          </p:cNvPr>
          <p:cNvSpPr/>
          <p:nvPr/>
        </p:nvSpPr>
        <p:spPr>
          <a:xfrm>
            <a:off x="7234089" y="1953629"/>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35" name="Oval 334">
            <a:extLst>
              <a:ext uri="{FF2B5EF4-FFF2-40B4-BE49-F238E27FC236}">
                <a16:creationId xmlns:a16="http://schemas.microsoft.com/office/drawing/2014/main" id="{986F0BB0-B236-6E87-FD70-D0752628C080}"/>
              </a:ext>
            </a:extLst>
          </p:cNvPr>
          <p:cNvSpPr/>
          <p:nvPr/>
        </p:nvSpPr>
        <p:spPr>
          <a:xfrm>
            <a:off x="7610478" y="1953629"/>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36" name="Oval 335">
            <a:extLst>
              <a:ext uri="{FF2B5EF4-FFF2-40B4-BE49-F238E27FC236}">
                <a16:creationId xmlns:a16="http://schemas.microsoft.com/office/drawing/2014/main" id="{8E1A449C-7039-E71C-2BFE-BE7768884A01}"/>
              </a:ext>
            </a:extLst>
          </p:cNvPr>
          <p:cNvSpPr/>
          <p:nvPr/>
        </p:nvSpPr>
        <p:spPr>
          <a:xfrm>
            <a:off x="7986867" y="1953629"/>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37" name="Oval 336">
            <a:extLst>
              <a:ext uri="{FF2B5EF4-FFF2-40B4-BE49-F238E27FC236}">
                <a16:creationId xmlns:a16="http://schemas.microsoft.com/office/drawing/2014/main" id="{32D83AF0-76E1-63C1-119D-E93EC1C6FA03}"/>
              </a:ext>
            </a:extLst>
          </p:cNvPr>
          <p:cNvSpPr/>
          <p:nvPr/>
        </p:nvSpPr>
        <p:spPr>
          <a:xfrm>
            <a:off x="8339051" y="1953629"/>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38" name="Oval 337">
            <a:extLst>
              <a:ext uri="{FF2B5EF4-FFF2-40B4-BE49-F238E27FC236}">
                <a16:creationId xmlns:a16="http://schemas.microsoft.com/office/drawing/2014/main" id="{5C4EABAB-E95A-E617-B3EA-2639CF10BE92}"/>
              </a:ext>
            </a:extLst>
          </p:cNvPr>
          <p:cNvSpPr/>
          <p:nvPr/>
        </p:nvSpPr>
        <p:spPr>
          <a:xfrm>
            <a:off x="8715440" y="1953629"/>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39" name="Oval 338">
            <a:extLst>
              <a:ext uri="{FF2B5EF4-FFF2-40B4-BE49-F238E27FC236}">
                <a16:creationId xmlns:a16="http://schemas.microsoft.com/office/drawing/2014/main" id="{67F8EB70-BA2E-726E-C031-0E97F3D27B7A}"/>
              </a:ext>
            </a:extLst>
          </p:cNvPr>
          <p:cNvSpPr/>
          <p:nvPr/>
        </p:nvSpPr>
        <p:spPr>
          <a:xfrm>
            <a:off x="9091829" y="1953629"/>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40" name="Straight Connector 339">
            <a:extLst>
              <a:ext uri="{FF2B5EF4-FFF2-40B4-BE49-F238E27FC236}">
                <a16:creationId xmlns:a16="http://schemas.microsoft.com/office/drawing/2014/main" id="{AABA50E7-485B-78EF-3C64-D5BEDFBEF3C5}"/>
              </a:ext>
            </a:extLst>
          </p:cNvPr>
          <p:cNvCxnSpPr>
            <a:cxnSpLocks/>
            <a:stCxn id="322" idx="4"/>
          </p:cNvCxnSpPr>
          <p:nvPr/>
        </p:nvCxnSpPr>
        <p:spPr>
          <a:xfrm>
            <a:off x="2943063" y="2197469"/>
            <a:ext cx="0" cy="192459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639BE418-3E1C-CC7E-94F8-B7F092153808}"/>
              </a:ext>
            </a:extLst>
          </p:cNvPr>
          <p:cNvCxnSpPr>
            <a:cxnSpLocks/>
          </p:cNvCxnSpPr>
          <p:nvPr/>
        </p:nvCxnSpPr>
        <p:spPr>
          <a:xfrm>
            <a:off x="2943063" y="2197469"/>
            <a:ext cx="1231236" cy="192459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251A053F-58E8-DBA0-FA2D-13BCA1455C9A}"/>
              </a:ext>
            </a:extLst>
          </p:cNvPr>
          <p:cNvCxnSpPr>
            <a:cxnSpLocks/>
          </p:cNvCxnSpPr>
          <p:nvPr/>
        </p:nvCxnSpPr>
        <p:spPr>
          <a:xfrm>
            <a:off x="2943063" y="2197469"/>
            <a:ext cx="2327108" cy="192459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A4BA0429-ED42-92DA-0D07-7A3935B375E7}"/>
              </a:ext>
            </a:extLst>
          </p:cNvPr>
          <p:cNvCxnSpPr>
            <a:cxnSpLocks/>
          </p:cNvCxnSpPr>
          <p:nvPr/>
        </p:nvCxnSpPr>
        <p:spPr>
          <a:xfrm>
            <a:off x="2960481" y="2197469"/>
            <a:ext cx="4902546" cy="1924595"/>
          </a:xfrm>
          <a:prstGeom prst="line">
            <a:avLst/>
          </a:prstGeom>
          <a:ln w="127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78FE188D-0381-B445-BAB3-562F165016BB}"/>
              </a:ext>
            </a:extLst>
          </p:cNvPr>
          <p:cNvCxnSpPr>
            <a:cxnSpLocks/>
          </p:cNvCxnSpPr>
          <p:nvPr/>
        </p:nvCxnSpPr>
        <p:spPr>
          <a:xfrm flipH="1">
            <a:off x="2943063" y="2197469"/>
            <a:ext cx="376389" cy="192459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F0E1100B-2212-C40D-BD0A-E9E9FE065570}"/>
              </a:ext>
            </a:extLst>
          </p:cNvPr>
          <p:cNvCxnSpPr>
            <a:cxnSpLocks/>
          </p:cNvCxnSpPr>
          <p:nvPr/>
        </p:nvCxnSpPr>
        <p:spPr>
          <a:xfrm>
            <a:off x="3319452" y="2197469"/>
            <a:ext cx="854847" cy="192459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CFB1DCB-7F44-0C09-155A-8CBBC10E117B}"/>
              </a:ext>
            </a:extLst>
          </p:cNvPr>
          <p:cNvCxnSpPr>
            <a:cxnSpLocks/>
          </p:cNvCxnSpPr>
          <p:nvPr/>
        </p:nvCxnSpPr>
        <p:spPr>
          <a:xfrm>
            <a:off x="3687646" y="2197469"/>
            <a:ext cx="486653" cy="192459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3AB02E21-5E9F-25D7-B5F1-D60B1C031025}"/>
              </a:ext>
            </a:extLst>
          </p:cNvPr>
          <p:cNvCxnSpPr>
            <a:cxnSpLocks/>
          </p:cNvCxnSpPr>
          <p:nvPr/>
        </p:nvCxnSpPr>
        <p:spPr>
          <a:xfrm flipH="1">
            <a:off x="2960481" y="2197469"/>
            <a:ext cx="1084217" cy="192459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80929F7B-D27A-BAAD-9D84-F2C297FFE2E9}"/>
              </a:ext>
            </a:extLst>
          </p:cNvPr>
          <p:cNvCxnSpPr>
            <a:cxnSpLocks/>
          </p:cNvCxnSpPr>
          <p:nvPr/>
        </p:nvCxnSpPr>
        <p:spPr>
          <a:xfrm>
            <a:off x="4044698" y="2197469"/>
            <a:ext cx="2551610" cy="192459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EC4C5CC2-CB3E-A732-25D5-C8040C1F71A6}"/>
              </a:ext>
            </a:extLst>
          </p:cNvPr>
          <p:cNvCxnSpPr>
            <a:cxnSpLocks/>
          </p:cNvCxnSpPr>
          <p:nvPr/>
        </p:nvCxnSpPr>
        <p:spPr>
          <a:xfrm>
            <a:off x="4427874" y="2197469"/>
            <a:ext cx="842297" cy="1924595"/>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914F7AAC-F7EC-6821-E5FD-E7D761530308}"/>
              </a:ext>
            </a:extLst>
          </p:cNvPr>
          <p:cNvCxnSpPr>
            <a:cxnSpLocks/>
          </p:cNvCxnSpPr>
          <p:nvPr/>
        </p:nvCxnSpPr>
        <p:spPr>
          <a:xfrm flipH="1">
            <a:off x="4174299" y="2197469"/>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3501DC32-2061-6D1E-2872-977DAEC2AC25}"/>
              </a:ext>
            </a:extLst>
          </p:cNvPr>
          <p:cNvCxnSpPr>
            <a:cxnSpLocks/>
          </p:cNvCxnSpPr>
          <p:nvPr/>
        </p:nvCxnSpPr>
        <p:spPr>
          <a:xfrm>
            <a:off x="4793634" y="2197469"/>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54AD6617-0B94-569C-1E27-B1607230CA11}"/>
              </a:ext>
            </a:extLst>
          </p:cNvPr>
          <p:cNvCxnSpPr>
            <a:cxnSpLocks/>
          </p:cNvCxnSpPr>
          <p:nvPr/>
        </p:nvCxnSpPr>
        <p:spPr>
          <a:xfrm>
            <a:off x="5150686" y="2197469"/>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1533ADDB-031F-EC3E-E375-DDD53D2DAA5D}"/>
              </a:ext>
            </a:extLst>
          </p:cNvPr>
          <p:cNvCxnSpPr>
            <a:cxnSpLocks/>
          </p:cNvCxnSpPr>
          <p:nvPr/>
        </p:nvCxnSpPr>
        <p:spPr>
          <a:xfrm>
            <a:off x="5533863" y="2197469"/>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06A03263-B836-493D-5D74-419D54DE17D0}"/>
              </a:ext>
            </a:extLst>
          </p:cNvPr>
          <p:cNvCxnSpPr>
            <a:cxnSpLocks/>
          </p:cNvCxnSpPr>
          <p:nvPr/>
        </p:nvCxnSpPr>
        <p:spPr>
          <a:xfrm flipH="1">
            <a:off x="4174299" y="2197469"/>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CFD67473-236D-899D-E152-DA5AF109BC3E}"/>
              </a:ext>
            </a:extLst>
          </p:cNvPr>
          <p:cNvCxnSpPr>
            <a:cxnSpLocks/>
          </p:cNvCxnSpPr>
          <p:nvPr/>
        </p:nvCxnSpPr>
        <p:spPr>
          <a:xfrm flipH="1">
            <a:off x="5273499" y="2197469"/>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80C803E1-80E1-3BB1-5B1A-7A99E300899E}"/>
              </a:ext>
            </a:extLst>
          </p:cNvPr>
          <p:cNvCxnSpPr>
            <a:cxnSpLocks/>
          </p:cNvCxnSpPr>
          <p:nvPr/>
        </p:nvCxnSpPr>
        <p:spPr>
          <a:xfrm flipH="1">
            <a:off x="6596308" y="2197469"/>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30C1C87D-A88B-60D4-3F7C-059D3DF95B68}"/>
              </a:ext>
            </a:extLst>
          </p:cNvPr>
          <p:cNvCxnSpPr>
            <a:cxnSpLocks/>
          </p:cNvCxnSpPr>
          <p:nvPr/>
        </p:nvCxnSpPr>
        <p:spPr>
          <a:xfrm>
            <a:off x="7013292" y="2197468"/>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333BA2A-6660-2899-3733-0C29DB9224B8}"/>
              </a:ext>
            </a:extLst>
          </p:cNvPr>
          <p:cNvCxnSpPr>
            <a:cxnSpLocks/>
          </p:cNvCxnSpPr>
          <p:nvPr/>
        </p:nvCxnSpPr>
        <p:spPr>
          <a:xfrm flipH="1">
            <a:off x="6596308" y="2197469"/>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FA04636D-9F3B-053B-4001-963DCE383C01}"/>
              </a:ext>
            </a:extLst>
          </p:cNvPr>
          <p:cNvCxnSpPr>
            <a:cxnSpLocks/>
          </p:cNvCxnSpPr>
          <p:nvPr/>
        </p:nvCxnSpPr>
        <p:spPr>
          <a:xfrm>
            <a:off x="7360363" y="2197469"/>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0CD6639E-5D1E-FF3D-369D-FBF7A6F910D9}"/>
              </a:ext>
            </a:extLst>
          </p:cNvPr>
          <p:cNvCxnSpPr>
            <a:cxnSpLocks/>
          </p:cNvCxnSpPr>
          <p:nvPr/>
        </p:nvCxnSpPr>
        <p:spPr>
          <a:xfrm>
            <a:off x="7736753" y="2197468"/>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25D45FB1-D236-B5C0-774D-B1300933ACD8}"/>
              </a:ext>
            </a:extLst>
          </p:cNvPr>
          <p:cNvCxnSpPr>
            <a:cxnSpLocks/>
          </p:cNvCxnSpPr>
          <p:nvPr/>
        </p:nvCxnSpPr>
        <p:spPr>
          <a:xfrm flipH="1">
            <a:off x="7866611" y="2197468"/>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FE90A810-E0BF-834D-6310-568D8F7A458E}"/>
              </a:ext>
            </a:extLst>
          </p:cNvPr>
          <p:cNvCxnSpPr>
            <a:cxnSpLocks/>
          </p:cNvCxnSpPr>
          <p:nvPr/>
        </p:nvCxnSpPr>
        <p:spPr>
          <a:xfrm>
            <a:off x="8124798" y="2197468"/>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Straight Connector 365">
            <a:extLst>
              <a:ext uri="{FF2B5EF4-FFF2-40B4-BE49-F238E27FC236}">
                <a16:creationId xmlns:a16="http://schemas.microsoft.com/office/drawing/2014/main" id="{47729A4A-B927-AF7C-A8C9-2E0D6D761FC1}"/>
              </a:ext>
            </a:extLst>
          </p:cNvPr>
          <p:cNvCxnSpPr>
            <a:cxnSpLocks/>
          </p:cNvCxnSpPr>
          <p:nvPr/>
        </p:nvCxnSpPr>
        <p:spPr>
          <a:xfrm flipH="1">
            <a:off x="6572549" y="2197468"/>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4CE9B973-DA86-2081-C436-95FA175EEB76}"/>
              </a:ext>
            </a:extLst>
          </p:cNvPr>
          <p:cNvCxnSpPr>
            <a:cxnSpLocks/>
          </p:cNvCxnSpPr>
          <p:nvPr/>
        </p:nvCxnSpPr>
        <p:spPr>
          <a:xfrm flipH="1">
            <a:off x="7875455" y="2197467"/>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8" name="Straight Connector 367">
            <a:extLst>
              <a:ext uri="{FF2B5EF4-FFF2-40B4-BE49-F238E27FC236}">
                <a16:creationId xmlns:a16="http://schemas.microsoft.com/office/drawing/2014/main" id="{3B7B78BE-FA0F-D4EC-FF32-95B5A2928324}"/>
              </a:ext>
            </a:extLst>
          </p:cNvPr>
          <p:cNvCxnSpPr>
            <a:cxnSpLocks/>
          </p:cNvCxnSpPr>
          <p:nvPr/>
        </p:nvCxnSpPr>
        <p:spPr>
          <a:xfrm>
            <a:off x="8849378" y="2197468"/>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9" name="Straight Connector 368">
            <a:extLst>
              <a:ext uri="{FF2B5EF4-FFF2-40B4-BE49-F238E27FC236}">
                <a16:creationId xmlns:a16="http://schemas.microsoft.com/office/drawing/2014/main" id="{5CCF21B1-09F2-74E7-C1E9-4B50ED6947C3}"/>
              </a:ext>
            </a:extLst>
          </p:cNvPr>
          <p:cNvCxnSpPr>
            <a:cxnSpLocks/>
          </p:cNvCxnSpPr>
          <p:nvPr/>
        </p:nvCxnSpPr>
        <p:spPr>
          <a:xfrm flipH="1">
            <a:off x="7861553" y="2197468"/>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0" name="Straight Connector 369">
            <a:extLst>
              <a:ext uri="{FF2B5EF4-FFF2-40B4-BE49-F238E27FC236}">
                <a16:creationId xmlns:a16="http://schemas.microsoft.com/office/drawing/2014/main" id="{257D90D2-D4AC-F467-2B62-7ECF93C9BC31}"/>
              </a:ext>
            </a:extLst>
          </p:cNvPr>
          <p:cNvCxnSpPr>
            <a:cxnSpLocks/>
          </p:cNvCxnSpPr>
          <p:nvPr/>
        </p:nvCxnSpPr>
        <p:spPr>
          <a:xfrm flipH="1">
            <a:off x="8966772" y="2197468"/>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71" name="TextBox 370">
            <a:extLst>
              <a:ext uri="{FF2B5EF4-FFF2-40B4-BE49-F238E27FC236}">
                <a16:creationId xmlns:a16="http://schemas.microsoft.com/office/drawing/2014/main" id="{F5E1946D-994D-EA93-6A70-378BFC3A0E39}"/>
              </a:ext>
            </a:extLst>
          </p:cNvPr>
          <p:cNvSpPr txBox="1"/>
          <p:nvPr/>
        </p:nvSpPr>
        <p:spPr>
          <a:xfrm>
            <a:off x="3069337" y="4784411"/>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72" name="TextBox 371">
            <a:extLst>
              <a:ext uri="{FF2B5EF4-FFF2-40B4-BE49-F238E27FC236}">
                <a16:creationId xmlns:a16="http://schemas.microsoft.com/office/drawing/2014/main" id="{8DECFB6C-EA19-97E9-A7C0-5E25BE20E9DC}"/>
              </a:ext>
            </a:extLst>
          </p:cNvPr>
          <p:cNvSpPr txBox="1"/>
          <p:nvPr/>
        </p:nvSpPr>
        <p:spPr>
          <a:xfrm>
            <a:off x="5940731" y="4784411"/>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73" name="TextBox 372">
            <a:extLst>
              <a:ext uri="{FF2B5EF4-FFF2-40B4-BE49-F238E27FC236}">
                <a16:creationId xmlns:a16="http://schemas.microsoft.com/office/drawing/2014/main" id="{AE169DEA-9310-89BC-6AE8-80761EFF0B94}"/>
              </a:ext>
            </a:extLst>
          </p:cNvPr>
          <p:cNvSpPr txBox="1"/>
          <p:nvPr/>
        </p:nvSpPr>
        <p:spPr>
          <a:xfrm>
            <a:off x="7783501" y="4784410"/>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
        <p:nvSpPr>
          <p:cNvPr id="374" name="TextBox 373">
            <a:extLst>
              <a:ext uri="{FF2B5EF4-FFF2-40B4-BE49-F238E27FC236}">
                <a16:creationId xmlns:a16="http://schemas.microsoft.com/office/drawing/2014/main" id="{E6F946FD-DD16-EC22-FDD1-B7E338AB4F90}"/>
              </a:ext>
            </a:extLst>
          </p:cNvPr>
          <p:cNvSpPr txBox="1"/>
          <p:nvPr/>
        </p:nvSpPr>
        <p:spPr>
          <a:xfrm>
            <a:off x="3048714" y="1487306"/>
            <a:ext cx="1277213" cy="461665"/>
          </a:xfrm>
          <a:prstGeom prst="rect">
            <a:avLst/>
          </a:prstGeom>
          <a:noFill/>
        </p:spPr>
        <p:txBody>
          <a:bodyPr wrap="square" rtlCol="0">
            <a:spAutoFit/>
          </a:bodyPr>
          <a:lstStyle/>
          <a:p>
            <a:r>
              <a:rPr lang="en-IL" sz="2400" dirty="0">
                <a:solidFill>
                  <a:schemeClr val="tx1"/>
                </a:solidFill>
                <a:latin typeface="Calibri" panose="020F0502020204030204" pitchFamily="34" charset="0"/>
                <a:cs typeface="Calibri" panose="020F0502020204030204" pitchFamily="34" charset="0"/>
              </a:rPr>
              <a:t>Group 1</a:t>
            </a:r>
            <a:endParaRPr lang="en-IL" dirty="0">
              <a:solidFill>
                <a:schemeClr val="tx1"/>
              </a:solidFill>
              <a:latin typeface="Calibri" panose="020F0502020204030204" pitchFamily="34" charset="0"/>
              <a:cs typeface="Calibri" panose="020F0502020204030204" pitchFamily="34" charset="0"/>
            </a:endParaRPr>
          </a:p>
        </p:txBody>
      </p:sp>
      <p:sp>
        <p:nvSpPr>
          <p:cNvPr id="376" name="Google Shape;359;p17">
            <a:extLst>
              <a:ext uri="{FF2B5EF4-FFF2-40B4-BE49-F238E27FC236}">
                <a16:creationId xmlns:a16="http://schemas.microsoft.com/office/drawing/2014/main" id="{CA0E4B14-AE5B-036A-8A02-F23D1AAFB675}"/>
              </a:ext>
            </a:extLst>
          </p:cNvPr>
          <p:cNvSpPr txBox="1"/>
          <p:nvPr/>
        </p:nvSpPr>
        <p:spPr>
          <a:xfrm>
            <a:off x="3062137" y="5281407"/>
            <a:ext cx="1411563" cy="1231532"/>
          </a:xfrm>
          <a:prstGeom prst="rect">
            <a:avLst/>
          </a:prstGeom>
          <a:noFill/>
          <a:ln>
            <a:noFill/>
          </a:ln>
        </p:spPr>
        <p:txBody>
          <a:bodyPr spcFirstLastPara="1" wrap="square" lIns="91425" tIns="45700" rIns="91425" bIns="45700" anchor="t" anchorCtr="0">
            <a:normAutofit/>
          </a:bodyPr>
          <a:lstStyle/>
          <a:p>
            <a:pPr marR="0" lvl="0" algn="ctr" rtl="0">
              <a:lnSpc>
                <a:spcPct val="90000"/>
              </a:lnSpc>
              <a:spcBef>
                <a:spcPts val="1000"/>
              </a:spcBef>
              <a:spcAft>
                <a:spcPts val="0"/>
              </a:spcAft>
              <a:buClr>
                <a:schemeClr val="dk1"/>
              </a:buClr>
              <a:buSzPts val="3200"/>
            </a:pPr>
            <a:r>
              <a:rPr lang="en-US" sz="2800" dirty="0">
                <a:solidFill>
                  <a:schemeClr val="dk1"/>
                </a:solidFill>
                <a:latin typeface="Calibri" panose="020F0502020204030204" pitchFamily="34" charset="0"/>
                <a:cs typeface="Calibri" panose="020F0502020204030204" pitchFamily="34" charset="0"/>
                <a:sym typeface="Calibri"/>
              </a:rPr>
              <a:t>8 links</a:t>
            </a:r>
          </a:p>
          <a:p>
            <a:pPr marR="0" lvl="0" algn="ctr" rtl="0">
              <a:lnSpc>
                <a:spcPct val="90000"/>
              </a:lnSpc>
              <a:spcBef>
                <a:spcPts val="1000"/>
              </a:spcBef>
              <a:spcAft>
                <a:spcPts val="0"/>
              </a:spcAft>
              <a:buClr>
                <a:schemeClr val="dk1"/>
              </a:buClr>
              <a:buSzPts val="3200"/>
            </a:pPr>
            <a:r>
              <a:rPr lang="en-US" sz="2800" dirty="0">
                <a:solidFill>
                  <a:schemeClr val="dk1"/>
                </a:solidFill>
                <a:latin typeface="Calibri" panose="020F0502020204030204" pitchFamily="34" charset="0"/>
                <a:cs typeface="Calibri" panose="020F0502020204030204" pitchFamily="34" charset="0"/>
                <a:sym typeface="Calibri"/>
              </a:rPr>
              <a:t>80%</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377" name="Google Shape;359;p17">
            <a:extLst>
              <a:ext uri="{FF2B5EF4-FFF2-40B4-BE49-F238E27FC236}">
                <a16:creationId xmlns:a16="http://schemas.microsoft.com/office/drawing/2014/main" id="{2D93E6FB-13D8-93FE-B717-EBD0E89F41A5}"/>
              </a:ext>
            </a:extLst>
          </p:cNvPr>
          <p:cNvSpPr txBox="1"/>
          <p:nvPr/>
        </p:nvSpPr>
        <p:spPr>
          <a:xfrm>
            <a:off x="5533863" y="5281407"/>
            <a:ext cx="1411563" cy="1231532"/>
          </a:xfrm>
          <a:prstGeom prst="rect">
            <a:avLst/>
          </a:prstGeom>
          <a:noFill/>
          <a:ln>
            <a:noFill/>
          </a:ln>
        </p:spPr>
        <p:txBody>
          <a:bodyPr spcFirstLastPara="1" wrap="square" lIns="91425" tIns="45700" rIns="91425" bIns="45700" anchor="t" anchorCtr="0">
            <a:normAutofit/>
          </a:bodyPr>
          <a:lstStyle/>
          <a:p>
            <a:pPr marR="0" lvl="0" algn="ctr" rtl="0">
              <a:lnSpc>
                <a:spcPct val="90000"/>
              </a:lnSpc>
              <a:spcBef>
                <a:spcPts val="1000"/>
              </a:spcBef>
              <a:spcAft>
                <a:spcPts val="0"/>
              </a:spcAft>
              <a:buClr>
                <a:schemeClr val="dk1"/>
              </a:buClr>
              <a:buSzPts val="3200"/>
            </a:pPr>
            <a:r>
              <a:rPr lang="en-US" sz="2800" dirty="0">
                <a:solidFill>
                  <a:schemeClr val="dk1"/>
                </a:solidFill>
                <a:latin typeface="Calibri" panose="020F0502020204030204" pitchFamily="34" charset="0"/>
                <a:cs typeface="Calibri" panose="020F0502020204030204" pitchFamily="34" charset="0"/>
                <a:sym typeface="Calibri"/>
              </a:rPr>
              <a:t>1 link</a:t>
            </a:r>
          </a:p>
          <a:p>
            <a:pPr marR="0" lvl="0" algn="ctr" rtl="0">
              <a:lnSpc>
                <a:spcPct val="90000"/>
              </a:lnSpc>
              <a:spcBef>
                <a:spcPts val="1000"/>
              </a:spcBef>
              <a:spcAft>
                <a:spcPts val="0"/>
              </a:spcAft>
              <a:buClr>
                <a:schemeClr val="dk1"/>
              </a:buClr>
              <a:buSzPts val="3200"/>
            </a:pPr>
            <a:r>
              <a:rPr lang="en-US" sz="2800" dirty="0">
                <a:solidFill>
                  <a:schemeClr val="dk1"/>
                </a:solidFill>
                <a:latin typeface="Calibri" panose="020F0502020204030204" pitchFamily="34" charset="0"/>
                <a:cs typeface="Calibri" panose="020F0502020204030204" pitchFamily="34" charset="0"/>
                <a:sym typeface="Calibri"/>
              </a:rPr>
              <a:t>10%</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378" name="Google Shape;359;p17">
            <a:extLst>
              <a:ext uri="{FF2B5EF4-FFF2-40B4-BE49-F238E27FC236}">
                <a16:creationId xmlns:a16="http://schemas.microsoft.com/office/drawing/2014/main" id="{636BA1C3-1605-17FE-EAFD-B28BC823238E}"/>
              </a:ext>
            </a:extLst>
          </p:cNvPr>
          <p:cNvSpPr txBox="1"/>
          <p:nvPr/>
        </p:nvSpPr>
        <p:spPr>
          <a:xfrm>
            <a:off x="7608611" y="5278694"/>
            <a:ext cx="1411563" cy="1231532"/>
          </a:xfrm>
          <a:prstGeom prst="rect">
            <a:avLst/>
          </a:prstGeom>
          <a:noFill/>
          <a:ln>
            <a:noFill/>
          </a:ln>
        </p:spPr>
        <p:txBody>
          <a:bodyPr spcFirstLastPara="1" wrap="square" lIns="91425" tIns="45700" rIns="91425" bIns="45700" anchor="t" anchorCtr="0">
            <a:normAutofit/>
          </a:bodyPr>
          <a:lstStyle/>
          <a:p>
            <a:pPr marR="0" lvl="0" algn="ctr" rtl="0">
              <a:lnSpc>
                <a:spcPct val="90000"/>
              </a:lnSpc>
              <a:spcBef>
                <a:spcPts val="1000"/>
              </a:spcBef>
              <a:spcAft>
                <a:spcPts val="0"/>
              </a:spcAft>
              <a:buClr>
                <a:schemeClr val="dk1"/>
              </a:buClr>
              <a:buSzPts val="3200"/>
            </a:pPr>
            <a:r>
              <a:rPr lang="en-US" sz="2800" dirty="0">
                <a:solidFill>
                  <a:schemeClr val="dk1"/>
                </a:solidFill>
                <a:latin typeface="Calibri" panose="020F0502020204030204" pitchFamily="34" charset="0"/>
                <a:cs typeface="Calibri" panose="020F0502020204030204" pitchFamily="34" charset="0"/>
                <a:sym typeface="Calibri"/>
              </a:rPr>
              <a:t>1 link</a:t>
            </a:r>
          </a:p>
          <a:p>
            <a:pPr marR="0" lvl="0" algn="ctr" rtl="0">
              <a:lnSpc>
                <a:spcPct val="90000"/>
              </a:lnSpc>
              <a:spcBef>
                <a:spcPts val="1000"/>
              </a:spcBef>
              <a:spcAft>
                <a:spcPts val="0"/>
              </a:spcAft>
              <a:buClr>
                <a:schemeClr val="dk1"/>
              </a:buClr>
              <a:buSzPts val="3200"/>
            </a:pPr>
            <a:r>
              <a:rPr lang="en-US" sz="2800" dirty="0">
                <a:solidFill>
                  <a:schemeClr val="dk1"/>
                </a:solidFill>
                <a:latin typeface="Calibri" panose="020F0502020204030204" pitchFamily="34" charset="0"/>
                <a:cs typeface="Calibri" panose="020F0502020204030204" pitchFamily="34" charset="0"/>
                <a:sym typeface="Calibri"/>
              </a:rPr>
              <a:t>10%</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129088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p:bldP spid="377" grpId="0"/>
      <p:bldP spid="3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691921" y="502159"/>
            <a:ext cx="10515600" cy="1017581"/>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Specific ASVs groups are associated with specific land uses</a:t>
            </a:r>
            <a:endParaRPr b="1" dirty="0">
              <a:latin typeface="Calibri" panose="020F0502020204030204" pitchFamily="34" charset="0"/>
              <a:cs typeface="Calibri" panose="020F0502020204030204" pitchFamily="34" charset="0"/>
              <a:sym typeface="Calibri"/>
            </a:endParaRPr>
          </a:p>
        </p:txBody>
      </p:sp>
      <p:sp>
        <p:nvSpPr>
          <p:cNvPr id="2" name="Rectangle 1">
            <a:extLst>
              <a:ext uri="{FF2B5EF4-FFF2-40B4-BE49-F238E27FC236}">
                <a16:creationId xmlns:a16="http://schemas.microsoft.com/office/drawing/2014/main" id="{1F9444DA-358E-1DD0-82B7-0984CCE0DC2C}"/>
              </a:ext>
            </a:extLst>
          </p:cNvPr>
          <p:cNvSpPr/>
          <p:nvPr/>
        </p:nvSpPr>
        <p:spPr>
          <a:xfrm>
            <a:off x="609407" y="6304431"/>
            <a:ext cx="679268" cy="235131"/>
          </a:xfrm>
          <a:prstGeom prst="rect">
            <a:avLst/>
          </a:prstGeom>
          <a:solidFill>
            <a:srgbClr val="008B4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Google Shape;359;p17">
            <a:extLst>
              <a:ext uri="{FF2B5EF4-FFF2-40B4-BE49-F238E27FC236}">
                <a16:creationId xmlns:a16="http://schemas.microsoft.com/office/drawing/2014/main" id="{BCE66064-8EE7-9F12-DB4E-85C0912815EA}"/>
              </a:ext>
            </a:extLst>
          </p:cNvPr>
          <p:cNvSpPr txBox="1"/>
          <p:nvPr/>
        </p:nvSpPr>
        <p:spPr>
          <a:xfrm>
            <a:off x="1288675" y="6183146"/>
            <a:ext cx="2101717" cy="365125"/>
          </a:xfrm>
          <a:prstGeom prst="rect">
            <a:avLst/>
          </a:prstGeom>
          <a:noFill/>
          <a:ln>
            <a:noFill/>
          </a:ln>
        </p:spPr>
        <p:txBody>
          <a:bodyPr spcFirstLastPara="1" wrap="square" lIns="91425" tIns="45700" rIns="91425" bIns="45700" anchor="t" anchorCtr="0">
            <a:normAutofit fontScale="25000" lnSpcReduction="20000"/>
          </a:bodyPr>
          <a:lstStyle/>
          <a:p>
            <a:pPr marR="0" lvl="0" rtl="0">
              <a:lnSpc>
                <a:spcPct val="90000"/>
              </a:lnSpc>
              <a:spcBef>
                <a:spcPts val="1000"/>
              </a:spcBef>
              <a:spcAft>
                <a:spcPts val="0"/>
              </a:spcAft>
              <a:buClr>
                <a:schemeClr val="dk1"/>
              </a:buClr>
              <a:buSzPts val="3200"/>
            </a:pPr>
            <a:r>
              <a:rPr lang="en-US" sz="7200" dirty="0">
                <a:solidFill>
                  <a:schemeClr val="dk1"/>
                </a:solidFill>
                <a:latin typeface="Calibri" panose="020F0502020204030204" pitchFamily="34" charset="0"/>
                <a:cs typeface="Calibri" panose="020F0502020204030204" pitchFamily="34" charset="0"/>
                <a:sym typeface="Calibri"/>
              </a:rPr>
              <a:t>Positive association</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4" name="Rectangle 3">
            <a:extLst>
              <a:ext uri="{FF2B5EF4-FFF2-40B4-BE49-F238E27FC236}">
                <a16:creationId xmlns:a16="http://schemas.microsoft.com/office/drawing/2014/main" id="{F7F8C1EF-5C65-A0E5-EA97-3513D622727F}"/>
              </a:ext>
            </a:extLst>
          </p:cNvPr>
          <p:cNvSpPr/>
          <p:nvPr/>
        </p:nvSpPr>
        <p:spPr>
          <a:xfrm>
            <a:off x="3390392" y="6304431"/>
            <a:ext cx="679268" cy="235131"/>
          </a:xfrm>
          <a:prstGeom prst="rect">
            <a:avLst/>
          </a:prstGeom>
          <a:solidFill>
            <a:srgbClr val="DE0003"/>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Google Shape;359;p17">
            <a:extLst>
              <a:ext uri="{FF2B5EF4-FFF2-40B4-BE49-F238E27FC236}">
                <a16:creationId xmlns:a16="http://schemas.microsoft.com/office/drawing/2014/main" id="{927DA410-4FE0-0E5C-8A46-9F6DDBFACBA9}"/>
              </a:ext>
            </a:extLst>
          </p:cNvPr>
          <p:cNvSpPr txBox="1"/>
          <p:nvPr/>
        </p:nvSpPr>
        <p:spPr>
          <a:xfrm>
            <a:off x="4069660" y="6183146"/>
            <a:ext cx="2101717" cy="365125"/>
          </a:xfrm>
          <a:prstGeom prst="rect">
            <a:avLst/>
          </a:prstGeom>
          <a:noFill/>
          <a:ln>
            <a:noFill/>
          </a:ln>
        </p:spPr>
        <p:txBody>
          <a:bodyPr spcFirstLastPara="1" wrap="square" lIns="91425" tIns="45700" rIns="91425" bIns="45700" anchor="t" anchorCtr="0">
            <a:normAutofit fontScale="25000" lnSpcReduction="20000"/>
          </a:bodyPr>
          <a:lstStyle/>
          <a:p>
            <a:pPr marR="0" lvl="0" rtl="0">
              <a:lnSpc>
                <a:spcPct val="90000"/>
              </a:lnSpc>
              <a:spcBef>
                <a:spcPts val="1000"/>
              </a:spcBef>
              <a:spcAft>
                <a:spcPts val="0"/>
              </a:spcAft>
              <a:buClr>
                <a:schemeClr val="dk1"/>
              </a:buClr>
              <a:buSzPts val="3200"/>
            </a:pPr>
            <a:r>
              <a:rPr lang="en-US" sz="7200" dirty="0">
                <a:solidFill>
                  <a:schemeClr val="dk1"/>
                </a:solidFill>
                <a:latin typeface="Calibri" panose="020F0502020204030204" pitchFamily="34" charset="0"/>
                <a:cs typeface="Calibri" panose="020F0502020204030204" pitchFamily="34" charset="0"/>
                <a:sym typeface="Calibri"/>
              </a:rPr>
              <a:t>Negative association</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pic>
        <p:nvPicPr>
          <p:cNvPr id="14" name="Picture 13" descr="A screenshot of a graph&#10;&#10;Description automatically generated with low confidence">
            <a:extLst>
              <a:ext uri="{FF2B5EF4-FFF2-40B4-BE49-F238E27FC236}">
                <a16:creationId xmlns:a16="http://schemas.microsoft.com/office/drawing/2014/main" id="{D6187090-B0DA-5BF0-B030-08CE943ECE86}"/>
              </a:ext>
            </a:extLst>
          </p:cNvPr>
          <p:cNvPicPr>
            <a:picLocks noChangeAspect="1"/>
          </p:cNvPicPr>
          <p:nvPr/>
        </p:nvPicPr>
        <p:blipFill>
          <a:blip r:embed="rId3"/>
          <a:stretch>
            <a:fillRect/>
          </a:stretch>
        </p:blipFill>
        <p:spPr>
          <a:xfrm>
            <a:off x="3173704" y="1710248"/>
            <a:ext cx="5995346" cy="4282390"/>
          </a:xfrm>
          <a:prstGeom prst="rect">
            <a:avLst/>
          </a:prstGeom>
        </p:spPr>
      </p:pic>
    </p:spTree>
    <p:extLst>
      <p:ext uri="{BB962C8B-B14F-4D97-AF65-F5344CB8AC3E}">
        <p14:creationId xmlns:p14="http://schemas.microsoft.com/office/powerpoint/2010/main" val="1311250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597209"/>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ASVs occurrence</a:t>
            </a:r>
            <a:endParaRPr b="1" dirty="0">
              <a:latin typeface="Calibri" panose="020F0502020204030204" pitchFamily="34" charset="0"/>
              <a:cs typeface="Calibri" panose="020F0502020204030204" pitchFamily="34" charset="0"/>
              <a:sym typeface="Calibri"/>
            </a:endParaRPr>
          </a:p>
        </p:txBody>
      </p:sp>
      <p:pic>
        <p:nvPicPr>
          <p:cNvPr id="3" name="Picture 2">
            <a:extLst>
              <a:ext uri="{FF2B5EF4-FFF2-40B4-BE49-F238E27FC236}">
                <a16:creationId xmlns:a16="http://schemas.microsoft.com/office/drawing/2014/main" id="{57A23A54-62B3-133B-F816-457A60E63BEE}"/>
              </a:ext>
            </a:extLst>
          </p:cNvPr>
          <p:cNvPicPr>
            <a:picLocks noChangeAspect="1"/>
          </p:cNvPicPr>
          <p:nvPr/>
        </p:nvPicPr>
        <p:blipFill>
          <a:blip r:embed="rId3"/>
          <a:stretch>
            <a:fillRect/>
          </a:stretch>
        </p:blipFill>
        <p:spPr>
          <a:xfrm>
            <a:off x="1929384" y="1350781"/>
            <a:ext cx="7518972" cy="5370694"/>
          </a:xfrm>
          <a:prstGeom prst="rect">
            <a:avLst/>
          </a:prstGeom>
        </p:spPr>
      </p:pic>
    </p:spTree>
    <p:extLst>
      <p:ext uri="{BB962C8B-B14F-4D97-AF65-F5344CB8AC3E}">
        <p14:creationId xmlns:p14="http://schemas.microsoft.com/office/powerpoint/2010/main" val="360061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2" name="Picture 1" descr="A barcode diagram with text&#10;&#10;Description automatically generated">
            <a:extLst>
              <a:ext uri="{FF2B5EF4-FFF2-40B4-BE49-F238E27FC236}">
                <a16:creationId xmlns:a16="http://schemas.microsoft.com/office/drawing/2014/main" id="{CA536686-EAAA-5231-7B03-079228C6A866}"/>
              </a:ext>
            </a:extLst>
          </p:cNvPr>
          <p:cNvPicPr>
            <a:picLocks noChangeAspect="1"/>
          </p:cNvPicPr>
          <p:nvPr/>
        </p:nvPicPr>
        <p:blipFill>
          <a:blip r:embed="rId3"/>
          <a:stretch>
            <a:fillRect/>
          </a:stretch>
        </p:blipFill>
        <p:spPr>
          <a:xfrm>
            <a:off x="2206184" y="1413686"/>
            <a:ext cx="7232784" cy="5166274"/>
          </a:xfrm>
          <a:prstGeom prst="rect">
            <a:avLst/>
          </a:prstGeom>
        </p:spPr>
      </p:pic>
      <p:sp>
        <p:nvSpPr>
          <p:cNvPr id="358" name="Google Shape;358;p17"/>
          <p:cNvSpPr txBox="1">
            <a:spLocks noGrp="1"/>
          </p:cNvSpPr>
          <p:nvPr>
            <p:ph type="title"/>
          </p:nvPr>
        </p:nvSpPr>
        <p:spPr>
          <a:xfrm>
            <a:off x="163943" y="1413686"/>
            <a:ext cx="3111603"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b="1" dirty="0">
                <a:latin typeface="Calibri" panose="020F0502020204030204" pitchFamily="34" charset="0"/>
                <a:cs typeface="Calibri" panose="020F0502020204030204" pitchFamily="34" charset="0"/>
                <a:sym typeface="Calibri"/>
              </a:rPr>
              <a:t>86 modules</a:t>
            </a:r>
            <a:endParaRPr sz="3600" b="1" dirty="0">
              <a:latin typeface="Calibri" panose="020F0502020204030204" pitchFamily="34" charset="0"/>
              <a:cs typeface="Calibri" panose="020F0502020204030204" pitchFamily="34" charset="0"/>
              <a:sym typeface="Calibri"/>
            </a:endParaRPr>
          </a:p>
        </p:txBody>
      </p:sp>
      <p:sp>
        <p:nvSpPr>
          <p:cNvPr id="3" name="Google Shape;358;p17">
            <a:extLst>
              <a:ext uri="{FF2B5EF4-FFF2-40B4-BE49-F238E27FC236}">
                <a16:creationId xmlns:a16="http://schemas.microsoft.com/office/drawing/2014/main" id="{41E1ACB2-06EF-BBF2-89B6-DB467D3034CE}"/>
              </a:ext>
            </a:extLst>
          </p:cNvPr>
          <p:cNvSpPr txBox="1">
            <a:spLocks/>
          </p:cNvSpPr>
          <p:nvPr/>
        </p:nvSpPr>
        <p:spPr>
          <a:xfrm>
            <a:off x="792082" y="181252"/>
            <a:ext cx="10515600" cy="81853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b="1" dirty="0">
                <a:latin typeface="Calibri" panose="020F0502020204030204" pitchFamily="34" charset="0"/>
                <a:cs typeface="Calibri" panose="020F0502020204030204" pitchFamily="34" charset="0"/>
              </a:rPr>
              <a:t>Community detection - </a:t>
            </a:r>
            <a:r>
              <a:rPr lang="en-US" sz="3200" b="1" dirty="0">
                <a:latin typeface="Calibri" panose="020F0502020204030204" pitchFamily="34" charset="0"/>
                <a:cs typeface="Calibri" panose="020F0502020204030204" pitchFamily="34" charset="0"/>
              </a:rPr>
              <a:t>Infomap</a:t>
            </a:r>
            <a:endParaRPr lang="en-US"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28667F92-B6BA-3E7A-6D16-B79209ED6D14}"/>
              </a:ext>
            </a:extLst>
          </p:cNvPr>
          <p:cNvPicPr>
            <a:picLocks noChangeAspect="1"/>
          </p:cNvPicPr>
          <p:nvPr/>
        </p:nvPicPr>
        <p:blipFill>
          <a:blip r:embed="rId4"/>
          <a:stretch>
            <a:fillRect/>
          </a:stretch>
        </p:blipFill>
        <p:spPr>
          <a:xfrm>
            <a:off x="9626322" y="294163"/>
            <a:ext cx="2057784" cy="2450764"/>
          </a:xfrm>
          <a:prstGeom prst="rect">
            <a:avLst/>
          </a:prstGeom>
        </p:spPr>
      </p:pic>
    </p:spTree>
    <p:extLst>
      <p:ext uri="{BB962C8B-B14F-4D97-AF65-F5344CB8AC3E}">
        <p14:creationId xmlns:p14="http://schemas.microsoft.com/office/powerpoint/2010/main" val="1949235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408705"/>
            <a:ext cx="10515600" cy="818536"/>
          </a:xfrm>
          <a:prstGeom prst="rect">
            <a:avLst/>
          </a:prstGeom>
          <a:noFill/>
          <a:ln>
            <a:noFill/>
          </a:ln>
        </p:spPr>
        <p:txBody>
          <a:bodyPr spcFirstLastPara="1" wrap="square" lIns="91425" tIns="45700" rIns="91425" bIns="45700" anchor="ctr" anchorCtr="0">
            <a:normAutofit/>
          </a:bodyPr>
          <a:lstStyle/>
          <a:p>
            <a:pPr>
              <a:buSzPts val="4400"/>
            </a:pPr>
            <a:r>
              <a:rPr lang="en-US" b="1" dirty="0">
                <a:latin typeface="Calibri" panose="020F0502020204030204" pitchFamily="34" charset="0"/>
                <a:cs typeface="Calibri" panose="020F0502020204030204" pitchFamily="34" charset="0"/>
                <a:sym typeface="Calibri"/>
              </a:rPr>
              <a:t>Community detection - </a:t>
            </a:r>
            <a:r>
              <a:rPr lang="en-US" sz="3200" b="1" dirty="0">
                <a:solidFill>
                  <a:schemeClr val="dk1"/>
                </a:solidFill>
                <a:latin typeface="Calibri" panose="020F0502020204030204" pitchFamily="34" charset="0"/>
                <a:ea typeface="Calibri"/>
                <a:cs typeface="Calibri" panose="020F0502020204030204" pitchFamily="34" charset="0"/>
                <a:sym typeface="Calibri"/>
              </a:rPr>
              <a:t>Infomap</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21574AE3-C4D2-39B6-33C9-DAC2D379BD77}"/>
              </a:ext>
            </a:extLst>
          </p:cNvPr>
          <p:cNvSpPr txBox="1"/>
          <p:nvPr/>
        </p:nvSpPr>
        <p:spPr>
          <a:xfrm>
            <a:off x="744584" y="1640392"/>
            <a:ext cx="2153194" cy="647246"/>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1000"/>
              </a:spcBef>
              <a:spcAft>
                <a:spcPts val="0"/>
              </a:spcAft>
              <a:buClr>
                <a:schemeClr val="dk1"/>
              </a:buClr>
              <a:buSzPts val="3200"/>
            </a:pPr>
            <a:r>
              <a:rPr lang="en-US" sz="2800" dirty="0">
                <a:solidFill>
                  <a:schemeClr val="dk1"/>
                </a:solidFill>
                <a:latin typeface="Calibri" panose="020F0502020204030204" pitchFamily="34" charset="0"/>
                <a:cs typeface="Calibri" panose="020F0502020204030204" pitchFamily="34" charset="0"/>
                <a:sym typeface="Calibri"/>
              </a:rPr>
              <a:t>86 groups</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5" name="TextBox 4">
            <a:extLst>
              <a:ext uri="{FF2B5EF4-FFF2-40B4-BE49-F238E27FC236}">
                <a16:creationId xmlns:a16="http://schemas.microsoft.com/office/drawing/2014/main" id="{E2BF87E8-E842-76B6-5371-F9585920AC56}"/>
              </a:ext>
            </a:extLst>
          </p:cNvPr>
          <p:cNvSpPr txBox="1"/>
          <p:nvPr/>
        </p:nvSpPr>
        <p:spPr>
          <a:xfrm>
            <a:off x="8529278" y="6550223"/>
            <a:ext cx="326766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Rosvall</a:t>
            </a:r>
            <a:r>
              <a:rPr lang="en-US" dirty="0">
                <a:latin typeface="Calibri" panose="020F0502020204030204" pitchFamily="34" charset="0"/>
                <a:cs typeface="Calibri" panose="020F0502020204030204" pitchFamily="34" charset="0"/>
              </a:rPr>
              <a:t> et. al., 2010; Farage et. al., 2021</a:t>
            </a:r>
          </a:p>
        </p:txBody>
      </p:sp>
      <p:pic>
        <p:nvPicPr>
          <p:cNvPr id="14" name="Picture 13">
            <a:extLst>
              <a:ext uri="{FF2B5EF4-FFF2-40B4-BE49-F238E27FC236}">
                <a16:creationId xmlns:a16="http://schemas.microsoft.com/office/drawing/2014/main" id="{BF3D3AC8-0102-22F1-1268-E4AAC4648472}"/>
              </a:ext>
            </a:extLst>
          </p:cNvPr>
          <p:cNvPicPr>
            <a:picLocks noChangeAspect="1"/>
          </p:cNvPicPr>
          <p:nvPr/>
        </p:nvPicPr>
        <p:blipFill>
          <a:blip r:embed="rId3"/>
          <a:srcRect/>
          <a:stretch/>
        </p:blipFill>
        <p:spPr>
          <a:xfrm>
            <a:off x="6233020" y="2287638"/>
            <a:ext cx="5774515" cy="4124654"/>
          </a:xfrm>
          <a:prstGeom prst="rect">
            <a:avLst/>
          </a:prstGeom>
        </p:spPr>
      </p:pic>
      <p:pic>
        <p:nvPicPr>
          <p:cNvPr id="4" name="Picture 3">
            <a:extLst>
              <a:ext uri="{FF2B5EF4-FFF2-40B4-BE49-F238E27FC236}">
                <a16:creationId xmlns:a16="http://schemas.microsoft.com/office/drawing/2014/main" id="{9DC18C7E-6DA5-16E2-94CA-67E301184333}"/>
              </a:ext>
            </a:extLst>
          </p:cNvPr>
          <p:cNvPicPr>
            <a:picLocks noChangeAspect="1"/>
          </p:cNvPicPr>
          <p:nvPr/>
        </p:nvPicPr>
        <p:blipFill>
          <a:blip r:embed="rId4"/>
          <a:srcRect/>
          <a:stretch/>
        </p:blipFill>
        <p:spPr>
          <a:xfrm>
            <a:off x="320160" y="2287638"/>
            <a:ext cx="5775840" cy="4125600"/>
          </a:xfrm>
          <a:prstGeom prst="rect">
            <a:avLst/>
          </a:prstGeom>
        </p:spPr>
      </p:pic>
      <p:pic>
        <p:nvPicPr>
          <p:cNvPr id="3" name="Picture 2">
            <a:extLst>
              <a:ext uri="{FF2B5EF4-FFF2-40B4-BE49-F238E27FC236}">
                <a16:creationId xmlns:a16="http://schemas.microsoft.com/office/drawing/2014/main" id="{44B561F1-3FFF-DAA5-5F46-6095C4E5C8E5}"/>
              </a:ext>
            </a:extLst>
          </p:cNvPr>
          <p:cNvPicPr>
            <a:picLocks noChangeAspect="1"/>
          </p:cNvPicPr>
          <p:nvPr/>
        </p:nvPicPr>
        <p:blipFill>
          <a:blip r:embed="rId5"/>
          <a:stretch>
            <a:fillRect/>
          </a:stretch>
        </p:blipFill>
        <p:spPr>
          <a:xfrm>
            <a:off x="10028317" y="181252"/>
            <a:ext cx="1768627" cy="2106386"/>
          </a:xfrm>
          <a:prstGeom prst="rect">
            <a:avLst/>
          </a:prstGeom>
        </p:spPr>
      </p:pic>
    </p:spTree>
    <p:extLst>
      <p:ext uri="{BB962C8B-B14F-4D97-AF65-F5344CB8AC3E}">
        <p14:creationId xmlns:p14="http://schemas.microsoft.com/office/powerpoint/2010/main" val="164255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343623"/>
            <a:ext cx="10515600" cy="818536"/>
          </a:xfrm>
          <a:prstGeom prst="rect">
            <a:avLst/>
          </a:prstGeom>
          <a:noFill/>
          <a:ln>
            <a:noFill/>
          </a:ln>
        </p:spPr>
        <p:txBody>
          <a:bodyPr spcFirstLastPara="1" wrap="square" lIns="91425" tIns="45700" rIns="91425" bIns="45700" anchor="ctr" anchorCtr="0">
            <a:normAutofit/>
          </a:bodyPr>
          <a:lstStyle/>
          <a:p>
            <a:pPr>
              <a:buSzPts val="4400"/>
            </a:pPr>
            <a:r>
              <a:rPr lang="en-US" b="1" dirty="0">
                <a:latin typeface="Calibri" panose="020F0502020204030204" pitchFamily="34" charset="0"/>
                <a:cs typeface="Calibri" panose="020F0502020204030204" pitchFamily="34" charset="0"/>
                <a:sym typeface="Calibri"/>
              </a:rPr>
              <a:t>Community detection - </a:t>
            </a:r>
            <a:r>
              <a:rPr lang="en-US" sz="3200" b="1" dirty="0">
                <a:solidFill>
                  <a:schemeClr val="dk1"/>
                </a:solidFill>
                <a:latin typeface="Calibri" panose="020F0502020204030204" pitchFamily="34" charset="0"/>
                <a:ea typeface="Calibri"/>
                <a:cs typeface="Calibri" panose="020F0502020204030204" pitchFamily="34" charset="0"/>
                <a:sym typeface="Calibri"/>
              </a:rPr>
              <a:t>Infomap</a:t>
            </a:r>
            <a:endParaRPr b="1" dirty="0">
              <a:latin typeface="Calibri" panose="020F0502020204030204" pitchFamily="34" charset="0"/>
              <a:cs typeface="Calibri" panose="020F0502020204030204" pitchFamily="34" charset="0"/>
              <a:sym typeface="Calibri"/>
            </a:endParaRPr>
          </a:p>
        </p:txBody>
      </p:sp>
      <p:sp>
        <p:nvSpPr>
          <p:cNvPr id="5" name="TextBox 4">
            <a:extLst>
              <a:ext uri="{FF2B5EF4-FFF2-40B4-BE49-F238E27FC236}">
                <a16:creationId xmlns:a16="http://schemas.microsoft.com/office/drawing/2014/main" id="{E2BF87E8-E842-76B6-5371-F9585920AC56}"/>
              </a:ext>
            </a:extLst>
          </p:cNvPr>
          <p:cNvSpPr txBox="1"/>
          <p:nvPr/>
        </p:nvSpPr>
        <p:spPr>
          <a:xfrm>
            <a:off x="8529278" y="6550223"/>
            <a:ext cx="326766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Rosvall</a:t>
            </a:r>
            <a:r>
              <a:rPr lang="en-US" dirty="0">
                <a:latin typeface="Calibri" panose="020F0502020204030204" pitchFamily="34" charset="0"/>
                <a:cs typeface="Calibri" panose="020F0502020204030204" pitchFamily="34" charset="0"/>
              </a:rPr>
              <a:t> et. al., 2010; Farage et. al., 2021</a:t>
            </a:r>
          </a:p>
        </p:txBody>
      </p:sp>
      <p:pic>
        <p:nvPicPr>
          <p:cNvPr id="14" name="Picture 13">
            <a:extLst>
              <a:ext uri="{FF2B5EF4-FFF2-40B4-BE49-F238E27FC236}">
                <a16:creationId xmlns:a16="http://schemas.microsoft.com/office/drawing/2014/main" id="{BF3D3AC8-0102-22F1-1268-E4AAC4648472}"/>
              </a:ext>
            </a:extLst>
          </p:cNvPr>
          <p:cNvPicPr>
            <a:picLocks noChangeAspect="1"/>
          </p:cNvPicPr>
          <p:nvPr/>
        </p:nvPicPr>
        <p:blipFill>
          <a:blip r:embed="rId3"/>
          <a:srcRect/>
          <a:stretch/>
        </p:blipFill>
        <p:spPr>
          <a:xfrm>
            <a:off x="6233020" y="2287638"/>
            <a:ext cx="5774515" cy="4124654"/>
          </a:xfrm>
          <a:prstGeom prst="rect">
            <a:avLst/>
          </a:prstGeom>
        </p:spPr>
      </p:pic>
      <p:pic>
        <p:nvPicPr>
          <p:cNvPr id="4" name="Picture 3">
            <a:extLst>
              <a:ext uri="{FF2B5EF4-FFF2-40B4-BE49-F238E27FC236}">
                <a16:creationId xmlns:a16="http://schemas.microsoft.com/office/drawing/2014/main" id="{9DC18C7E-6DA5-16E2-94CA-67E301184333}"/>
              </a:ext>
            </a:extLst>
          </p:cNvPr>
          <p:cNvPicPr>
            <a:picLocks noChangeAspect="1"/>
          </p:cNvPicPr>
          <p:nvPr/>
        </p:nvPicPr>
        <p:blipFill>
          <a:blip r:embed="rId4"/>
          <a:srcRect/>
          <a:stretch/>
        </p:blipFill>
        <p:spPr>
          <a:xfrm>
            <a:off x="744584" y="1721295"/>
            <a:ext cx="4690997" cy="4690997"/>
          </a:xfrm>
          <a:prstGeom prst="rect">
            <a:avLst/>
          </a:prstGeom>
        </p:spPr>
      </p:pic>
      <p:pic>
        <p:nvPicPr>
          <p:cNvPr id="3" name="Picture 2">
            <a:extLst>
              <a:ext uri="{FF2B5EF4-FFF2-40B4-BE49-F238E27FC236}">
                <a16:creationId xmlns:a16="http://schemas.microsoft.com/office/drawing/2014/main" id="{44B561F1-3FFF-DAA5-5F46-6095C4E5C8E5}"/>
              </a:ext>
            </a:extLst>
          </p:cNvPr>
          <p:cNvPicPr>
            <a:picLocks noChangeAspect="1"/>
          </p:cNvPicPr>
          <p:nvPr/>
        </p:nvPicPr>
        <p:blipFill>
          <a:blip r:embed="rId5"/>
          <a:stretch>
            <a:fillRect/>
          </a:stretch>
        </p:blipFill>
        <p:spPr>
          <a:xfrm>
            <a:off x="10028317" y="116170"/>
            <a:ext cx="1768627" cy="2106386"/>
          </a:xfrm>
          <a:prstGeom prst="rect">
            <a:avLst/>
          </a:prstGeom>
        </p:spPr>
      </p:pic>
    </p:spTree>
    <p:extLst>
      <p:ext uri="{BB962C8B-B14F-4D97-AF65-F5344CB8AC3E}">
        <p14:creationId xmlns:p14="http://schemas.microsoft.com/office/powerpoint/2010/main" val="2589611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mt="60000"/>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49590" y="1143001"/>
            <a:ext cx="10092819" cy="251802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1644"/>
              </a:buClr>
              <a:buSzPts val="4400"/>
              <a:buFont typeface="Calibri"/>
              <a:buNone/>
            </a:pPr>
            <a:r>
              <a:rPr lang="en-US" sz="5400" b="1" i="0" u="none" strike="noStrike" dirty="0">
                <a:solidFill>
                  <a:srgbClr val="002060"/>
                </a:solidFill>
                <a:effectLst/>
                <a:latin typeface="Calibri" panose="020F0502020204030204" pitchFamily="34" charset="0"/>
                <a:cs typeface="Calibri" panose="020F0502020204030204" pitchFamily="34" charset="0"/>
              </a:rPr>
              <a:t>Land use and microbe prevalence jointly determine host-microbe network structure</a:t>
            </a:r>
            <a:endParaRPr sz="16600" b="1" dirty="0">
              <a:solidFill>
                <a:srgbClr val="002060"/>
              </a:solidFill>
              <a:latin typeface="Calibri" panose="020F0502020204030204" pitchFamily="34" charset="0"/>
              <a:cs typeface="Calibri" panose="020F0502020204030204" pitchFamily="34" charset="0"/>
              <a:sym typeface="Calibri"/>
            </a:endParaRPr>
          </a:p>
        </p:txBody>
      </p:sp>
      <p:sp>
        <p:nvSpPr>
          <p:cNvPr id="89" name="Google Shape;89;p1"/>
          <p:cNvSpPr txBox="1">
            <a:spLocks noGrp="1"/>
          </p:cNvSpPr>
          <p:nvPr>
            <p:ph type="subTitle" idx="1"/>
          </p:nvPr>
        </p:nvSpPr>
        <p:spPr>
          <a:xfrm>
            <a:off x="1016506" y="5178933"/>
            <a:ext cx="10553700" cy="18843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600"/>
              <a:buNone/>
            </a:pPr>
            <a:r>
              <a:rPr lang="en-US" sz="3200" b="1" dirty="0">
                <a:latin typeface="Calibri" panose="020F0502020204030204" pitchFamily="34" charset="0"/>
                <a:cs typeface="Calibri" panose="020F0502020204030204" pitchFamily="34" charset="0"/>
              </a:rPr>
              <a:t>Matan Markfeld</a:t>
            </a:r>
            <a:r>
              <a:rPr lang="en-US" sz="3600" b="1"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Georgia Titcomb, Charles Nunn, Shai Pilosof</a:t>
            </a:r>
            <a:endParaRPr dirty="0">
              <a:latin typeface="Calibri" panose="020F0502020204030204" pitchFamily="34" charset="0"/>
              <a:cs typeface="Calibri" panose="020F0502020204030204" pitchFamily="34" charset="0"/>
            </a:endParaRPr>
          </a:p>
          <a:p>
            <a:pPr marL="0" lvl="0" indent="0" algn="ctr" rtl="0">
              <a:lnSpc>
                <a:spcPct val="90000"/>
              </a:lnSpc>
              <a:spcBef>
                <a:spcPts val="1000"/>
              </a:spcBef>
              <a:spcAft>
                <a:spcPts val="0"/>
              </a:spcAft>
              <a:buClr>
                <a:schemeClr val="dk1"/>
              </a:buClr>
              <a:buSzPts val="2400"/>
              <a:buNone/>
            </a:pPr>
            <a:r>
              <a:rPr lang="en-US" dirty="0">
                <a:latin typeface="Calibri" panose="020F0502020204030204" pitchFamily="34" charset="0"/>
                <a:cs typeface="Calibri" panose="020F0502020204030204" pitchFamily="34" charset="0"/>
              </a:rPr>
              <a:t>March 1</a:t>
            </a:r>
            <a:r>
              <a:rPr lang="he-IL" dirty="0">
                <a:latin typeface="Calibri" panose="020F0502020204030204" pitchFamily="34" charset="0"/>
                <a:cs typeface="Calibri" panose="020F0502020204030204" pitchFamily="34" charset="0"/>
              </a:rPr>
              <a:t>4</a:t>
            </a:r>
            <a:r>
              <a:rPr lang="en-US" dirty="0">
                <a:latin typeface="Calibri" panose="020F0502020204030204" pitchFamily="34" charset="0"/>
                <a:cs typeface="Calibri" panose="020F0502020204030204" pitchFamily="34" charset="0"/>
              </a:rPr>
              <a:t>, 2024</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583685" y="444911"/>
            <a:ext cx="11195360" cy="818536"/>
          </a:xfrm>
          <a:prstGeom prst="rect">
            <a:avLst/>
          </a:prstGeom>
          <a:noFill/>
          <a:ln>
            <a:noFill/>
          </a:ln>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b="1" dirty="0">
                <a:latin typeface="Calibri" panose="020F0502020204030204" pitchFamily="34" charset="0"/>
                <a:cs typeface="Calibri" panose="020F0502020204030204" pitchFamily="34" charset="0"/>
                <a:sym typeface="Calibri"/>
              </a:rPr>
              <a:t>Does land use explain the network group structure?</a:t>
            </a:r>
            <a:endParaRPr lang="en-US" dirty="0"/>
          </a:p>
        </p:txBody>
      </p:sp>
      <p:sp>
        <p:nvSpPr>
          <p:cNvPr id="2" name="Google Shape;359;p17">
            <a:extLst>
              <a:ext uri="{FF2B5EF4-FFF2-40B4-BE49-F238E27FC236}">
                <a16:creationId xmlns:a16="http://schemas.microsoft.com/office/drawing/2014/main" id="{21574AE3-C4D2-39B6-33C9-DAC2D379BD77}"/>
              </a:ext>
            </a:extLst>
          </p:cNvPr>
          <p:cNvSpPr txBox="1"/>
          <p:nvPr/>
        </p:nvSpPr>
        <p:spPr>
          <a:xfrm>
            <a:off x="583685" y="1594061"/>
            <a:ext cx="3644190" cy="1233157"/>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2800" b="1" dirty="0">
                <a:latin typeface="Calibri" panose="020F0502020204030204" pitchFamily="34" charset="0"/>
                <a:cs typeface="Calibri" panose="020F0502020204030204" pitchFamily="34" charset="0"/>
                <a:sym typeface="Calibri"/>
              </a:rPr>
              <a:t>Normalized Mutual Information</a:t>
            </a:r>
            <a:r>
              <a:rPr lang="en-US" sz="2800" b="1" dirty="0">
                <a:solidFill>
                  <a:schemeClr val="dk1"/>
                </a:solidFill>
                <a:latin typeface="Calibri" panose="020F0502020204030204" pitchFamily="34" charset="0"/>
                <a:cs typeface="Calibri" panose="020F0502020204030204" pitchFamily="34" charset="0"/>
                <a:sym typeface="Calibri"/>
              </a:rPr>
              <a:t> </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pic>
        <p:nvPicPr>
          <p:cNvPr id="6" name="Picture 5">
            <a:extLst>
              <a:ext uri="{FF2B5EF4-FFF2-40B4-BE49-F238E27FC236}">
                <a16:creationId xmlns:a16="http://schemas.microsoft.com/office/drawing/2014/main" id="{BB71E074-F334-6634-5FF2-A9D4DA56CB30}"/>
              </a:ext>
            </a:extLst>
          </p:cNvPr>
          <p:cNvPicPr>
            <a:picLocks noChangeAspect="1"/>
          </p:cNvPicPr>
          <p:nvPr/>
        </p:nvPicPr>
        <p:blipFill>
          <a:blip r:embed="rId3"/>
          <a:srcRect/>
          <a:stretch/>
        </p:blipFill>
        <p:spPr>
          <a:xfrm>
            <a:off x="4447060" y="1339635"/>
            <a:ext cx="7462683" cy="5330487"/>
          </a:xfrm>
          <a:prstGeom prst="rect">
            <a:avLst/>
          </a:prstGeom>
        </p:spPr>
      </p:pic>
      <p:sp>
        <p:nvSpPr>
          <p:cNvPr id="7" name="Google Shape;359;p17">
            <a:extLst>
              <a:ext uri="{FF2B5EF4-FFF2-40B4-BE49-F238E27FC236}">
                <a16:creationId xmlns:a16="http://schemas.microsoft.com/office/drawing/2014/main" id="{34F9AB66-F152-A94B-D3D9-04B425557290}"/>
              </a:ext>
            </a:extLst>
          </p:cNvPr>
          <p:cNvSpPr txBox="1"/>
          <p:nvPr/>
        </p:nvSpPr>
        <p:spPr>
          <a:xfrm>
            <a:off x="10009240" y="1594061"/>
            <a:ext cx="1599075" cy="1231488"/>
          </a:xfrm>
          <a:prstGeom prst="rect">
            <a:avLst/>
          </a:prstGeom>
          <a:solidFill>
            <a:schemeClr val="bg1"/>
          </a:solid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2400" b="1" dirty="0">
                <a:latin typeface="Calibri" panose="020F0502020204030204" pitchFamily="34" charset="0"/>
                <a:cs typeface="Calibri" panose="020F0502020204030204" pitchFamily="34" charset="0"/>
                <a:sym typeface="Calibri"/>
              </a:rPr>
              <a:t>NMI = 0.19</a:t>
            </a:r>
          </a:p>
          <a:p>
            <a:pPr marR="0" lvl="0" algn="l" rtl="0">
              <a:lnSpc>
                <a:spcPct val="90000"/>
              </a:lnSpc>
              <a:spcBef>
                <a:spcPts val="1000"/>
              </a:spcBef>
              <a:spcAft>
                <a:spcPts val="0"/>
              </a:spcAft>
              <a:buClr>
                <a:schemeClr val="dk1"/>
              </a:buClr>
              <a:buSzPts val="3200"/>
            </a:pPr>
            <a:r>
              <a:rPr lang="en-US" sz="2400" b="1" dirty="0">
                <a:solidFill>
                  <a:schemeClr val="dk1"/>
                </a:solidFill>
                <a:latin typeface="Calibri" panose="020F0502020204030204" pitchFamily="34" charset="0"/>
                <a:cs typeface="Calibri" panose="020F0502020204030204" pitchFamily="34" charset="0"/>
                <a:sym typeface="Calibri"/>
              </a:rPr>
              <a:t>p &lt; 0.01</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graphicFrame>
        <p:nvGraphicFramePr>
          <p:cNvPr id="3" name="Table 2">
            <a:extLst>
              <a:ext uri="{FF2B5EF4-FFF2-40B4-BE49-F238E27FC236}">
                <a16:creationId xmlns:a16="http://schemas.microsoft.com/office/drawing/2014/main" id="{C62B1CDC-5EF1-2E9E-F80C-4CDE98066137}"/>
              </a:ext>
            </a:extLst>
          </p:cNvPr>
          <p:cNvGraphicFramePr>
            <a:graphicFrameLocks noGrp="1"/>
          </p:cNvGraphicFramePr>
          <p:nvPr>
            <p:extLst>
              <p:ext uri="{D42A27DB-BD31-4B8C-83A1-F6EECF244321}">
                <p14:modId xmlns:p14="http://schemas.microsoft.com/office/powerpoint/2010/main" val="3781002929"/>
              </p:ext>
            </p:extLst>
          </p:nvPr>
        </p:nvGraphicFramePr>
        <p:xfrm>
          <a:off x="282257" y="2978871"/>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65139127"/>
                  </a:ext>
                </a:extLst>
              </a:tr>
            </a:tbl>
          </a:graphicData>
        </a:graphic>
      </p:graphicFrame>
      <p:sp>
        <p:nvSpPr>
          <p:cNvPr id="4" name="TextBox 3">
            <a:extLst>
              <a:ext uri="{FF2B5EF4-FFF2-40B4-BE49-F238E27FC236}">
                <a16:creationId xmlns:a16="http://schemas.microsoft.com/office/drawing/2014/main" id="{B93A131A-A13A-CEEB-DC56-4D4A4E84672F}"/>
              </a:ext>
            </a:extLst>
          </p:cNvPr>
          <p:cNvSpPr txBox="1"/>
          <p:nvPr/>
        </p:nvSpPr>
        <p:spPr>
          <a:xfrm>
            <a:off x="282257" y="6516233"/>
            <a:ext cx="1479962"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Taya et. al., 2016</a:t>
            </a:r>
          </a:p>
        </p:txBody>
      </p:sp>
    </p:spTree>
    <p:extLst>
      <p:ext uri="{BB962C8B-B14F-4D97-AF65-F5344CB8AC3E}">
        <p14:creationId xmlns:p14="http://schemas.microsoft.com/office/powerpoint/2010/main" val="350195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838200" y="202573"/>
            <a:ext cx="10515600" cy="1325563"/>
          </a:xfrm>
        </p:spPr>
        <p:txBody>
          <a:bodyPr>
            <a:normAutofit/>
          </a:bodyPr>
          <a:lstStyle/>
          <a:p>
            <a:r>
              <a:rPr lang="en-US" sz="3200" dirty="0">
                <a:latin typeface="Calibri" panose="020F0502020204030204" pitchFamily="34" charset="0"/>
                <a:cs typeface="Calibri" panose="020F0502020204030204" pitchFamily="34" charset="0"/>
              </a:rPr>
              <a:t>The pattern is driven by rare microbes that clustered in small modules associated to specific land uses</a:t>
            </a:r>
            <a:endParaRPr lang="en-IL" sz="3200" dirty="0"/>
          </a:p>
        </p:txBody>
      </p:sp>
      <p:pic>
        <p:nvPicPr>
          <p:cNvPr id="5" name="Picture 4">
            <a:extLst>
              <a:ext uri="{FF2B5EF4-FFF2-40B4-BE49-F238E27FC236}">
                <a16:creationId xmlns:a16="http://schemas.microsoft.com/office/drawing/2014/main" id="{62C9A70D-49F8-FB9C-EF5F-33055CE4BCC4}"/>
              </a:ext>
            </a:extLst>
          </p:cNvPr>
          <p:cNvPicPr>
            <a:picLocks noChangeAspect="1"/>
          </p:cNvPicPr>
          <p:nvPr/>
        </p:nvPicPr>
        <p:blipFill>
          <a:blip r:embed="rId2"/>
          <a:stretch>
            <a:fillRect/>
          </a:stretch>
        </p:blipFill>
        <p:spPr>
          <a:xfrm>
            <a:off x="3200400" y="1532418"/>
            <a:ext cx="5969000" cy="5107758"/>
          </a:xfrm>
          <a:prstGeom prst="rect">
            <a:avLst/>
          </a:prstGeom>
        </p:spPr>
      </p:pic>
    </p:spTree>
    <p:extLst>
      <p:ext uri="{BB962C8B-B14F-4D97-AF65-F5344CB8AC3E}">
        <p14:creationId xmlns:p14="http://schemas.microsoft.com/office/powerpoint/2010/main" val="14572777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838200" y="372751"/>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Hypotheses</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08574919-E936-D618-36C2-830C1D987350}"/>
              </a:ext>
            </a:extLst>
          </p:cNvPr>
          <p:cNvSpPr txBox="1"/>
          <p:nvPr/>
        </p:nvSpPr>
        <p:spPr>
          <a:xfrm>
            <a:off x="1074705" y="1254714"/>
            <a:ext cx="10515600" cy="3883699"/>
          </a:xfrm>
          <a:prstGeom prst="rect">
            <a:avLst/>
          </a:prstGeom>
          <a:noFill/>
          <a:ln>
            <a:noFill/>
          </a:ln>
        </p:spPr>
        <p:txBody>
          <a:bodyPr spcFirstLastPara="1" wrap="square" lIns="91425" tIns="45700" rIns="91425" bIns="45700" anchor="t" anchorCtr="0">
            <a:normAutofit/>
          </a:bodyPr>
          <a:lstStyle/>
          <a:p>
            <a:pPr marL="514350" marR="0" lvl="0" indent="-514350" algn="l" rtl="0">
              <a:lnSpc>
                <a:spcPct val="90000"/>
              </a:lnSpc>
              <a:spcBef>
                <a:spcPts val="1000"/>
              </a:spcBef>
              <a:spcAft>
                <a:spcPts val="0"/>
              </a:spcAft>
              <a:buClr>
                <a:schemeClr val="dk1"/>
              </a:buClr>
              <a:buSzPts val="3200"/>
              <a:buFont typeface="+mj-lt"/>
              <a:buAutoNum type="arabicPeriod"/>
            </a:pPr>
            <a:r>
              <a:rPr lang="en-US" sz="3200" b="1" dirty="0">
                <a:solidFill>
                  <a:schemeClr val="dk1"/>
                </a:solidFill>
                <a:latin typeface="Calibri" panose="020F0502020204030204" pitchFamily="34" charset="0"/>
                <a:cs typeface="Calibri" panose="020F0502020204030204" pitchFamily="34" charset="0"/>
                <a:sym typeface="Calibri"/>
              </a:rPr>
              <a:t>Random</a:t>
            </a:r>
            <a:r>
              <a:rPr lang="en-US" sz="3200" dirty="0">
                <a:solidFill>
                  <a:schemeClr val="dk1"/>
                </a:solidFill>
                <a:latin typeface="Calibri" panose="020F0502020204030204" pitchFamily="34" charset="0"/>
                <a:cs typeface="Calibri" panose="020F0502020204030204" pitchFamily="34" charset="0"/>
                <a:sym typeface="Calibri"/>
              </a:rPr>
              <a:t> – neutral process </a:t>
            </a:r>
          </a:p>
          <a:p>
            <a:pPr marL="514350" marR="0" lvl="0" indent="-514350" algn="l" rtl="0">
              <a:lnSpc>
                <a:spcPct val="90000"/>
              </a:lnSpc>
              <a:spcBef>
                <a:spcPts val="1000"/>
              </a:spcBef>
              <a:spcAft>
                <a:spcPts val="0"/>
              </a:spcAft>
              <a:buClr>
                <a:schemeClr val="dk1"/>
              </a:buClr>
              <a:buSzPts val="3200"/>
              <a:buFont typeface="+mj-lt"/>
              <a:buAutoNum type="arabicPeriod"/>
            </a:pPr>
            <a:r>
              <a:rPr lang="en-US" sz="3200" b="1" dirty="0">
                <a:solidFill>
                  <a:schemeClr val="dk1"/>
                </a:solidFill>
                <a:latin typeface="Calibri" panose="020F0502020204030204" pitchFamily="34" charset="0"/>
                <a:cs typeface="Calibri" panose="020F0502020204030204" pitchFamily="34" charset="0"/>
                <a:sym typeface="Calibri"/>
              </a:rPr>
              <a:t>Environmental</a:t>
            </a:r>
            <a:r>
              <a:rPr lang="en-US" sz="3200" dirty="0">
                <a:solidFill>
                  <a:schemeClr val="dk1"/>
                </a:solidFill>
                <a:latin typeface="Calibri" panose="020F0502020204030204" pitchFamily="34" charset="0"/>
                <a:cs typeface="Calibri" panose="020F0502020204030204" pitchFamily="34" charset="0"/>
                <a:sym typeface="Calibri"/>
              </a:rPr>
              <a:t> </a:t>
            </a:r>
            <a:r>
              <a:rPr lang="en-US" sz="3200" b="1" dirty="0">
                <a:solidFill>
                  <a:schemeClr val="dk1"/>
                </a:solidFill>
                <a:latin typeface="Calibri" panose="020F0502020204030204" pitchFamily="34" charset="0"/>
                <a:cs typeface="Calibri" panose="020F0502020204030204" pitchFamily="34" charset="0"/>
                <a:sym typeface="Calibri"/>
              </a:rPr>
              <a:t>filtering</a:t>
            </a:r>
            <a:r>
              <a:rPr lang="en-US" sz="3200" dirty="0">
                <a:solidFill>
                  <a:schemeClr val="dk1"/>
                </a:solidFill>
                <a:latin typeface="Calibri" panose="020F0502020204030204" pitchFamily="34" charset="0"/>
                <a:cs typeface="Calibri" panose="020F0502020204030204" pitchFamily="34" charset="0"/>
                <a:sym typeface="Calibri"/>
              </a:rPr>
              <a:t> – attributes of the land uses</a:t>
            </a:r>
          </a:p>
          <a:p>
            <a:pPr marL="514350" marR="0" lvl="0" indent="-514350" algn="l" rtl="0">
              <a:lnSpc>
                <a:spcPct val="90000"/>
              </a:lnSpc>
              <a:spcBef>
                <a:spcPts val="1000"/>
              </a:spcBef>
              <a:spcAft>
                <a:spcPts val="0"/>
              </a:spcAft>
              <a:buClr>
                <a:schemeClr val="dk1"/>
              </a:buClr>
              <a:buSzPts val="3200"/>
              <a:buFont typeface="+mj-lt"/>
              <a:buAutoNum type="arabicPeriod"/>
            </a:pPr>
            <a:r>
              <a:rPr lang="en-US" sz="3200" b="1" dirty="0">
                <a:solidFill>
                  <a:schemeClr val="dk1"/>
                </a:solidFill>
                <a:latin typeface="Calibri" panose="020F0502020204030204" pitchFamily="34" charset="0"/>
                <a:cs typeface="Calibri" panose="020F0502020204030204" pitchFamily="34" charset="0"/>
                <a:sym typeface="Calibri"/>
              </a:rPr>
              <a:t>Rattus movement </a:t>
            </a:r>
            <a:r>
              <a:rPr lang="en-US" sz="3200" dirty="0">
                <a:solidFill>
                  <a:schemeClr val="dk1"/>
                </a:solidFill>
                <a:latin typeface="Calibri" panose="020F0502020204030204" pitchFamily="34" charset="0"/>
                <a:cs typeface="Calibri" panose="020F0502020204030204" pitchFamily="34" charset="0"/>
                <a:sym typeface="Calibri"/>
              </a:rPr>
              <a:t>– dispersal between grids</a:t>
            </a:r>
          </a:p>
          <a:p>
            <a:pPr marL="514350" marR="0" lvl="0" indent="-514350" algn="l" rtl="0">
              <a:lnSpc>
                <a:spcPct val="90000"/>
              </a:lnSpc>
              <a:spcBef>
                <a:spcPts val="1000"/>
              </a:spcBef>
              <a:spcAft>
                <a:spcPts val="0"/>
              </a:spcAft>
              <a:buClr>
                <a:schemeClr val="dk1"/>
              </a:buClr>
              <a:buSzPts val="3200"/>
              <a:buFont typeface="+mj-lt"/>
              <a:buAutoNum type="arabicPeriod"/>
            </a:pPr>
            <a:r>
              <a:rPr lang="en-US" sz="3200" b="1" dirty="0">
                <a:solidFill>
                  <a:schemeClr val="dk1"/>
                </a:solidFill>
                <a:latin typeface="Calibri" panose="020F0502020204030204" pitchFamily="34" charset="0"/>
                <a:cs typeface="Calibri" panose="020F0502020204030204" pitchFamily="34" charset="0"/>
                <a:sym typeface="Calibri"/>
              </a:rPr>
              <a:t>Dispersal</a:t>
            </a:r>
            <a:r>
              <a:rPr lang="en-US" sz="3200" dirty="0">
                <a:solidFill>
                  <a:schemeClr val="dk1"/>
                </a:solidFill>
                <a:latin typeface="Calibri" panose="020F0502020204030204" pitchFamily="34" charset="0"/>
                <a:cs typeface="Calibri" panose="020F0502020204030204" pitchFamily="34" charset="0"/>
                <a:sym typeface="Calibri"/>
              </a:rPr>
              <a:t> of microbes – dispersal between hosts and species</a:t>
            </a:r>
          </a:p>
          <a:p>
            <a:pPr marL="514350" marR="0" lvl="0" indent="-514350" algn="l" rtl="0">
              <a:lnSpc>
                <a:spcPct val="90000"/>
              </a:lnSpc>
              <a:spcBef>
                <a:spcPts val="1000"/>
              </a:spcBef>
              <a:spcAft>
                <a:spcPts val="0"/>
              </a:spcAft>
              <a:buClr>
                <a:schemeClr val="dk1"/>
              </a:buClr>
              <a:buSzPts val="3200"/>
              <a:buFont typeface="+mj-lt"/>
              <a:buAutoNum type="arabicPeriod"/>
            </a:pPr>
            <a:r>
              <a:rPr lang="en-US" sz="3200" b="1" dirty="0">
                <a:solidFill>
                  <a:schemeClr val="dk1"/>
                </a:solidFill>
                <a:latin typeface="Calibri" panose="020F0502020204030204" pitchFamily="34" charset="0"/>
                <a:cs typeface="Calibri" panose="020F0502020204030204" pitchFamily="34" charset="0"/>
                <a:sym typeface="Calibri"/>
              </a:rPr>
              <a:t>Human interference</a:t>
            </a: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31751343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287454"/>
            <a:ext cx="10515600" cy="818536"/>
          </a:xfrm>
          <a:prstGeom prst="rect">
            <a:avLst/>
          </a:prstGeom>
          <a:noFill/>
          <a:ln>
            <a:noFill/>
          </a:ln>
        </p:spPr>
        <p:txBody>
          <a:bodyPr spcFirstLastPara="1" wrap="square" lIns="91425" tIns="45700" rIns="91425" bIns="45700" anchor="ctr" anchorCtr="0">
            <a:normAutofit/>
          </a:bodyPr>
          <a:lstStyle/>
          <a:p>
            <a:pPr>
              <a:buSzPts val="4400"/>
            </a:pPr>
            <a:r>
              <a:rPr lang="en-US" b="1" dirty="0">
                <a:latin typeface="Calibri" panose="020F0502020204030204" pitchFamily="34" charset="0"/>
                <a:cs typeface="Calibri" panose="020F0502020204030204" pitchFamily="34" charset="0"/>
                <a:sym typeface="Calibri"/>
              </a:rPr>
              <a:t>Correlation between variables</a:t>
            </a:r>
            <a:endParaRPr b="1" dirty="0">
              <a:latin typeface="Calibri" panose="020F0502020204030204" pitchFamily="34" charset="0"/>
              <a:cs typeface="Calibri" panose="020F0502020204030204" pitchFamily="34" charset="0"/>
              <a:sym typeface="Calibri"/>
            </a:endParaRPr>
          </a:p>
        </p:txBody>
      </p:sp>
      <p:sp>
        <p:nvSpPr>
          <p:cNvPr id="5" name="TextBox 4">
            <a:extLst>
              <a:ext uri="{FF2B5EF4-FFF2-40B4-BE49-F238E27FC236}">
                <a16:creationId xmlns:a16="http://schemas.microsoft.com/office/drawing/2014/main" id="{6D08E011-5606-2968-1283-4E9E0DCC962F}"/>
              </a:ext>
            </a:extLst>
          </p:cNvPr>
          <p:cNvSpPr txBox="1"/>
          <p:nvPr/>
        </p:nvSpPr>
        <p:spPr>
          <a:xfrm>
            <a:off x="468022" y="2596999"/>
            <a:ext cx="5475578" cy="1384995"/>
          </a:xfrm>
          <a:prstGeom prst="rect">
            <a:avLst/>
          </a:prstGeom>
          <a:noFill/>
        </p:spPr>
        <p:txBody>
          <a:bodyPr wrap="square">
            <a:spAutoFit/>
          </a:bodyPr>
          <a:lstStyle/>
          <a:p>
            <a:r>
              <a:rPr lang="en-IL" sz="2800" b="1" dirty="0">
                <a:latin typeface="Calibri" panose="020F0502020204030204" pitchFamily="34" charset="0"/>
                <a:cs typeface="Calibri" panose="020F0502020204030204" pitchFamily="34" charset="0"/>
              </a:rPr>
              <a:t>Variable Inflated Factor (VIF)</a:t>
            </a:r>
          </a:p>
          <a:p>
            <a:r>
              <a:rPr lang="en-IL" sz="2800" dirty="0">
                <a:latin typeface="Calibri" panose="020F0502020204030204" pitchFamily="34" charset="0"/>
                <a:cs typeface="Calibri" panose="020F0502020204030204" pitchFamily="34" charset="0"/>
              </a:rPr>
              <a:t>grid_attr    grid_dist sm_community </a:t>
            </a:r>
          </a:p>
          <a:p>
            <a:r>
              <a:rPr lang="en-IL" sz="2800" dirty="0">
                <a:latin typeface="Calibri" panose="020F0502020204030204" pitchFamily="34" charset="0"/>
                <a:cs typeface="Calibri" panose="020F0502020204030204" pitchFamily="34" charset="0"/>
              </a:rPr>
              <a:t>    1.753559     1.578721     2.132311</a:t>
            </a:r>
          </a:p>
        </p:txBody>
      </p:sp>
      <p:pic>
        <p:nvPicPr>
          <p:cNvPr id="6" name="Picture 5">
            <a:extLst>
              <a:ext uri="{FF2B5EF4-FFF2-40B4-BE49-F238E27FC236}">
                <a16:creationId xmlns:a16="http://schemas.microsoft.com/office/drawing/2014/main" id="{F3EEC08D-CFCB-4B61-60F8-1FFAE58A16FC}"/>
              </a:ext>
            </a:extLst>
          </p:cNvPr>
          <p:cNvPicPr>
            <a:picLocks noChangeAspect="1"/>
          </p:cNvPicPr>
          <p:nvPr/>
        </p:nvPicPr>
        <p:blipFill rotWithShape="1">
          <a:blip r:embed="rId3"/>
          <a:srcRect t="4791" b="2102"/>
          <a:stretch/>
        </p:blipFill>
        <p:spPr>
          <a:xfrm>
            <a:off x="6248402" y="1105990"/>
            <a:ext cx="5627978" cy="5625010"/>
          </a:xfrm>
          <a:prstGeom prst="rect">
            <a:avLst/>
          </a:prstGeom>
        </p:spPr>
      </p:pic>
    </p:spTree>
    <p:extLst>
      <p:ext uri="{BB962C8B-B14F-4D97-AF65-F5344CB8AC3E}">
        <p14:creationId xmlns:p14="http://schemas.microsoft.com/office/powerpoint/2010/main" val="2863490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287454"/>
            <a:ext cx="10515600" cy="818536"/>
          </a:xfrm>
          <a:prstGeom prst="rect">
            <a:avLst/>
          </a:prstGeom>
          <a:noFill/>
          <a:ln>
            <a:noFill/>
          </a:ln>
        </p:spPr>
        <p:txBody>
          <a:bodyPr spcFirstLastPara="1" wrap="square" lIns="91425" tIns="45700" rIns="91425" bIns="45700" anchor="ctr" anchorCtr="0">
            <a:normAutofit/>
          </a:bodyPr>
          <a:lstStyle/>
          <a:p>
            <a:pPr>
              <a:buSzPts val="4400"/>
            </a:pPr>
            <a:r>
              <a:rPr lang="en-US" b="1" dirty="0">
                <a:latin typeface="Calibri" panose="020F0502020204030204" pitchFamily="34" charset="0"/>
                <a:cs typeface="Calibri" panose="020F0502020204030204" pitchFamily="34" charset="0"/>
                <a:sym typeface="Calibri"/>
              </a:rPr>
              <a:t>Similarity in modules between grids</a:t>
            </a:r>
            <a:endParaRPr b="1" dirty="0">
              <a:latin typeface="Calibri" panose="020F0502020204030204" pitchFamily="34" charset="0"/>
              <a:cs typeface="Calibri" panose="020F0502020204030204" pitchFamily="34" charset="0"/>
              <a:sym typeface="Calibri"/>
            </a:endParaRPr>
          </a:p>
        </p:txBody>
      </p:sp>
      <p:pic>
        <p:nvPicPr>
          <p:cNvPr id="3" name="Picture 2">
            <a:extLst>
              <a:ext uri="{FF2B5EF4-FFF2-40B4-BE49-F238E27FC236}">
                <a16:creationId xmlns:a16="http://schemas.microsoft.com/office/drawing/2014/main" id="{BD574EFA-BCA1-828E-C412-897A432D338D}"/>
              </a:ext>
            </a:extLst>
          </p:cNvPr>
          <p:cNvPicPr>
            <a:picLocks noChangeAspect="1"/>
          </p:cNvPicPr>
          <p:nvPr/>
        </p:nvPicPr>
        <p:blipFill rotWithShape="1">
          <a:blip r:embed="rId3"/>
          <a:srcRect r="22174"/>
          <a:stretch/>
        </p:blipFill>
        <p:spPr>
          <a:xfrm>
            <a:off x="122284" y="1554046"/>
            <a:ext cx="3636916" cy="5016500"/>
          </a:xfrm>
          <a:prstGeom prst="rect">
            <a:avLst/>
          </a:prstGeom>
        </p:spPr>
      </p:pic>
      <p:pic>
        <p:nvPicPr>
          <p:cNvPr id="5" name="Picture 4">
            <a:extLst>
              <a:ext uri="{FF2B5EF4-FFF2-40B4-BE49-F238E27FC236}">
                <a16:creationId xmlns:a16="http://schemas.microsoft.com/office/drawing/2014/main" id="{B14A22AE-6453-128A-A99E-15247429347D}"/>
              </a:ext>
            </a:extLst>
          </p:cNvPr>
          <p:cNvPicPr>
            <a:picLocks noChangeAspect="1"/>
          </p:cNvPicPr>
          <p:nvPr/>
        </p:nvPicPr>
        <p:blipFill rotWithShape="1">
          <a:blip r:embed="rId4"/>
          <a:srcRect r="23866"/>
          <a:stretch/>
        </p:blipFill>
        <p:spPr>
          <a:xfrm>
            <a:off x="3759200" y="1577523"/>
            <a:ext cx="3524494" cy="4969546"/>
          </a:xfrm>
          <a:prstGeom prst="rect">
            <a:avLst/>
          </a:prstGeom>
        </p:spPr>
      </p:pic>
      <p:pic>
        <p:nvPicPr>
          <p:cNvPr id="6" name="Picture 5">
            <a:extLst>
              <a:ext uri="{FF2B5EF4-FFF2-40B4-BE49-F238E27FC236}">
                <a16:creationId xmlns:a16="http://schemas.microsoft.com/office/drawing/2014/main" id="{A4EAC925-3D1B-A4A9-F3B6-EA1050F742D6}"/>
              </a:ext>
            </a:extLst>
          </p:cNvPr>
          <p:cNvPicPr>
            <a:picLocks noChangeAspect="1"/>
          </p:cNvPicPr>
          <p:nvPr/>
        </p:nvPicPr>
        <p:blipFill>
          <a:blip r:embed="rId5"/>
          <a:stretch>
            <a:fillRect/>
          </a:stretch>
        </p:blipFill>
        <p:spPr>
          <a:xfrm>
            <a:off x="7396116" y="1577523"/>
            <a:ext cx="4673134" cy="5016500"/>
          </a:xfrm>
          <a:prstGeom prst="rect">
            <a:avLst/>
          </a:prstGeom>
        </p:spPr>
      </p:pic>
    </p:spTree>
    <p:extLst>
      <p:ext uri="{BB962C8B-B14F-4D97-AF65-F5344CB8AC3E}">
        <p14:creationId xmlns:p14="http://schemas.microsoft.com/office/powerpoint/2010/main" val="3899672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287454"/>
            <a:ext cx="10515600" cy="818536"/>
          </a:xfrm>
          <a:prstGeom prst="rect">
            <a:avLst/>
          </a:prstGeom>
          <a:noFill/>
          <a:ln>
            <a:noFill/>
          </a:ln>
        </p:spPr>
        <p:txBody>
          <a:bodyPr spcFirstLastPara="1" wrap="square" lIns="91425" tIns="45700" rIns="91425" bIns="45700" anchor="ctr" anchorCtr="0">
            <a:normAutofit/>
          </a:bodyPr>
          <a:lstStyle/>
          <a:p>
            <a:pPr>
              <a:buSzPts val="4400"/>
            </a:pPr>
            <a:r>
              <a:rPr lang="en-US" b="1" dirty="0">
                <a:latin typeface="Calibri" panose="020F0502020204030204" pitchFamily="34" charset="0"/>
                <a:cs typeface="Calibri" panose="020F0502020204030204" pitchFamily="34" charset="0"/>
                <a:sym typeface="Calibri"/>
              </a:rPr>
              <a:t>Model selection</a:t>
            </a:r>
            <a:endParaRPr b="1" dirty="0">
              <a:latin typeface="Calibri" panose="020F0502020204030204" pitchFamily="34" charset="0"/>
              <a:cs typeface="Calibri" panose="020F0502020204030204" pitchFamily="34" charset="0"/>
              <a:sym typeface="Calibri"/>
            </a:endParaRPr>
          </a:p>
        </p:txBody>
      </p:sp>
      <p:pic>
        <p:nvPicPr>
          <p:cNvPr id="2" name="Picture 1">
            <a:extLst>
              <a:ext uri="{FF2B5EF4-FFF2-40B4-BE49-F238E27FC236}">
                <a16:creationId xmlns:a16="http://schemas.microsoft.com/office/drawing/2014/main" id="{22205B35-FEA5-1F0F-A5FE-01489C285D9C}"/>
              </a:ext>
            </a:extLst>
          </p:cNvPr>
          <p:cNvPicPr>
            <a:picLocks noChangeAspect="1"/>
          </p:cNvPicPr>
          <p:nvPr/>
        </p:nvPicPr>
        <p:blipFill>
          <a:blip r:embed="rId3"/>
          <a:stretch>
            <a:fillRect/>
          </a:stretch>
        </p:blipFill>
        <p:spPr>
          <a:xfrm>
            <a:off x="65088" y="1990572"/>
            <a:ext cx="12061823" cy="2876856"/>
          </a:xfrm>
          <a:prstGeom prst="rect">
            <a:avLst/>
          </a:prstGeom>
        </p:spPr>
      </p:pic>
    </p:spTree>
    <p:extLst>
      <p:ext uri="{BB962C8B-B14F-4D97-AF65-F5344CB8AC3E}">
        <p14:creationId xmlns:p14="http://schemas.microsoft.com/office/powerpoint/2010/main" val="18830592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287454"/>
            <a:ext cx="10515600" cy="818536"/>
          </a:xfrm>
          <a:prstGeom prst="rect">
            <a:avLst/>
          </a:prstGeom>
          <a:noFill/>
          <a:ln>
            <a:noFill/>
          </a:ln>
        </p:spPr>
        <p:txBody>
          <a:bodyPr spcFirstLastPara="1" wrap="square" lIns="91425" tIns="45700" rIns="91425" bIns="45700" anchor="ctr" anchorCtr="0">
            <a:normAutofit/>
          </a:bodyPr>
          <a:lstStyle/>
          <a:p>
            <a:pPr>
              <a:buSzPts val="4400"/>
            </a:pPr>
            <a:r>
              <a:rPr lang="en-US" b="1" dirty="0">
                <a:latin typeface="Calibri" panose="020F0502020204030204" pitchFamily="34" charset="0"/>
                <a:cs typeface="Calibri" panose="020F0502020204030204" pitchFamily="34" charset="0"/>
                <a:sym typeface="Calibri"/>
              </a:rPr>
              <a:t>Model selection</a:t>
            </a:r>
            <a:endParaRPr b="1" dirty="0">
              <a:latin typeface="Calibri" panose="020F0502020204030204" pitchFamily="34" charset="0"/>
              <a:cs typeface="Calibri" panose="020F0502020204030204" pitchFamily="34" charset="0"/>
              <a:sym typeface="Calibri"/>
            </a:endParaRPr>
          </a:p>
        </p:txBody>
      </p:sp>
      <p:pic>
        <p:nvPicPr>
          <p:cNvPr id="3" name="Picture 2">
            <a:extLst>
              <a:ext uri="{FF2B5EF4-FFF2-40B4-BE49-F238E27FC236}">
                <a16:creationId xmlns:a16="http://schemas.microsoft.com/office/drawing/2014/main" id="{3631C830-6F9C-C1F6-AE5A-432E49EE3174}"/>
              </a:ext>
            </a:extLst>
          </p:cNvPr>
          <p:cNvPicPr>
            <a:picLocks noChangeAspect="1"/>
          </p:cNvPicPr>
          <p:nvPr/>
        </p:nvPicPr>
        <p:blipFill>
          <a:blip r:embed="rId3"/>
          <a:stretch>
            <a:fillRect/>
          </a:stretch>
        </p:blipFill>
        <p:spPr>
          <a:xfrm>
            <a:off x="3345358" y="952500"/>
            <a:ext cx="5501284" cy="5905500"/>
          </a:xfrm>
          <a:prstGeom prst="rect">
            <a:avLst/>
          </a:prstGeom>
        </p:spPr>
      </p:pic>
    </p:spTree>
    <p:extLst>
      <p:ext uri="{BB962C8B-B14F-4D97-AF65-F5344CB8AC3E}">
        <p14:creationId xmlns:p14="http://schemas.microsoft.com/office/powerpoint/2010/main" val="1434760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838200" y="372751"/>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Summary</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08574919-E936-D618-36C2-830C1D987350}"/>
              </a:ext>
            </a:extLst>
          </p:cNvPr>
          <p:cNvSpPr txBox="1"/>
          <p:nvPr/>
        </p:nvSpPr>
        <p:spPr>
          <a:xfrm>
            <a:off x="1074705" y="1254714"/>
            <a:ext cx="9644095" cy="3883699"/>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1000"/>
              </a:spcBef>
              <a:spcAft>
                <a:spcPts val="0"/>
              </a:spcAft>
              <a:buClr>
                <a:schemeClr val="dk1"/>
              </a:buClr>
              <a:buSzPts val="3200"/>
              <a:buFont typeface="Wingdings" pitchFamily="2" charset="2"/>
              <a:buChar char="§"/>
            </a:pPr>
            <a:r>
              <a:rPr lang="en-US" sz="3200" b="1" dirty="0">
                <a:solidFill>
                  <a:schemeClr val="dk1"/>
                </a:solidFill>
                <a:latin typeface="Calibri" panose="020F0502020204030204" pitchFamily="34" charset="0"/>
                <a:cs typeface="Calibri" panose="020F0502020204030204" pitchFamily="34" charset="0"/>
                <a:sym typeface="Calibri"/>
              </a:rPr>
              <a:t>Land use </a:t>
            </a:r>
            <a:r>
              <a:rPr lang="en-US" sz="3200" dirty="0">
                <a:solidFill>
                  <a:schemeClr val="dk1"/>
                </a:solidFill>
                <a:latin typeface="Calibri" panose="020F0502020204030204" pitchFamily="34" charset="0"/>
                <a:cs typeface="Calibri" panose="020F0502020204030204" pitchFamily="34" charset="0"/>
                <a:sym typeface="Calibri"/>
              </a:rPr>
              <a:t>signal in the </a:t>
            </a:r>
            <a:r>
              <a:rPr lang="en-US" sz="3200" b="1" dirty="0">
                <a:solidFill>
                  <a:schemeClr val="dk1"/>
                </a:solidFill>
                <a:latin typeface="Calibri" panose="020F0502020204030204" pitchFamily="34" charset="0"/>
                <a:cs typeface="Calibri" panose="020F0502020204030204" pitchFamily="34" charset="0"/>
                <a:sym typeface="Calibri"/>
              </a:rPr>
              <a:t>host-microbe network </a:t>
            </a:r>
            <a:r>
              <a:rPr lang="en-US" sz="3200" dirty="0">
                <a:solidFill>
                  <a:schemeClr val="dk1"/>
                </a:solidFill>
                <a:latin typeface="Calibri" panose="020F0502020204030204" pitchFamily="34" charset="0"/>
                <a:cs typeface="Calibri" panose="020F0502020204030204" pitchFamily="34" charset="0"/>
                <a:sym typeface="Calibri"/>
              </a:rPr>
              <a:t>at the meso-scale</a:t>
            </a:r>
          </a:p>
          <a:p>
            <a:pPr marL="457200" indent="-457200">
              <a:lnSpc>
                <a:spcPct val="90000"/>
              </a:lnSpc>
              <a:spcBef>
                <a:spcPts val="1000"/>
              </a:spcBef>
              <a:buClr>
                <a:schemeClr val="dk1"/>
              </a:buClr>
              <a:buSzPts val="3200"/>
              <a:buFont typeface="Wingdings" pitchFamily="2" charset="2"/>
              <a:buChar char="§"/>
            </a:pPr>
            <a:r>
              <a:rPr lang="en-US" sz="3200" dirty="0">
                <a:solidFill>
                  <a:schemeClr val="dk1"/>
                </a:solidFill>
                <a:latin typeface="Calibri" panose="020F0502020204030204" pitchFamily="34" charset="0"/>
                <a:cs typeface="Calibri" panose="020F0502020204030204" pitchFamily="34" charset="0"/>
                <a:sym typeface="Calibri"/>
              </a:rPr>
              <a:t>Weak signal of land use in the network structure </a:t>
            </a:r>
            <a:r>
              <a:rPr lang="en-US" sz="3200" dirty="0">
                <a:latin typeface="Calibri" panose="020F0502020204030204" pitchFamily="34" charset="0"/>
                <a:cs typeface="Calibri" panose="020F0502020204030204" pitchFamily="34" charset="0"/>
              </a:rPr>
              <a:t>driven by rare microbes that clustered in small modules associated to specific land uses</a:t>
            </a:r>
          </a:p>
          <a:p>
            <a:pPr marL="457200" indent="-457200">
              <a:lnSpc>
                <a:spcPct val="90000"/>
              </a:lnSpc>
              <a:spcBef>
                <a:spcPts val="1000"/>
              </a:spcBef>
              <a:buClr>
                <a:schemeClr val="dk1"/>
              </a:buClr>
              <a:buSzPts val="3200"/>
              <a:buFont typeface="Wingdings" pitchFamily="2" charset="2"/>
              <a:buChar char="§"/>
            </a:pPr>
            <a:r>
              <a:rPr lang="en-US" sz="3200" dirty="0">
                <a:latin typeface="Calibri" panose="020F0502020204030204" pitchFamily="34" charset="0"/>
                <a:cs typeface="Calibri" panose="020F0502020204030204" pitchFamily="34" charset="0"/>
              </a:rPr>
              <a:t>Closer grids share more modules</a:t>
            </a:r>
          </a:p>
          <a:p>
            <a:pPr marL="228600" indent="-228600">
              <a:lnSpc>
                <a:spcPct val="90000"/>
              </a:lnSpc>
              <a:spcBef>
                <a:spcPts val="1000"/>
              </a:spcBef>
              <a:buClr>
                <a:schemeClr val="dk1"/>
              </a:buClr>
              <a:buSzPts val="3200"/>
              <a:buFont typeface="Noto Sans Symbols"/>
              <a:buChar char="▪"/>
            </a:pPr>
            <a:endParaRPr lang="en-US" sz="3200" dirty="0">
              <a:solidFill>
                <a:schemeClr val="dk1"/>
              </a:solidFill>
              <a:latin typeface="Calibri" panose="020F0502020204030204" pitchFamily="34" charset="0"/>
              <a:cs typeface="Calibri" panose="020F0502020204030204" pitchFamily="34" charset="0"/>
              <a:sym typeface="Calibri"/>
            </a:endParaRP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1130864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838200" y="372751"/>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rPr>
              <a:t>Doing next – ML analysis</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08574919-E936-D618-36C2-830C1D987350}"/>
              </a:ext>
            </a:extLst>
          </p:cNvPr>
          <p:cNvSpPr txBox="1"/>
          <p:nvPr/>
        </p:nvSpPr>
        <p:spPr>
          <a:xfrm>
            <a:off x="1074705" y="1254714"/>
            <a:ext cx="9644095" cy="3883699"/>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1000"/>
              </a:spcBef>
              <a:spcAft>
                <a:spcPts val="0"/>
              </a:spcAft>
              <a:buClr>
                <a:schemeClr val="dk1"/>
              </a:buClr>
              <a:buSzPts val="3200"/>
              <a:buFont typeface="Wingdings" pitchFamily="2" charset="2"/>
              <a:buChar char="§"/>
            </a:pPr>
            <a:r>
              <a:rPr lang="en-US" sz="3200" dirty="0">
                <a:solidFill>
                  <a:schemeClr val="dk1"/>
                </a:solidFill>
                <a:latin typeface="Calibri" panose="020F0502020204030204" pitchFamily="34" charset="0"/>
                <a:cs typeface="Calibri" panose="020F0502020204030204" pitchFamily="34" charset="0"/>
                <a:sym typeface="Calibri"/>
              </a:rPr>
              <a:t>Can we predict links in a certain land use from other land uses?</a:t>
            </a:r>
          </a:p>
          <a:p>
            <a:pPr marL="457200" marR="0" lvl="0" indent="-457200" algn="l" rtl="0">
              <a:lnSpc>
                <a:spcPct val="90000"/>
              </a:lnSpc>
              <a:spcBef>
                <a:spcPts val="1000"/>
              </a:spcBef>
              <a:spcAft>
                <a:spcPts val="0"/>
              </a:spcAft>
              <a:buClr>
                <a:schemeClr val="dk1"/>
              </a:buClr>
              <a:buSzPts val="3200"/>
              <a:buFont typeface="Wingdings" pitchFamily="2" charset="2"/>
              <a:buChar char="§"/>
            </a:pPr>
            <a:r>
              <a:rPr lang="en-US" sz="3200" dirty="0">
                <a:solidFill>
                  <a:schemeClr val="dk1"/>
                </a:solidFill>
                <a:latin typeface="Calibri" panose="020F0502020204030204" pitchFamily="34" charset="0"/>
                <a:cs typeface="Calibri" panose="020F0502020204030204" pitchFamily="34" charset="0"/>
                <a:sym typeface="Calibri"/>
              </a:rPr>
              <a:t>Can we better predict for one host species?</a:t>
            </a:r>
          </a:p>
          <a:p>
            <a:pPr marL="457200" marR="0" lvl="0" indent="-457200" algn="l" rtl="0">
              <a:lnSpc>
                <a:spcPct val="90000"/>
              </a:lnSpc>
              <a:spcBef>
                <a:spcPts val="1000"/>
              </a:spcBef>
              <a:spcAft>
                <a:spcPts val="0"/>
              </a:spcAft>
              <a:buClr>
                <a:schemeClr val="dk1"/>
              </a:buClr>
              <a:buSzPts val="3200"/>
              <a:buFont typeface="Wingdings" pitchFamily="2" charset="2"/>
              <a:buChar char="§"/>
            </a:pPr>
            <a:r>
              <a:rPr lang="en-US" sz="3200" dirty="0">
                <a:solidFill>
                  <a:schemeClr val="dk1"/>
                </a:solidFill>
                <a:latin typeface="Calibri" panose="020F0502020204030204" pitchFamily="34" charset="0"/>
                <a:cs typeface="Calibri" panose="020F0502020204030204" pitchFamily="34" charset="0"/>
                <a:sym typeface="Calibri"/>
              </a:rPr>
              <a:t>What are the most important features?</a:t>
            </a:r>
          </a:p>
          <a:p>
            <a:pPr marL="228600" indent="-228600">
              <a:lnSpc>
                <a:spcPct val="90000"/>
              </a:lnSpc>
              <a:spcBef>
                <a:spcPts val="1000"/>
              </a:spcBef>
              <a:buClr>
                <a:schemeClr val="dk1"/>
              </a:buClr>
              <a:buSzPts val="3200"/>
              <a:buFont typeface="Noto Sans Symbols"/>
              <a:buChar char="▪"/>
            </a:pPr>
            <a:endParaRPr lang="en-US" sz="3200" dirty="0">
              <a:solidFill>
                <a:schemeClr val="dk1"/>
              </a:solidFill>
              <a:latin typeface="Calibri" panose="020F0502020204030204" pitchFamily="34" charset="0"/>
              <a:cs typeface="Calibri" panose="020F0502020204030204" pitchFamily="34" charset="0"/>
              <a:sym typeface="Calibri"/>
            </a:endParaRP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705962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838200" y="372751"/>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Doing next – adding the pathogens</a:t>
            </a:r>
            <a:endParaRPr b="1" dirty="0">
              <a:latin typeface="Calibri" panose="020F0502020204030204" pitchFamily="34" charset="0"/>
              <a:cs typeface="Calibri" panose="020F0502020204030204" pitchFamily="34" charset="0"/>
              <a:sym typeface="Calibri"/>
            </a:endParaRPr>
          </a:p>
        </p:txBody>
      </p:sp>
      <p:sp>
        <p:nvSpPr>
          <p:cNvPr id="6" name="Google Shape;359;p17">
            <a:extLst>
              <a:ext uri="{FF2B5EF4-FFF2-40B4-BE49-F238E27FC236}">
                <a16:creationId xmlns:a16="http://schemas.microsoft.com/office/drawing/2014/main" id="{0AC1687A-9AF3-3ABA-4DB2-DD021C8B29DB}"/>
              </a:ext>
            </a:extLst>
          </p:cNvPr>
          <p:cNvSpPr txBox="1"/>
          <p:nvPr/>
        </p:nvSpPr>
        <p:spPr>
          <a:xfrm>
            <a:off x="917233" y="1969056"/>
            <a:ext cx="9500396" cy="2877264"/>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1000"/>
              </a:spcBef>
              <a:spcAft>
                <a:spcPts val="0"/>
              </a:spcAft>
              <a:buClr>
                <a:schemeClr val="dk1"/>
              </a:buClr>
              <a:buSzPts val="3200"/>
              <a:buFont typeface="Noto Sans Symbols"/>
              <a:buChar char="▪"/>
            </a:pPr>
            <a:endParaRPr lang="en-US" sz="28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3" name="Google Shape;359;p17">
            <a:extLst>
              <a:ext uri="{FF2B5EF4-FFF2-40B4-BE49-F238E27FC236}">
                <a16:creationId xmlns:a16="http://schemas.microsoft.com/office/drawing/2014/main" id="{4F7ABF91-ED88-2E8C-F40A-83F54EC4F530}"/>
              </a:ext>
            </a:extLst>
          </p:cNvPr>
          <p:cNvSpPr txBox="1"/>
          <p:nvPr/>
        </p:nvSpPr>
        <p:spPr>
          <a:xfrm>
            <a:off x="743109" y="1144756"/>
            <a:ext cx="10279095" cy="1275800"/>
          </a:xfrm>
          <a:prstGeom prst="rect">
            <a:avLst/>
          </a:prstGeom>
          <a:noFill/>
          <a:ln>
            <a:noFill/>
          </a:ln>
        </p:spPr>
        <p:txBody>
          <a:bodyPr spcFirstLastPara="1" wrap="square" lIns="91425" tIns="45700" rIns="91425" bIns="45700" anchor="t" anchorCtr="0">
            <a:normAutofit/>
          </a:bodyPr>
          <a:lstStyle/>
          <a:p>
            <a:pPr marL="457200" indent="-457200">
              <a:lnSpc>
                <a:spcPct val="90000"/>
              </a:lnSpc>
              <a:spcBef>
                <a:spcPts val="1000"/>
              </a:spcBef>
              <a:buClr>
                <a:schemeClr val="dk1"/>
              </a:buClr>
              <a:buSzPts val="3200"/>
              <a:buFont typeface="Wingdings" pitchFamily="2" charset="2"/>
              <a:buChar char="§"/>
            </a:pPr>
            <a:r>
              <a:rPr lang="en-US" sz="3200" dirty="0">
                <a:solidFill>
                  <a:schemeClr val="dk1"/>
                </a:solidFill>
                <a:latin typeface="Calibri" panose="020F0502020204030204" pitchFamily="34" charset="0"/>
                <a:cs typeface="Calibri" panose="020F0502020204030204" pitchFamily="34" charset="0"/>
                <a:sym typeface="Calibri"/>
              </a:rPr>
              <a:t>Host-pathogens and microbiome-pathogens association across land use</a:t>
            </a: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pic>
        <p:nvPicPr>
          <p:cNvPr id="327" name="Picture 326">
            <a:extLst>
              <a:ext uri="{FF2B5EF4-FFF2-40B4-BE49-F238E27FC236}">
                <a16:creationId xmlns:a16="http://schemas.microsoft.com/office/drawing/2014/main" id="{8B2E86EF-7986-C8A8-36D0-7FE3BB4B21B0}"/>
              </a:ext>
            </a:extLst>
          </p:cNvPr>
          <p:cNvPicPr>
            <a:picLocks noChangeAspect="1"/>
          </p:cNvPicPr>
          <p:nvPr/>
        </p:nvPicPr>
        <p:blipFill>
          <a:blip r:embed="rId3"/>
          <a:stretch>
            <a:fillRect/>
          </a:stretch>
        </p:blipFill>
        <p:spPr>
          <a:xfrm>
            <a:off x="1554814" y="2420556"/>
            <a:ext cx="6298009" cy="3346847"/>
          </a:xfrm>
          <a:prstGeom prst="rect">
            <a:avLst/>
          </a:prstGeom>
        </p:spPr>
      </p:pic>
      <p:pic>
        <p:nvPicPr>
          <p:cNvPr id="2" name="Google Shape;236;p9">
            <a:extLst>
              <a:ext uri="{FF2B5EF4-FFF2-40B4-BE49-F238E27FC236}">
                <a16:creationId xmlns:a16="http://schemas.microsoft.com/office/drawing/2014/main" id="{90B6B735-3DC3-3B88-601B-FC70C9191470}"/>
              </a:ext>
            </a:extLst>
          </p:cNvPr>
          <p:cNvPicPr preferRelativeResize="0"/>
          <p:nvPr/>
        </p:nvPicPr>
        <p:blipFill rotWithShape="1">
          <a:blip r:embed="rId4">
            <a:alphaModFix/>
          </a:blip>
          <a:srcRect/>
          <a:stretch/>
        </p:blipFill>
        <p:spPr>
          <a:xfrm>
            <a:off x="8332932" y="1966484"/>
            <a:ext cx="2819698" cy="4722003"/>
          </a:xfrm>
          <a:prstGeom prst="rect">
            <a:avLst/>
          </a:prstGeom>
          <a:noFill/>
          <a:ln>
            <a:noFill/>
          </a:ln>
        </p:spPr>
      </p:pic>
    </p:spTree>
    <p:extLst>
      <p:ext uri="{BB962C8B-B14F-4D97-AF65-F5344CB8AC3E}">
        <p14:creationId xmlns:p14="http://schemas.microsoft.com/office/powerpoint/2010/main" val="2327804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
        <p:nvSpPr>
          <p:cNvPr id="3" name="Google Shape;105;p2">
            <a:extLst>
              <a:ext uri="{FF2B5EF4-FFF2-40B4-BE49-F238E27FC236}">
                <a16:creationId xmlns:a16="http://schemas.microsoft.com/office/drawing/2014/main" id="{EB521E69-ABA8-42DB-0F1C-660BB86DCD7E}"/>
              </a:ext>
            </a:extLst>
          </p:cNvPr>
          <p:cNvSpPr/>
          <p:nvPr/>
        </p:nvSpPr>
        <p:spPr>
          <a:xfrm>
            <a:off x="1730736" y="848507"/>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7" name="Google Shape;109;p2">
            <a:extLst>
              <a:ext uri="{FF2B5EF4-FFF2-40B4-BE49-F238E27FC236}">
                <a16:creationId xmlns:a16="http://schemas.microsoft.com/office/drawing/2014/main" id="{1629E0BA-592D-BC30-C6FA-D51179AF77AE}"/>
              </a:ext>
            </a:extLst>
          </p:cNvPr>
          <p:cNvSpPr/>
          <p:nvPr/>
        </p:nvSpPr>
        <p:spPr>
          <a:xfrm>
            <a:off x="1837523" y="4939518"/>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8" name="Google Shape;113;p2">
            <a:extLst>
              <a:ext uri="{FF2B5EF4-FFF2-40B4-BE49-F238E27FC236}">
                <a16:creationId xmlns:a16="http://schemas.microsoft.com/office/drawing/2014/main" id="{CB1695E1-4CB6-6F6F-9978-B3FDCFB87D52}"/>
              </a:ext>
            </a:extLst>
          </p:cNvPr>
          <p:cNvSpPr/>
          <p:nvPr/>
        </p:nvSpPr>
        <p:spPr>
          <a:xfrm>
            <a:off x="2857685" y="4427925"/>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 name="Google Shape;99;p2">
            <a:extLst>
              <a:ext uri="{FF2B5EF4-FFF2-40B4-BE49-F238E27FC236}">
                <a16:creationId xmlns:a16="http://schemas.microsoft.com/office/drawing/2014/main" id="{5C577A2B-D5A6-81EE-E407-EB34C5F7A02A}"/>
              </a:ext>
            </a:extLst>
          </p:cNvPr>
          <p:cNvPicPr preferRelativeResize="0">
            <a:picLocks noChangeAspect="1"/>
          </p:cNvPicPr>
          <p:nvPr/>
        </p:nvPicPr>
        <p:blipFill rotWithShape="1">
          <a:blip r:embed="rId3">
            <a:alphaModFix/>
          </a:blip>
          <a:srcRect/>
          <a:stretch/>
        </p:blipFill>
        <p:spPr>
          <a:xfrm>
            <a:off x="6096000" y="1001907"/>
            <a:ext cx="5707156" cy="4320000"/>
          </a:xfrm>
          <a:prstGeom prst="rect">
            <a:avLst/>
          </a:prstGeom>
          <a:noFill/>
          <a:ln w="9525" cap="flat" cmpd="sng">
            <a:solidFill>
              <a:schemeClr val="dk1"/>
            </a:solidFill>
            <a:prstDash val="solid"/>
            <a:round/>
            <a:headEnd type="none" w="sm" len="sm"/>
            <a:tailEnd type="none" w="sm" len="sm"/>
          </a:ln>
        </p:spPr>
      </p:pic>
      <p:sp>
        <p:nvSpPr>
          <p:cNvPr id="17" name="Google Shape;102;p2">
            <a:extLst>
              <a:ext uri="{FF2B5EF4-FFF2-40B4-BE49-F238E27FC236}">
                <a16:creationId xmlns:a16="http://schemas.microsoft.com/office/drawing/2014/main" id="{4405E191-D1D4-3403-2806-9C491C13E8C4}"/>
              </a:ext>
            </a:extLst>
          </p:cNvPr>
          <p:cNvSpPr txBox="1"/>
          <p:nvPr/>
        </p:nvSpPr>
        <p:spPr>
          <a:xfrm>
            <a:off x="8593880" y="2168408"/>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8" name="Google Shape;103;p2">
            <a:extLst>
              <a:ext uri="{FF2B5EF4-FFF2-40B4-BE49-F238E27FC236}">
                <a16:creationId xmlns:a16="http://schemas.microsoft.com/office/drawing/2014/main" id="{745F2908-3162-C412-36CE-850140774D78}"/>
              </a:ext>
            </a:extLst>
          </p:cNvPr>
          <p:cNvSpPr txBox="1"/>
          <p:nvPr/>
        </p:nvSpPr>
        <p:spPr>
          <a:xfrm>
            <a:off x="7923627" y="292899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9" name="Google Shape;104;p2">
            <a:extLst>
              <a:ext uri="{FF2B5EF4-FFF2-40B4-BE49-F238E27FC236}">
                <a16:creationId xmlns:a16="http://schemas.microsoft.com/office/drawing/2014/main" id="{3267F88E-CE57-49EC-1573-FB10D90DC7AA}"/>
              </a:ext>
            </a:extLst>
          </p:cNvPr>
          <p:cNvSpPr txBox="1"/>
          <p:nvPr/>
        </p:nvSpPr>
        <p:spPr>
          <a:xfrm>
            <a:off x="7289745" y="3805367"/>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Tree>
    <p:extLst>
      <p:ext uri="{BB962C8B-B14F-4D97-AF65-F5344CB8AC3E}">
        <p14:creationId xmlns:p14="http://schemas.microsoft.com/office/powerpoint/2010/main" val="18882960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53293" y="543511"/>
            <a:ext cx="10003197"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Number of modules</a:t>
            </a:r>
            <a:endParaRPr b="1" dirty="0">
              <a:latin typeface="Calibri" panose="020F0502020204030204" pitchFamily="34" charset="0"/>
              <a:cs typeface="Calibri" panose="020F0502020204030204" pitchFamily="34" charset="0"/>
              <a:sym typeface="Calibri"/>
            </a:endParaRPr>
          </a:p>
        </p:txBody>
      </p:sp>
      <p:pic>
        <p:nvPicPr>
          <p:cNvPr id="3" name="Picture 2" descr="A graph of a graph&#10;&#10;Description automatically generated">
            <a:extLst>
              <a:ext uri="{FF2B5EF4-FFF2-40B4-BE49-F238E27FC236}">
                <a16:creationId xmlns:a16="http://schemas.microsoft.com/office/drawing/2014/main" id="{C8D32888-B1D7-0755-B4AE-B91B30E76DB3}"/>
              </a:ext>
            </a:extLst>
          </p:cNvPr>
          <p:cNvPicPr>
            <a:picLocks noChangeAspect="1"/>
          </p:cNvPicPr>
          <p:nvPr/>
        </p:nvPicPr>
        <p:blipFill>
          <a:blip r:embed="rId3"/>
          <a:stretch>
            <a:fillRect/>
          </a:stretch>
        </p:blipFill>
        <p:spPr>
          <a:xfrm>
            <a:off x="2209800" y="1455524"/>
            <a:ext cx="7563465" cy="5402475"/>
          </a:xfrm>
          <a:prstGeom prst="rect">
            <a:avLst/>
          </a:prstGeom>
        </p:spPr>
      </p:pic>
    </p:spTree>
    <p:extLst>
      <p:ext uri="{BB962C8B-B14F-4D97-AF65-F5344CB8AC3E}">
        <p14:creationId xmlns:p14="http://schemas.microsoft.com/office/powerpoint/2010/main" val="19729449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53293" y="582840"/>
            <a:ext cx="5175559"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ASVs taxonomy</a:t>
            </a:r>
            <a:endParaRPr b="1" dirty="0">
              <a:latin typeface="Calibri" panose="020F0502020204030204" pitchFamily="34" charset="0"/>
              <a:cs typeface="Calibri" panose="020F0502020204030204" pitchFamily="34" charset="0"/>
              <a:sym typeface="Calibri"/>
            </a:endParaRPr>
          </a:p>
        </p:txBody>
      </p:sp>
      <p:pic>
        <p:nvPicPr>
          <p:cNvPr id="5" name="Picture 4" descr="A chart of different colored squares&#10;&#10;Description automatically generated">
            <a:extLst>
              <a:ext uri="{FF2B5EF4-FFF2-40B4-BE49-F238E27FC236}">
                <a16:creationId xmlns:a16="http://schemas.microsoft.com/office/drawing/2014/main" id="{5A8AE5CA-D961-D61E-C472-C4C98121B90C}"/>
              </a:ext>
            </a:extLst>
          </p:cNvPr>
          <p:cNvPicPr>
            <a:picLocks noChangeAspect="1"/>
          </p:cNvPicPr>
          <p:nvPr/>
        </p:nvPicPr>
        <p:blipFill>
          <a:blip r:embed="rId3"/>
          <a:stretch>
            <a:fillRect/>
          </a:stretch>
        </p:blipFill>
        <p:spPr>
          <a:xfrm>
            <a:off x="4909879" y="460783"/>
            <a:ext cx="6397217" cy="6397217"/>
          </a:xfrm>
          <a:prstGeom prst="rect">
            <a:avLst/>
          </a:prstGeom>
        </p:spPr>
      </p:pic>
    </p:spTree>
    <p:extLst>
      <p:ext uri="{BB962C8B-B14F-4D97-AF65-F5344CB8AC3E}">
        <p14:creationId xmlns:p14="http://schemas.microsoft.com/office/powerpoint/2010/main" val="3856809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
        <p:nvSpPr>
          <p:cNvPr id="2" name="Google Shape;105;p2">
            <a:extLst>
              <a:ext uri="{FF2B5EF4-FFF2-40B4-BE49-F238E27FC236}">
                <a16:creationId xmlns:a16="http://schemas.microsoft.com/office/drawing/2014/main" id="{2AD43D56-F94E-FC1C-F1E2-CEDC2361D3E7}"/>
              </a:ext>
            </a:extLst>
          </p:cNvPr>
          <p:cNvSpPr/>
          <p:nvPr/>
        </p:nvSpPr>
        <p:spPr>
          <a:xfrm>
            <a:off x="1730736" y="848507"/>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3" name="Google Shape;106;p2">
            <a:extLst>
              <a:ext uri="{FF2B5EF4-FFF2-40B4-BE49-F238E27FC236}">
                <a16:creationId xmlns:a16="http://schemas.microsoft.com/office/drawing/2014/main" id="{8CF20AE0-7859-4BB3-9FE2-7A784DCBB39F}"/>
              </a:ext>
            </a:extLst>
          </p:cNvPr>
          <p:cNvSpPr/>
          <p:nvPr/>
        </p:nvSpPr>
        <p:spPr>
          <a:xfrm>
            <a:off x="859932" y="2196681"/>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7" name="Google Shape;109;p2">
            <a:extLst>
              <a:ext uri="{FF2B5EF4-FFF2-40B4-BE49-F238E27FC236}">
                <a16:creationId xmlns:a16="http://schemas.microsoft.com/office/drawing/2014/main" id="{AC080088-470B-39DE-2DF1-557053BDDFB3}"/>
              </a:ext>
            </a:extLst>
          </p:cNvPr>
          <p:cNvSpPr/>
          <p:nvPr/>
        </p:nvSpPr>
        <p:spPr>
          <a:xfrm>
            <a:off x="1837523" y="4939518"/>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8" name="Google Shape;113;p2">
            <a:extLst>
              <a:ext uri="{FF2B5EF4-FFF2-40B4-BE49-F238E27FC236}">
                <a16:creationId xmlns:a16="http://schemas.microsoft.com/office/drawing/2014/main" id="{98C02230-EA60-E0B1-B668-4D2FFB753D8E}"/>
              </a:ext>
            </a:extLst>
          </p:cNvPr>
          <p:cNvSpPr/>
          <p:nvPr/>
        </p:nvSpPr>
        <p:spPr>
          <a:xfrm>
            <a:off x="2857685" y="4427925"/>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10" name="Straight Arrow Connector 9">
            <a:extLst>
              <a:ext uri="{FF2B5EF4-FFF2-40B4-BE49-F238E27FC236}">
                <a16:creationId xmlns:a16="http://schemas.microsoft.com/office/drawing/2014/main" id="{F770C03E-8350-0D1F-0476-39FF1CB8A2C2}"/>
              </a:ext>
            </a:extLst>
          </p:cNvPr>
          <p:cNvCxnSpPr>
            <a:cxnSpLocks/>
          </p:cNvCxnSpPr>
          <p:nvPr/>
        </p:nvCxnSpPr>
        <p:spPr>
          <a:xfrm flipH="1">
            <a:off x="1837523" y="1654620"/>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pic>
        <p:nvPicPr>
          <p:cNvPr id="17" name="Google Shape;99;p2">
            <a:extLst>
              <a:ext uri="{FF2B5EF4-FFF2-40B4-BE49-F238E27FC236}">
                <a16:creationId xmlns:a16="http://schemas.microsoft.com/office/drawing/2014/main" id="{CEBFE808-7468-679E-A0F1-E865415CB45A}"/>
              </a:ext>
            </a:extLst>
          </p:cNvPr>
          <p:cNvPicPr preferRelativeResize="0">
            <a:picLocks noChangeAspect="1"/>
          </p:cNvPicPr>
          <p:nvPr/>
        </p:nvPicPr>
        <p:blipFill rotWithShape="1">
          <a:blip r:embed="rId3">
            <a:alphaModFix/>
          </a:blip>
          <a:srcRect/>
          <a:stretch/>
        </p:blipFill>
        <p:spPr>
          <a:xfrm>
            <a:off x="6096000" y="1001907"/>
            <a:ext cx="5707156" cy="4320000"/>
          </a:xfrm>
          <a:prstGeom prst="rect">
            <a:avLst/>
          </a:prstGeom>
          <a:noFill/>
          <a:ln w="9525" cap="flat" cmpd="sng">
            <a:solidFill>
              <a:schemeClr val="dk1"/>
            </a:solidFill>
            <a:prstDash val="solid"/>
            <a:round/>
            <a:headEnd type="none" w="sm" len="sm"/>
            <a:tailEnd type="none" w="sm" len="sm"/>
          </a:ln>
        </p:spPr>
      </p:pic>
      <p:sp>
        <p:nvSpPr>
          <p:cNvPr id="18" name="Google Shape;102;p2">
            <a:extLst>
              <a:ext uri="{FF2B5EF4-FFF2-40B4-BE49-F238E27FC236}">
                <a16:creationId xmlns:a16="http://schemas.microsoft.com/office/drawing/2014/main" id="{C03D0A02-49B7-710A-42E3-EC8305B29905}"/>
              </a:ext>
            </a:extLst>
          </p:cNvPr>
          <p:cNvSpPr txBox="1"/>
          <p:nvPr/>
        </p:nvSpPr>
        <p:spPr>
          <a:xfrm>
            <a:off x="8593880" y="2168408"/>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9" name="Google Shape;103;p2">
            <a:extLst>
              <a:ext uri="{FF2B5EF4-FFF2-40B4-BE49-F238E27FC236}">
                <a16:creationId xmlns:a16="http://schemas.microsoft.com/office/drawing/2014/main" id="{DC7BF3B9-C572-5B1A-1CA3-5637F2394C40}"/>
              </a:ext>
            </a:extLst>
          </p:cNvPr>
          <p:cNvSpPr txBox="1"/>
          <p:nvPr/>
        </p:nvSpPr>
        <p:spPr>
          <a:xfrm>
            <a:off x="7923627" y="292899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20" name="Google Shape;104;p2">
            <a:extLst>
              <a:ext uri="{FF2B5EF4-FFF2-40B4-BE49-F238E27FC236}">
                <a16:creationId xmlns:a16="http://schemas.microsoft.com/office/drawing/2014/main" id="{CD3A2BFC-82A0-B3EA-B6BB-BEBF03DA8418}"/>
              </a:ext>
            </a:extLst>
          </p:cNvPr>
          <p:cNvSpPr txBox="1"/>
          <p:nvPr/>
        </p:nvSpPr>
        <p:spPr>
          <a:xfrm>
            <a:off x="7289745" y="3805367"/>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Tree>
    <p:extLst>
      <p:ext uri="{BB962C8B-B14F-4D97-AF65-F5344CB8AC3E}">
        <p14:creationId xmlns:p14="http://schemas.microsoft.com/office/powerpoint/2010/main" val="15632039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096000" y="1001907"/>
            <a:ext cx="5707156" cy="4320000"/>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593880" y="2168408"/>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7923627" y="292899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289745" y="3805367"/>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1730736" y="848507"/>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859932" y="2196681"/>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131673" y="3495420"/>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461020" y="2196681"/>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1837523" y="4939518"/>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2857685" y="4427925"/>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019155" y="1644075"/>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1837523" y="1654620"/>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002475" y="1743416"/>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153DFFB-72E4-C2B0-82D1-FF779D97CEEC}"/>
              </a:ext>
            </a:extLst>
          </p:cNvPr>
          <p:cNvCxnSpPr>
            <a:cxnSpLocks/>
          </p:cNvCxnSpPr>
          <p:nvPr/>
        </p:nvCxnSpPr>
        <p:spPr>
          <a:xfrm flipH="1">
            <a:off x="4019155" y="3161907"/>
            <a:ext cx="571930" cy="594444"/>
          </a:xfrm>
          <a:prstGeom prst="straightConnector1">
            <a:avLst/>
          </a:prstGeom>
          <a:ln w="28575">
            <a:solidFill>
              <a:schemeClr val="tx2">
                <a:lumMod val="75000"/>
              </a:schemeClr>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F18E2A1-BE98-1A8C-C886-687F45B7A17A}"/>
              </a:ext>
            </a:extLst>
          </p:cNvPr>
          <p:cNvCxnSpPr>
            <a:cxnSpLocks/>
          </p:cNvCxnSpPr>
          <p:nvPr/>
        </p:nvCxnSpPr>
        <p:spPr>
          <a:xfrm flipH="1">
            <a:off x="2725955" y="2616586"/>
            <a:ext cx="626786" cy="0"/>
          </a:xfrm>
          <a:prstGeom prst="straightConnector1">
            <a:avLst/>
          </a:prstGeom>
          <a:ln w="28575">
            <a:solidFill>
              <a:schemeClr val="tx2">
                <a:lumMod val="75000"/>
              </a:schemeClr>
            </a:solidFill>
            <a:prstDash val="sysDash"/>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101324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855F0E1-3826-D863-3E4D-DFFB91C1DFE9}"/>
              </a:ext>
            </a:extLst>
          </p:cNvPr>
          <p:cNvSpPr txBox="1"/>
          <p:nvPr/>
        </p:nvSpPr>
        <p:spPr>
          <a:xfrm>
            <a:off x="7191279" y="6519446"/>
            <a:ext cx="4902398"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Berg et. al., 2020; Rosenberg &amp; </a:t>
            </a:r>
            <a:r>
              <a:rPr lang="en-US" sz="1600" dirty="0" err="1">
                <a:latin typeface="Calibri" panose="020F0502020204030204" pitchFamily="34" charset="0"/>
                <a:cs typeface="Calibri" panose="020F0502020204030204" pitchFamily="34" charset="0"/>
              </a:rPr>
              <a:t>Zilber</a:t>
            </a:r>
            <a:r>
              <a:rPr lang="en-US" sz="1600" dirty="0">
                <a:latin typeface="Calibri" panose="020F0502020204030204" pitchFamily="34" charset="0"/>
                <a:cs typeface="Calibri" panose="020F0502020204030204" pitchFamily="34" charset="0"/>
              </a:rPr>
              <a:t>-Rosenberg, 2018</a:t>
            </a:r>
          </a:p>
        </p:txBody>
      </p:sp>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7546864"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The microbiome is crucial for host health and function </a:t>
            </a:r>
            <a:endParaRPr lang="en-US" sz="3600" dirty="0">
              <a:latin typeface="Calibri" panose="020F0502020204030204" pitchFamily="34" charset="0"/>
              <a:cs typeface="Calibri" panose="020F0502020204030204" pitchFamily="34" charset="0"/>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760652" y="3036530"/>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latin typeface="Calibri" panose="020F0502020204030204" pitchFamily="34" charset="0"/>
                <a:cs typeface="Calibri" panose="020F0502020204030204" pitchFamily="34" charset="0"/>
                <a:sym typeface="Wingdings" panose="05000000000000000000" pitchFamily="2" charset="2"/>
              </a:rPr>
              <a:t>Knowledge gap – </a:t>
            </a:r>
          </a:p>
          <a:p>
            <a:pPr marL="0" indent="0">
              <a:buNone/>
            </a:pPr>
            <a:r>
              <a:rPr lang="en-US" dirty="0">
                <a:solidFill>
                  <a:srgbClr val="2E2F31"/>
                </a:solidFill>
                <a:latin typeface="Calibri" panose="020F0502020204030204" pitchFamily="34" charset="0"/>
                <a:cs typeface="Calibri" panose="020F0502020204030204" pitchFamily="34" charset="0"/>
              </a:rPr>
              <a:t>While most microbiome research focuses on humans or domestic animals, we still don’t know a lot about </a:t>
            </a:r>
            <a:r>
              <a:rPr lang="en-US" b="1" dirty="0">
                <a:solidFill>
                  <a:srgbClr val="2E2F31"/>
                </a:solidFill>
                <a:latin typeface="Calibri" panose="020F0502020204030204" pitchFamily="34" charset="0"/>
                <a:cs typeface="Calibri" panose="020F0502020204030204" pitchFamily="34" charset="0"/>
              </a:rPr>
              <a:t>wild</a:t>
            </a:r>
            <a:r>
              <a:rPr lang="en-US" dirty="0">
                <a:solidFill>
                  <a:srgbClr val="2E2F31"/>
                </a:solidFill>
                <a:latin typeface="Calibri" panose="020F0502020204030204" pitchFamily="34" charset="0"/>
                <a:cs typeface="Calibri" panose="020F0502020204030204" pitchFamily="34" charset="0"/>
              </a:rPr>
              <a:t> animals and how environmental factors, such as land use change, affect their microbiome </a:t>
            </a: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5F973E3-1F58-E1D4-5A5A-7A1F0A176FEC}"/>
              </a:ext>
            </a:extLst>
          </p:cNvPr>
          <p:cNvPicPr>
            <a:picLocks noChangeAspect="1" noChangeArrowheads="1"/>
          </p:cNvPicPr>
          <p:nvPr/>
        </p:nvPicPr>
        <p:blipFill rotWithShape="1">
          <a:blip r:embed="rId3">
            <a:duotone>
              <a:prstClr val="black"/>
              <a:srgbClr val="D9C3A5">
                <a:tint val="50000"/>
                <a:satMod val="180000"/>
              </a:srgbClr>
            </a:duotone>
            <a:extLst>
              <a:ext uri="{28A0092B-C50C-407E-A947-70E740481C1C}">
                <a14:useLocalDpi xmlns:a14="http://schemas.microsoft.com/office/drawing/2010/main" val="0"/>
              </a:ext>
            </a:extLst>
          </a:blip>
          <a:srcRect l="4546" t="5396" r="18847" b="23681"/>
          <a:stretch/>
        </p:blipFill>
        <p:spPr bwMode="auto">
          <a:xfrm>
            <a:off x="3594561" y="4976507"/>
            <a:ext cx="2465366" cy="14716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3EA069ED-50AC-9B1C-184C-5C85D74D0590}"/>
              </a:ext>
            </a:extLst>
          </p:cNvPr>
          <p:cNvPicPr>
            <a:picLocks noChangeAspect="1" noChangeArrowheads="1"/>
          </p:cNvPicPr>
          <p:nvPr/>
        </p:nvPicPr>
        <p:blipFill>
          <a:blip r:embed="rId4">
            <a:duotone>
              <a:prstClr val="black"/>
              <a:schemeClr val="accent3">
                <a:tint val="45000"/>
                <a:satMod val="400000"/>
              </a:schemeClr>
            </a:duotone>
            <a:extLst>
              <a:ext uri="{28A0092B-C50C-407E-A947-70E740481C1C}">
                <a14:useLocalDpi xmlns:a14="http://schemas.microsoft.com/office/drawing/2010/main" val="0"/>
              </a:ext>
            </a:extLst>
          </a:blip>
          <a:srcRect/>
          <a:stretch>
            <a:fillRect/>
          </a:stretch>
        </p:blipFill>
        <p:spPr bwMode="auto">
          <a:xfrm>
            <a:off x="6507589" y="4987110"/>
            <a:ext cx="1634828" cy="10877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Meet Your Microbiome">
            <a:extLst>
              <a:ext uri="{FF2B5EF4-FFF2-40B4-BE49-F238E27FC236}">
                <a16:creationId xmlns:a16="http://schemas.microsoft.com/office/drawing/2014/main" id="{82DC03F3-0187-F61A-E273-C3E79A3D644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572"/>
          <a:stretch/>
        </p:blipFill>
        <p:spPr bwMode="auto">
          <a:xfrm>
            <a:off x="9271708" y="234497"/>
            <a:ext cx="1843954" cy="298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310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5" name="Google Shape;215;p7"/>
          <p:cNvSpPr txBox="1">
            <a:spLocks noGrp="1"/>
          </p:cNvSpPr>
          <p:nvPr>
            <p:ph type="title"/>
          </p:nvPr>
        </p:nvSpPr>
        <p:spPr>
          <a:xfrm>
            <a:off x="1079361" y="465609"/>
            <a:ext cx="10515600" cy="96949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b="1" dirty="0">
                <a:latin typeface="Calibri"/>
                <a:ea typeface="Calibri"/>
                <a:cs typeface="Calibri"/>
                <a:sym typeface="Calibri"/>
              </a:rPr>
              <a:t>Research</a:t>
            </a:r>
            <a:r>
              <a:rPr lang="en-US" b="1" dirty="0">
                <a:latin typeface="Calibri"/>
                <a:ea typeface="Calibri"/>
                <a:cs typeface="Calibri"/>
                <a:sym typeface="Calibri"/>
              </a:rPr>
              <a:t> </a:t>
            </a:r>
            <a:r>
              <a:rPr lang="en-US" sz="3600" b="1" dirty="0">
                <a:latin typeface="Calibri"/>
                <a:ea typeface="Calibri"/>
                <a:cs typeface="Calibri"/>
                <a:sym typeface="Calibri"/>
              </a:rPr>
              <a:t>objective</a:t>
            </a:r>
            <a:endParaRPr b="1" dirty="0">
              <a:latin typeface="Calibri"/>
              <a:ea typeface="Calibri"/>
              <a:cs typeface="Calibri"/>
              <a:sym typeface="Calibri"/>
            </a:endParaRPr>
          </a:p>
        </p:txBody>
      </p:sp>
      <p:sp>
        <p:nvSpPr>
          <p:cNvPr id="216" name="Google Shape;216;p7"/>
          <p:cNvSpPr txBox="1"/>
          <p:nvPr/>
        </p:nvSpPr>
        <p:spPr>
          <a:xfrm>
            <a:off x="1079361" y="1528835"/>
            <a:ext cx="9172082" cy="2475062"/>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rgbClr val="000000"/>
              </a:buClr>
              <a:buSzPts val="3200"/>
            </a:pPr>
            <a:r>
              <a:rPr lang="en-US" sz="3200" i="0" u="none" strike="noStrike" dirty="0">
                <a:solidFill>
                  <a:srgbClr val="000000"/>
                </a:solidFill>
                <a:latin typeface="Calibri"/>
                <a:ea typeface="Calibri"/>
                <a:cs typeface="Calibri"/>
                <a:sym typeface="Calibri"/>
              </a:rPr>
              <a:t>To explore how land use change shapes the structure of host-microb</a:t>
            </a:r>
            <a:r>
              <a:rPr lang="en-US" sz="3200" dirty="0">
                <a:latin typeface="Calibri"/>
                <a:ea typeface="Calibri"/>
                <a:cs typeface="Calibri"/>
                <a:sym typeface="Calibri"/>
              </a:rPr>
              <a:t>e communities</a:t>
            </a:r>
            <a:endParaRPr dirty="0"/>
          </a:p>
        </p:txBody>
      </p:sp>
      <p:sp>
        <p:nvSpPr>
          <p:cNvPr id="2" name="Google Shape;215;p7">
            <a:extLst>
              <a:ext uri="{FF2B5EF4-FFF2-40B4-BE49-F238E27FC236}">
                <a16:creationId xmlns:a16="http://schemas.microsoft.com/office/drawing/2014/main" id="{542FD235-BB31-89FB-4777-C7064856BCAB}"/>
              </a:ext>
            </a:extLst>
          </p:cNvPr>
          <p:cNvSpPr txBox="1">
            <a:spLocks/>
          </p:cNvSpPr>
          <p:nvPr/>
        </p:nvSpPr>
        <p:spPr>
          <a:xfrm>
            <a:off x="1079361" y="2599209"/>
            <a:ext cx="10515600" cy="96949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3600" b="1" dirty="0"/>
              <a:t>Research</a:t>
            </a:r>
            <a:r>
              <a:rPr lang="en-US" b="1" dirty="0"/>
              <a:t> </a:t>
            </a:r>
            <a:r>
              <a:rPr lang="en-US" sz="3600" b="1" dirty="0"/>
              <a:t>questions</a:t>
            </a:r>
            <a:endParaRPr lang="en-US" b="1" dirty="0"/>
          </a:p>
        </p:txBody>
      </p:sp>
      <p:sp>
        <p:nvSpPr>
          <p:cNvPr id="3" name="Google Shape;216;p7">
            <a:extLst>
              <a:ext uri="{FF2B5EF4-FFF2-40B4-BE49-F238E27FC236}">
                <a16:creationId xmlns:a16="http://schemas.microsoft.com/office/drawing/2014/main" id="{B900AA44-8661-A8C0-C7FA-744014A3FA77}"/>
              </a:ext>
            </a:extLst>
          </p:cNvPr>
          <p:cNvSpPr txBox="1"/>
          <p:nvPr/>
        </p:nvSpPr>
        <p:spPr>
          <a:xfrm>
            <a:off x="1079360" y="3662434"/>
            <a:ext cx="10134739" cy="2928865"/>
          </a:xfrm>
          <a:prstGeom prst="rect">
            <a:avLst/>
          </a:prstGeom>
          <a:noFill/>
          <a:ln>
            <a:noFill/>
          </a:ln>
        </p:spPr>
        <p:txBody>
          <a:bodyPr spcFirstLastPara="1" wrap="square" lIns="91425" tIns="45700" rIns="91425" bIns="45700" anchor="t" anchorCtr="0">
            <a:normAutofit lnSpcReduction="10000"/>
          </a:bodyPr>
          <a:lstStyle/>
          <a:p>
            <a:pPr marL="514350" marR="0" lvl="0" indent="-514350" algn="l" rtl="0">
              <a:lnSpc>
                <a:spcPct val="90000"/>
              </a:lnSpc>
              <a:spcBef>
                <a:spcPts val="0"/>
              </a:spcBef>
              <a:spcAft>
                <a:spcPts val="0"/>
              </a:spcAft>
              <a:buClr>
                <a:srgbClr val="000000"/>
              </a:buClr>
              <a:buSzPts val="3200"/>
              <a:buFont typeface="+mj-lt"/>
              <a:buAutoNum type="arabicPeriod"/>
            </a:pPr>
            <a:r>
              <a:rPr lang="en-US" sz="3200" b="0" i="0" u="none" strike="noStrike" dirty="0">
                <a:solidFill>
                  <a:srgbClr val="000000"/>
                </a:solidFill>
                <a:latin typeface="Calibri"/>
                <a:ea typeface="Calibri"/>
                <a:cs typeface="Calibri"/>
                <a:sym typeface="Calibri"/>
              </a:rPr>
              <a:t>Is there a signature of land use in the structure of host-microbe network?</a:t>
            </a:r>
          </a:p>
          <a:p>
            <a:pPr marL="457200" marR="0" lvl="0" indent="-457200" algn="l" rtl="0">
              <a:lnSpc>
                <a:spcPct val="90000"/>
              </a:lnSpc>
              <a:spcBef>
                <a:spcPts val="0"/>
              </a:spcBef>
              <a:spcAft>
                <a:spcPts val="0"/>
              </a:spcAft>
              <a:buClr>
                <a:srgbClr val="000000"/>
              </a:buClr>
              <a:buSzPts val="3200"/>
              <a:buFont typeface="Arial" panose="020B0604020202020204" pitchFamily="34" charset="0"/>
              <a:buChar char="•"/>
            </a:pPr>
            <a:r>
              <a:rPr lang="en-US" sz="2600" i="0" u="none" strike="noStrike" dirty="0">
                <a:solidFill>
                  <a:srgbClr val="000000"/>
                </a:solidFill>
                <a:latin typeface="Calibri"/>
                <a:ea typeface="Calibri"/>
                <a:cs typeface="Calibri"/>
                <a:sym typeface="Calibri"/>
              </a:rPr>
              <a:t>Do hosts from the same land use have similar interaction patterns with microbes?</a:t>
            </a:r>
          </a:p>
          <a:p>
            <a:pPr marL="457200" lvl="2" indent="-457200">
              <a:lnSpc>
                <a:spcPct val="90000"/>
              </a:lnSpc>
              <a:buSzPts val="3200"/>
              <a:buFont typeface="Arial" panose="020B0604020202020204" pitchFamily="34" charset="0"/>
              <a:buChar char="•"/>
            </a:pPr>
            <a:r>
              <a:rPr lang="en-US" sz="2600" dirty="0">
                <a:latin typeface="Calibri"/>
                <a:cs typeface="Calibri"/>
                <a:sym typeface="Calibri"/>
              </a:rPr>
              <a:t>Does host-microbe interaction density change in accordance with land use?</a:t>
            </a:r>
          </a:p>
          <a:p>
            <a:pPr marL="514350" marR="0" lvl="0" indent="-514350" algn="l" rtl="0">
              <a:lnSpc>
                <a:spcPct val="90000"/>
              </a:lnSpc>
              <a:spcBef>
                <a:spcPts val="0"/>
              </a:spcBef>
              <a:spcAft>
                <a:spcPts val="0"/>
              </a:spcAft>
              <a:buClr>
                <a:srgbClr val="000000"/>
              </a:buClr>
              <a:buSzPts val="3200"/>
              <a:buFont typeface="+mj-lt"/>
              <a:buAutoNum type="romanUcPeriod"/>
            </a:pPr>
            <a:endParaRPr lang="en-US" sz="3200" dirty="0">
              <a:latin typeface="Calibri"/>
              <a:cs typeface="Calibri"/>
              <a:sym typeface="Calibri"/>
            </a:endParaRPr>
          </a:p>
          <a:p>
            <a:pPr marL="514350" marR="0" lvl="0" indent="-514350" algn="l" rtl="0">
              <a:lnSpc>
                <a:spcPct val="90000"/>
              </a:lnSpc>
              <a:spcBef>
                <a:spcPts val="0"/>
              </a:spcBef>
              <a:spcAft>
                <a:spcPts val="0"/>
              </a:spcAft>
              <a:buClr>
                <a:srgbClr val="000000"/>
              </a:buClr>
              <a:buSzPts val="3200"/>
              <a:buFont typeface="+mj-lt"/>
              <a:buAutoNum type="arabicPeriod" startAt="2"/>
            </a:pPr>
            <a:r>
              <a:rPr lang="en-US" sz="3200" dirty="0">
                <a:latin typeface="Calibri"/>
                <a:cs typeface="Calibri"/>
                <a:sym typeface="Calibri"/>
              </a:rPr>
              <a:t>Is there a difference between the two host species?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9" name="Google Shape;359;p17">
            <a:extLst>
              <a:ext uri="{FF2B5EF4-FFF2-40B4-BE49-F238E27FC236}">
                <a16:creationId xmlns:a16="http://schemas.microsoft.com/office/drawing/2014/main" id="{3F7FA174-A152-8F18-1890-9A5568E49FE5}"/>
              </a:ext>
            </a:extLst>
          </p:cNvPr>
          <p:cNvSpPr txBox="1"/>
          <p:nvPr/>
        </p:nvSpPr>
        <p:spPr>
          <a:xfrm>
            <a:off x="971010" y="899546"/>
            <a:ext cx="10403724" cy="970175"/>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chemeClr val="dk1"/>
              </a:buClr>
              <a:buSzPts val="3200"/>
            </a:pPr>
            <a:r>
              <a:rPr lang="en-US" sz="3200" b="0" dirty="0">
                <a:latin typeface="Calibri" panose="020F0502020204030204" pitchFamily="34" charset="0"/>
                <a:cs typeface="Calibri" panose="020F0502020204030204" pitchFamily="34" charset="0"/>
                <a:sym typeface="Calibri"/>
              </a:rPr>
              <a:t>ASVs richness </a:t>
            </a:r>
            <a:r>
              <a:rPr lang="en-US" sz="3200" b="0" dirty="0">
                <a:latin typeface="Calibri" panose="020F0502020204030204" pitchFamily="34" charset="0"/>
                <a:cs typeface="Calibri" panose="020F0502020204030204" pitchFamily="34" charset="0"/>
              </a:rPr>
              <a:t>is</a:t>
            </a:r>
            <a:r>
              <a:rPr lang="en-US" sz="3200" b="0" dirty="0">
                <a:latin typeface="Calibri" panose="020F0502020204030204" pitchFamily="34" charset="0"/>
                <a:cs typeface="Calibri" panose="020F0502020204030204" pitchFamily="34" charset="0"/>
                <a:sym typeface="Calibri"/>
              </a:rPr>
              <a:t> not changed across land use</a:t>
            </a:r>
            <a:endParaRPr sz="32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pic>
        <p:nvPicPr>
          <p:cNvPr id="5" name="Picture 4" descr="A graph with different colored squares&#10;&#10;Description automatically generated">
            <a:extLst>
              <a:ext uri="{FF2B5EF4-FFF2-40B4-BE49-F238E27FC236}">
                <a16:creationId xmlns:a16="http://schemas.microsoft.com/office/drawing/2014/main" id="{A1BCDF06-EB55-47E7-7765-4887CF18C2E5}"/>
              </a:ext>
            </a:extLst>
          </p:cNvPr>
          <p:cNvPicPr>
            <a:picLocks noChangeAspect="1"/>
          </p:cNvPicPr>
          <p:nvPr/>
        </p:nvPicPr>
        <p:blipFill>
          <a:blip r:embed="rId3"/>
          <a:stretch>
            <a:fillRect/>
          </a:stretch>
        </p:blipFill>
        <p:spPr>
          <a:xfrm>
            <a:off x="3573703" y="1719554"/>
            <a:ext cx="5044594" cy="504459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53293" y="582840"/>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Degree distribution</a:t>
            </a:r>
            <a:endParaRPr b="1" dirty="0">
              <a:latin typeface="Calibri" panose="020F0502020204030204" pitchFamily="34" charset="0"/>
              <a:cs typeface="Calibri" panose="020F0502020204030204" pitchFamily="34" charset="0"/>
              <a:sym typeface="Calibri"/>
            </a:endParaRPr>
          </a:p>
        </p:txBody>
      </p:sp>
      <p:sp>
        <p:nvSpPr>
          <p:cNvPr id="4" name="Google Shape;359;p17">
            <a:extLst>
              <a:ext uri="{FF2B5EF4-FFF2-40B4-BE49-F238E27FC236}">
                <a16:creationId xmlns:a16="http://schemas.microsoft.com/office/drawing/2014/main" id="{DB5D5134-FD1A-C403-AAD4-2955FA8310AF}"/>
              </a:ext>
            </a:extLst>
          </p:cNvPr>
          <p:cNvSpPr txBox="1"/>
          <p:nvPr/>
        </p:nvSpPr>
        <p:spPr>
          <a:xfrm>
            <a:off x="901339" y="1870145"/>
            <a:ext cx="3653680" cy="2980530"/>
          </a:xfrm>
          <a:prstGeom prst="rect">
            <a:avLst/>
          </a:prstGeom>
          <a:noFill/>
          <a:ln>
            <a:noFill/>
          </a:ln>
        </p:spPr>
        <p:txBody>
          <a:bodyPr spcFirstLastPara="1" wrap="square" lIns="91425" tIns="45700" rIns="91425" bIns="45700" anchor="t" anchorCtr="0">
            <a:normAutofit/>
          </a:bodyPr>
          <a:lstStyle/>
          <a:p>
            <a:pPr marL="457200" lvl="1" indent="-457200">
              <a:lnSpc>
                <a:spcPct val="90000"/>
              </a:lnSpc>
              <a:spcBef>
                <a:spcPts val="1000"/>
              </a:spcBef>
              <a:buClr>
                <a:schemeClr val="dk1"/>
              </a:buClr>
              <a:buSzPts val="3200"/>
              <a:buFont typeface="Wingdings" pitchFamily="2" charset="2"/>
              <a:buChar char="§"/>
            </a:pPr>
            <a:r>
              <a:rPr lang="en-US" sz="2800" b="1" dirty="0" err="1">
                <a:solidFill>
                  <a:schemeClr val="dk1"/>
                </a:solidFill>
                <a:latin typeface="Calibri" panose="020F0502020204030204" pitchFamily="34" charset="0"/>
                <a:cs typeface="Calibri" panose="020F0502020204030204" pitchFamily="34" charset="0"/>
                <a:sym typeface="Calibri"/>
              </a:rPr>
              <a:t>Connectance</a:t>
            </a:r>
            <a:r>
              <a:rPr lang="en-US" sz="2800" dirty="0">
                <a:solidFill>
                  <a:schemeClr val="dk1"/>
                </a:solidFill>
                <a:latin typeface="Calibri" panose="020F0502020204030204" pitchFamily="34" charset="0"/>
                <a:cs typeface="Calibri" panose="020F0502020204030204" pitchFamily="34" charset="0"/>
                <a:sym typeface="Calibri"/>
              </a:rPr>
              <a:t>: </a:t>
            </a:r>
          </a:p>
          <a:p>
            <a:pPr lvl="3">
              <a:lnSpc>
                <a:spcPct val="90000"/>
              </a:lnSpc>
              <a:spcBef>
                <a:spcPts val="1000"/>
              </a:spcBef>
              <a:buClr>
                <a:schemeClr val="dk1"/>
              </a:buClr>
              <a:buSzPts val="3200"/>
            </a:pPr>
            <a:r>
              <a:rPr lang="en-US" sz="2800" dirty="0">
                <a:solidFill>
                  <a:schemeClr val="dk1"/>
                </a:solidFill>
                <a:latin typeface="Calibri" panose="020F0502020204030204" pitchFamily="34" charset="0"/>
                <a:cs typeface="Calibri" panose="020F0502020204030204" pitchFamily="34" charset="0"/>
                <a:sym typeface="Calibri"/>
              </a:rPr>
              <a:t>	</a:t>
            </a:r>
            <a:r>
              <a:rPr lang="en-US" sz="2800" i="1" dirty="0">
                <a:solidFill>
                  <a:schemeClr val="dk1"/>
                </a:solidFill>
                <a:latin typeface="Calibri" panose="020F0502020204030204" pitchFamily="34" charset="0"/>
                <a:cs typeface="Calibri" panose="020F0502020204030204" pitchFamily="34" charset="0"/>
                <a:sym typeface="Calibri"/>
              </a:rPr>
              <a:t>Rattus</a:t>
            </a:r>
            <a:r>
              <a:rPr lang="en-US" sz="2800" dirty="0">
                <a:solidFill>
                  <a:schemeClr val="dk1"/>
                </a:solidFill>
                <a:latin typeface="Calibri" panose="020F0502020204030204" pitchFamily="34" charset="0"/>
                <a:cs typeface="Calibri" panose="020F0502020204030204" pitchFamily="34" charset="0"/>
                <a:sym typeface="Calibri"/>
              </a:rPr>
              <a:t> = 1.5%</a:t>
            </a:r>
          </a:p>
          <a:p>
            <a:pPr lvl="3">
              <a:lnSpc>
                <a:spcPct val="90000"/>
              </a:lnSpc>
              <a:spcBef>
                <a:spcPts val="1000"/>
              </a:spcBef>
              <a:buClr>
                <a:schemeClr val="dk1"/>
              </a:buClr>
              <a:buSzPts val="3200"/>
            </a:pPr>
            <a:r>
              <a:rPr lang="en-US" sz="2800" dirty="0">
                <a:solidFill>
                  <a:schemeClr val="dk1"/>
                </a:solidFill>
                <a:latin typeface="Calibri" panose="020F0502020204030204" pitchFamily="34" charset="0"/>
                <a:cs typeface="Calibri" panose="020F0502020204030204" pitchFamily="34" charset="0"/>
                <a:sym typeface="Calibri"/>
              </a:rPr>
              <a:t>	</a:t>
            </a: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457200" indent="-457200">
              <a:lnSpc>
                <a:spcPct val="90000"/>
              </a:lnSpc>
              <a:spcBef>
                <a:spcPts val="1000"/>
              </a:spcBef>
              <a:buClr>
                <a:schemeClr val="dk1"/>
              </a:buClr>
              <a:buSzPts val="28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Most ASVs occur in less than 10 hosts</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pic>
        <p:nvPicPr>
          <p:cNvPr id="3" name="Picture 2" descr="A graph of a number of numbers&#10;&#10;Description automatically generated">
            <a:extLst>
              <a:ext uri="{FF2B5EF4-FFF2-40B4-BE49-F238E27FC236}">
                <a16:creationId xmlns:a16="http://schemas.microsoft.com/office/drawing/2014/main" id="{FB306065-3421-5690-9DF6-B7F599BCF7AE}"/>
              </a:ext>
            </a:extLst>
          </p:cNvPr>
          <p:cNvPicPr>
            <a:picLocks noChangeAspect="1"/>
          </p:cNvPicPr>
          <p:nvPr/>
        </p:nvPicPr>
        <p:blipFill>
          <a:blip r:embed="rId3"/>
          <a:stretch>
            <a:fillRect/>
          </a:stretch>
        </p:blipFill>
        <p:spPr>
          <a:xfrm>
            <a:off x="5932435" y="800685"/>
            <a:ext cx="5689294" cy="5689294"/>
          </a:xfrm>
          <a:prstGeom prst="rect">
            <a:avLst/>
          </a:prstGeom>
        </p:spPr>
      </p:pic>
    </p:spTree>
    <p:extLst>
      <p:ext uri="{BB962C8B-B14F-4D97-AF65-F5344CB8AC3E}">
        <p14:creationId xmlns:p14="http://schemas.microsoft.com/office/powerpoint/2010/main" val="7997390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29259</TotalTime>
  <Words>993</Words>
  <Application>Microsoft Macintosh PowerPoint</Application>
  <PresentationFormat>Widescreen</PresentationFormat>
  <Paragraphs>203</Paragraphs>
  <Slides>31</Slides>
  <Notes>30</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Gotham A</vt:lpstr>
      <vt:lpstr>Noto Sans Symbols</vt:lpstr>
      <vt:lpstr>Söhne</vt:lpstr>
      <vt:lpstr>Wingdings</vt:lpstr>
      <vt:lpstr>Office Theme</vt:lpstr>
      <vt:lpstr>The Interplay Between Host Microbiome, Host Pathogens, And Human Land Use Management,  With Association To Disease Risk</vt:lpstr>
      <vt:lpstr>Land use and microbe prevalence jointly determine host-microbe network structure</vt:lpstr>
      <vt:lpstr>PowerPoint Presentation</vt:lpstr>
      <vt:lpstr>PowerPoint Presentation</vt:lpstr>
      <vt:lpstr>PowerPoint Presentation</vt:lpstr>
      <vt:lpstr>PowerPoint Presentation</vt:lpstr>
      <vt:lpstr>Research objective</vt:lpstr>
      <vt:lpstr>PowerPoint Presentation</vt:lpstr>
      <vt:lpstr>Degree distribution</vt:lpstr>
      <vt:lpstr>High inter-individual microbiome variation</vt:lpstr>
      <vt:lpstr>We can explore the host-microbes network in the meso-scale  We hypothesize that if land use has a strong effect on the microbiome, hosts from the same land use have a similar pattern of connections to microbes</vt:lpstr>
      <vt:lpstr>Community detection - Stochastic Block Model</vt:lpstr>
      <vt:lpstr>Does land use explain the network group structure?</vt:lpstr>
      <vt:lpstr>ASVs association to land use</vt:lpstr>
      <vt:lpstr>Specific ASVs groups are associated with specific land uses</vt:lpstr>
      <vt:lpstr>ASVs occurrence</vt:lpstr>
      <vt:lpstr>86 modules</vt:lpstr>
      <vt:lpstr>Community detection - Infomap</vt:lpstr>
      <vt:lpstr>Community detection - Infomap</vt:lpstr>
      <vt:lpstr>Does land use explain the network group structure?</vt:lpstr>
      <vt:lpstr>The pattern is driven by rare microbes that clustered in small modules associated to specific land uses</vt:lpstr>
      <vt:lpstr>Hypotheses</vt:lpstr>
      <vt:lpstr>Correlation between variables</vt:lpstr>
      <vt:lpstr>Similarity in modules between grids</vt:lpstr>
      <vt:lpstr>Model selection</vt:lpstr>
      <vt:lpstr>Model selection</vt:lpstr>
      <vt:lpstr>Summary</vt:lpstr>
      <vt:lpstr>Doing next – ML analysis</vt:lpstr>
      <vt:lpstr>Doing next – adding the pathogens</vt:lpstr>
      <vt:lpstr>Number of modules</vt:lpstr>
      <vt:lpstr>ASVs taxonomy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Interplay Between Host Microbiome, Host Pathogens, And Human Land Use Management,  With Association To Disease Risk</dc:title>
  <dc:creator>matan markfeld</dc:creator>
  <cp:lastModifiedBy>matan markfeld</cp:lastModifiedBy>
  <cp:revision>358</cp:revision>
  <dcterms:created xsi:type="dcterms:W3CDTF">2022-05-25T13:17:04Z</dcterms:created>
  <dcterms:modified xsi:type="dcterms:W3CDTF">2024-03-19T07:42:11Z</dcterms:modified>
</cp:coreProperties>
</file>