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3"/>
  </p:notesMasterIdLst>
  <p:sldIdLst>
    <p:sldId id="256" r:id="rId2"/>
    <p:sldId id="372" r:id="rId3"/>
    <p:sldId id="377" r:id="rId4"/>
    <p:sldId id="378" r:id="rId5"/>
    <p:sldId id="379" r:id="rId6"/>
    <p:sldId id="380" r:id="rId7"/>
    <p:sldId id="365" r:id="rId8"/>
    <p:sldId id="384" r:id="rId9"/>
    <p:sldId id="321" r:id="rId10"/>
    <p:sldId id="262" r:id="rId11"/>
    <p:sldId id="353" r:id="rId12"/>
    <p:sldId id="367" r:id="rId13"/>
    <p:sldId id="383" r:id="rId14"/>
    <p:sldId id="393" r:id="rId15"/>
    <p:sldId id="344" r:id="rId16"/>
    <p:sldId id="350" r:id="rId17"/>
    <p:sldId id="381" r:id="rId18"/>
    <p:sldId id="382" r:id="rId19"/>
    <p:sldId id="368" r:id="rId20"/>
    <p:sldId id="391" r:id="rId21"/>
    <p:sldId id="392" r:id="rId22"/>
    <p:sldId id="371" r:id="rId23"/>
    <p:sldId id="348" r:id="rId24"/>
    <p:sldId id="359" r:id="rId25"/>
    <p:sldId id="373" r:id="rId26"/>
    <p:sldId id="370" r:id="rId27"/>
    <p:sldId id="320" r:id="rId28"/>
    <p:sldId id="376" r:id="rId29"/>
    <p:sldId id="374" r:id="rId30"/>
    <p:sldId id="375" r:id="rId31"/>
    <p:sldId id="364"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6"/>
    <p:restoredTop sz="82728"/>
  </p:normalViewPr>
  <p:slideViewPr>
    <p:cSldViewPr snapToGrid="0">
      <p:cViewPr varScale="1">
        <p:scale>
          <a:sx n="127" d="100"/>
          <a:sy n="127" d="100"/>
        </p:scale>
        <p:origin x="216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17</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642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25</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28</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7</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July 9,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What are the processes shaping the </a:t>
            </a:r>
            <a:r>
              <a:rPr lang="en-US" sz="3200" i="0" u="none" strike="noStrike" dirty="0">
                <a:solidFill>
                  <a:srgbClr val="000000"/>
                </a:solidFill>
                <a:latin typeface="Calibri"/>
                <a:ea typeface="Calibri"/>
                <a:cs typeface="Calibri"/>
                <a:sym typeface="Calibri"/>
              </a:rPr>
              <a:t>structure of host-microb</a:t>
            </a:r>
            <a:r>
              <a:rPr lang="en-US" sz="3200" dirty="0">
                <a:latin typeface="Calibri"/>
                <a:ea typeface="Calibri"/>
                <a:cs typeface="Calibri"/>
                <a:sym typeface="Calibri"/>
              </a:rPr>
              <a:t>e communities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Is there a difference between microbial groups?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 </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3200" dirty="0">
                <a:latin typeface="Calibri" panose="020F0502020204030204" pitchFamily="34" charset="0"/>
                <a:cs typeface="Calibri" panose="020F0502020204030204" pitchFamily="34" charset="0"/>
                <a:sym typeface="Calibri"/>
              </a:rPr>
              <a:t>The groups represent different microbial genera (and potentially functions)</a:t>
            </a:r>
            <a:endParaRPr sz="3200" dirty="0">
              <a:latin typeface="Calibri" panose="020F0502020204030204" pitchFamily="34" charset="0"/>
              <a:cs typeface="Calibri" panose="020F0502020204030204" pitchFamily="34" charset="0"/>
              <a:sym typeface="Calibri"/>
            </a:endParaRPr>
          </a:p>
        </p:txBody>
      </p:sp>
      <p:pic>
        <p:nvPicPr>
          <p:cNvPr id="3" name="Picture 2" descr="A diagram of different colored dots&#10;&#10;Description automatically generated">
            <a:extLst>
              <a:ext uri="{FF2B5EF4-FFF2-40B4-BE49-F238E27FC236}">
                <a16:creationId xmlns:a16="http://schemas.microsoft.com/office/drawing/2014/main" id="{BDBD69A3-4875-2CFD-579D-1E9F1D517D6E}"/>
              </a:ext>
            </a:extLst>
          </p:cNvPr>
          <p:cNvPicPr>
            <a:picLocks noChangeAspect="1"/>
          </p:cNvPicPr>
          <p:nvPr/>
        </p:nvPicPr>
        <p:blipFill>
          <a:blip r:embed="rId3"/>
          <a:stretch>
            <a:fillRect/>
          </a:stretch>
        </p:blipFill>
        <p:spPr>
          <a:xfrm>
            <a:off x="2578408" y="1424353"/>
            <a:ext cx="7560379" cy="5400270"/>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latin typeface="Calibri" panose="020F0502020204030204" pitchFamily="34" charset="0"/>
                <a:cs typeface="Calibri" panose="020F0502020204030204" pitchFamily="34" charset="0"/>
                <a:sym typeface="Calibri"/>
              </a:rPr>
              <a:t>Different pattern for core and non-core networks</a:t>
            </a:r>
            <a:endParaRPr sz="2800" dirty="0">
              <a:latin typeface="Calibri" panose="020F0502020204030204" pitchFamily="34" charset="0"/>
              <a:cs typeface="Calibri" panose="020F0502020204030204" pitchFamily="34" charset="0"/>
              <a:sym typeface="Calibri"/>
            </a:endParaRPr>
          </a:p>
        </p:txBody>
      </p:sp>
      <p:pic>
        <p:nvPicPr>
          <p:cNvPr id="5" name="Picture 4" descr="A graph of different colored lines&#10;&#10;Description automatically generated with medium confidence">
            <a:extLst>
              <a:ext uri="{FF2B5EF4-FFF2-40B4-BE49-F238E27FC236}">
                <a16:creationId xmlns:a16="http://schemas.microsoft.com/office/drawing/2014/main" id="{0C11D039-913D-0C2F-71F4-297DB4D9F605}"/>
              </a:ext>
            </a:extLst>
          </p:cNvPr>
          <p:cNvPicPr>
            <a:picLocks noChangeAspect="1"/>
          </p:cNvPicPr>
          <p:nvPr/>
        </p:nvPicPr>
        <p:blipFill>
          <a:blip r:embed="rId3"/>
          <a:stretch>
            <a:fillRect/>
          </a:stretch>
        </p:blipFill>
        <p:spPr>
          <a:xfrm>
            <a:off x="1113527" y="1140554"/>
            <a:ext cx="4335138" cy="3096527"/>
          </a:xfrm>
          <a:prstGeom prst="rect">
            <a:avLst/>
          </a:prstGeom>
        </p:spPr>
      </p:pic>
      <p:pic>
        <p:nvPicPr>
          <p:cNvPr id="7" name="Picture 6" descr="A graph with different colored squares&#10;&#10;Description automatically generated">
            <a:extLst>
              <a:ext uri="{FF2B5EF4-FFF2-40B4-BE49-F238E27FC236}">
                <a16:creationId xmlns:a16="http://schemas.microsoft.com/office/drawing/2014/main" id="{A74F6B6C-BE35-FFBA-AA51-3D59F35264C7}"/>
              </a:ext>
            </a:extLst>
          </p:cNvPr>
          <p:cNvPicPr>
            <a:picLocks noChangeAspect="1"/>
          </p:cNvPicPr>
          <p:nvPr/>
        </p:nvPicPr>
        <p:blipFill>
          <a:blip r:embed="rId4"/>
          <a:stretch>
            <a:fillRect/>
          </a:stretch>
        </p:blipFill>
        <p:spPr>
          <a:xfrm>
            <a:off x="6824897" y="1257821"/>
            <a:ext cx="4335138" cy="3096527"/>
          </a:xfrm>
          <a:prstGeom prst="rect">
            <a:avLst/>
          </a:prstGeom>
        </p:spPr>
      </p:pic>
      <p:pic>
        <p:nvPicPr>
          <p:cNvPr id="9" name="Picture 8">
            <a:extLst>
              <a:ext uri="{FF2B5EF4-FFF2-40B4-BE49-F238E27FC236}">
                <a16:creationId xmlns:a16="http://schemas.microsoft.com/office/drawing/2014/main" id="{48B0602F-FDFA-F6EB-5480-1BDAB884DEA9}"/>
              </a:ext>
            </a:extLst>
          </p:cNvPr>
          <p:cNvPicPr>
            <a:picLocks noChangeAspect="1"/>
          </p:cNvPicPr>
          <p:nvPr/>
        </p:nvPicPr>
        <p:blipFill>
          <a:blip r:embed="rId5"/>
          <a:stretch>
            <a:fillRect/>
          </a:stretch>
        </p:blipFill>
        <p:spPr>
          <a:xfrm>
            <a:off x="4443884" y="4237081"/>
            <a:ext cx="4087167" cy="252236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343863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118334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87170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What are the processes shaping the </a:t>
            </a:r>
            <a:r>
              <a:rPr lang="en-US" sz="3600" i="0" u="none" strike="noStrike" dirty="0">
                <a:solidFill>
                  <a:srgbClr val="000000"/>
                </a:solidFill>
                <a:latin typeface="Calibri"/>
                <a:ea typeface="Calibri"/>
                <a:cs typeface="Calibri"/>
                <a:sym typeface="Calibri"/>
              </a:rPr>
              <a:t>structure of host-microb</a:t>
            </a:r>
            <a:r>
              <a:rPr lang="en-US" sz="3600" dirty="0">
                <a:latin typeface="Calibri"/>
                <a:ea typeface="Calibri"/>
                <a:cs typeface="Calibri"/>
                <a:sym typeface="Calibri"/>
              </a:rPr>
              <a:t>e communities </a:t>
            </a:r>
            <a:r>
              <a:rPr lang="en-US" sz="3600" b="1" u="sng" dirty="0">
                <a:latin typeface="Calibri"/>
                <a:ea typeface="Calibri"/>
                <a:cs typeface="Calibri"/>
                <a:sym typeface="Calibri"/>
              </a:rPr>
              <a:t>along a land use change gradient</a:t>
            </a:r>
            <a:r>
              <a:rPr lang="en-US" sz="3600" dirty="0">
                <a:latin typeface="Calibri"/>
                <a:ea typeface="Calibri"/>
                <a:cs typeface="Calibri"/>
                <a:sym typeface="Calibri"/>
              </a:rPr>
              <a:t>?</a:t>
            </a:r>
          </a:p>
        </p:txBody>
      </p:sp>
    </p:spTree>
    <p:extLst>
      <p:ext uri="{BB962C8B-B14F-4D97-AF65-F5344CB8AC3E}">
        <p14:creationId xmlns:p14="http://schemas.microsoft.com/office/powerpoint/2010/main" val="427899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31702" y="5670523"/>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225621" y="412490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uses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
        <p:nvSpPr>
          <p:cNvPr id="5" name="Google Shape;109;p2">
            <a:extLst>
              <a:ext uri="{FF2B5EF4-FFF2-40B4-BE49-F238E27FC236}">
                <a16:creationId xmlns:a16="http://schemas.microsoft.com/office/drawing/2014/main" id="{6DA46B52-3557-E6DF-E376-32758D960535}"/>
              </a:ext>
            </a:extLst>
          </p:cNvPr>
          <p:cNvSpPr/>
          <p:nvPr/>
        </p:nvSpPr>
        <p:spPr>
          <a:xfrm>
            <a:off x="6330866" y="5028327"/>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Oval 8">
            <a:extLst>
              <a:ext uri="{FF2B5EF4-FFF2-40B4-BE49-F238E27FC236}">
                <a16:creationId xmlns:a16="http://schemas.microsoft.com/office/drawing/2014/main" id="{0EF57842-AADA-F5E0-5A75-216FFAD2A214}"/>
              </a:ext>
            </a:extLst>
          </p:cNvPr>
          <p:cNvSpPr/>
          <p:nvPr/>
        </p:nvSpPr>
        <p:spPr>
          <a:xfrm>
            <a:off x="799671" y="653103"/>
            <a:ext cx="5426110" cy="3925944"/>
          </a:xfrm>
          <a:prstGeom prst="ellipse">
            <a:avLst/>
          </a:prstGeom>
          <a:noFill/>
          <a:ln>
            <a:solidFill>
              <a:schemeClr val="tx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Google Shape;109;p2">
            <a:extLst>
              <a:ext uri="{FF2B5EF4-FFF2-40B4-BE49-F238E27FC236}">
                <a16:creationId xmlns:a16="http://schemas.microsoft.com/office/drawing/2014/main" id="{077AB9E9-1913-38F7-A0F2-98BCC9621A18}"/>
              </a:ext>
            </a:extLst>
          </p:cNvPr>
          <p:cNvSpPr/>
          <p:nvPr/>
        </p:nvSpPr>
        <p:spPr>
          <a:xfrm>
            <a:off x="228071" y="200881"/>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37876</TotalTime>
  <Words>1166</Words>
  <Application>Microsoft Macintosh PowerPoint</Application>
  <PresentationFormat>Widescreen</PresentationFormat>
  <Paragraphs>237</Paragraphs>
  <Slides>31</Slides>
  <Notes>27</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Different pattern for core and non-core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uses farther apart show lower similarity in modules only for rare and non-core</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473</cp:revision>
  <dcterms:created xsi:type="dcterms:W3CDTF">2022-05-25T13:17:04Z</dcterms:created>
  <dcterms:modified xsi:type="dcterms:W3CDTF">2024-07-09T08:41:21Z</dcterms:modified>
</cp:coreProperties>
</file>