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13" r:id="rId3"/>
    <p:sldId id="262" r:id="rId4"/>
    <p:sldId id="294" r:id="rId5"/>
    <p:sldId id="288" r:id="rId6"/>
    <p:sldId id="295" r:id="rId7"/>
    <p:sldId id="296" r:id="rId8"/>
    <p:sldId id="297" r:id="rId9"/>
    <p:sldId id="298" r:id="rId10"/>
    <p:sldId id="300" r:id="rId11"/>
    <p:sldId id="271" r:id="rId12"/>
    <p:sldId id="301" r:id="rId13"/>
    <p:sldId id="302" r:id="rId14"/>
    <p:sldId id="303" r:id="rId15"/>
    <p:sldId id="304" r:id="rId16"/>
    <p:sldId id="305" r:id="rId17"/>
    <p:sldId id="307" r:id="rId18"/>
    <p:sldId id="306" r:id="rId19"/>
    <p:sldId id="308" r:id="rId20"/>
    <p:sldId id="309" r:id="rId21"/>
    <p:sldId id="310" r:id="rId22"/>
    <p:sldId id="312" r:id="rId23"/>
    <p:sldId id="311" r:id="rId24"/>
    <p:sldId id="316" r:id="rId25"/>
    <p:sldId id="320" r:id="rId26"/>
    <p:sldId id="321" r:id="rId27"/>
    <p:sldId id="314" r:id="rId28"/>
    <p:sldId id="315" r:id="rId29"/>
    <p:sldId id="274" r:id="rId30"/>
  </p:sldIdLst>
  <p:sldSz cx="10080625" cy="6300788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6"/>
    <p:restoredTop sz="94728"/>
  </p:normalViewPr>
  <p:slideViewPr>
    <p:cSldViewPr snapToGrid="0">
      <p:cViewPr varScale="1">
        <p:scale>
          <a:sx n="111" d="100"/>
          <a:sy n="111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64D0-9B84-5B4E-9DA5-6E027EFF979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4E4E6-2E2D-E74D-A874-563A73C5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4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E4E6-2E2D-E74D-A874-563A73C57E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pl.econ.duke.edu/dthomas/ec204/ho-stata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5080" y="1116993"/>
            <a:ext cx="9070200" cy="36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Introduction to STATA</a:t>
            </a:r>
            <a:endParaRPr lang="en-US" sz="54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endParaRPr lang="en-US" sz="54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Richard Lombardo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imes New Roman"/>
              </a:rPr>
              <a:t>September 2022</a:t>
            </a:r>
            <a:endParaRPr lang="en-US" sz="36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 dirty="0">
              <a:latin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40C75-373F-59F2-AD00-7926EE19A99E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21AA247-0CF5-A6FA-4A0D-66E054A8920D}"/>
              </a:ext>
            </a:extLst>
          </p:cNvPr>
          <p:cNvSpPr/>
          <p:nvPr/>
        </p:nvSpPr>
        <p:spPr>
          <a:xfrm>
            <a:off x="-133" y="4632033"/>
            <a:ext cx="10080625" cy="767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Econ 204 STATA Introduction Document: </a:t>
            </a: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2"/>
              </a:rPr>
              <a:t>https://ipl.econ.duke.edu/dthomas/ec204/ho-stata.pdf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Step 1: Create a do-file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Step 2: Change working directory to where your data file is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I put this line at the top of all of my do-files, since you need to set working directory first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latin typeface="굴림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Step 3: Save the do-file with a name you like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Step 4: Edit the do file</a:t>
            </a:r>
            <a:endParaRPr lang="en-US" sz="2800" spc="-1" dirty="0">
              <a:latin typeface="굴림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imes New Roman"/>
              </a:rPr>
              <a:t>Basic do file</a:t>
            </a:r>
            <a:endParaRPr lang="en-US" sz="4400" spc="-1" dirty="0">
              <a:latin typeface="굴림"/>
            </a:endParaRPr>
          </a:p>
        </p:txBody>
      </p:sp>
      <p:pic>
        <p:nvPicPr>
          <p:cNvPr id="3" name="그림 120">
            <a:extLst>
              <a:ext uri="{FF2B5EF4-FFF2-40B4-BE49-F238E27FC236}">
                <a16:creationId xmlns:a16="http://schemas.microsoft.com/office/drawing/2014/main" id="{3C037C8C-93C0-4FE4-9BAD-AE0FBF0AFC7E}"/>
              </a:ext>
            </a:extLst>
          </p:cNvPr>
          <p:cNvPicPr/>
          <p:nvPr/>
        </p:nvPicPr>
        <p:blipFill>
          <a:blip r:embed="rId2"/>
          <a:srcRect r="11994"/>
          <a:stretch/>
        </p:blipFill>
        <p:spPr>
          <a:xfrm>
            <a:off x="2123533" y="1622576"/>
            <a:ext cx="5312520" cy="98532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8F45E-A54E-DCAE-FB7B-18DE6F5537E9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45470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5CC4A1-A1B9-481D-721C-6E202564C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65" y="1176587"/>
            <a:ext cx="8163729" cy="290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3A279-DB11-B8CB-869D-E40D696C0F4F}"/>
              </a:ext>
            </a:extLst>
          </p:cNvPr>
          <p:cNvSpPr txBox="1"/>
          <p:nvPr/>
        </p:nvSpPr>
        <p:spPr>
          <a:xfrm>
            <a:off x="9575280" y="5674023"/>
            <a:ext cx="481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Let’s begin looking at what is in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expend.dta</a:t>
            </a: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Simply using “describe” gives this info for all variables in the dataset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Descriptive commands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2115236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describe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describe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tot_exp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Shows you what the variable is and what type of variable it is (string, float [i.e. a number], etc.)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1B31F-277C-D702-6AB8-56C085E35CAD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0144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2784144"/>
            <a:ext cx="9070200" cy="32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Again, simply using “list” gives this info for all variables in the dataset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For very large datasets, we often only want to see some observations: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 see the first 10 values of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, “list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in 1/10”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 see the next 10, “list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in 11/20”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Descriptive commands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1111469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list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list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tot_exp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Lists all of the values of this variable across all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88258-29D1-720B-E6B4-C87EFB43FFA5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2937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2784144"/>
            <a:ext cx="9070200" cy="32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Again, simply using “sum” gives this info for all variables in the dataset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sum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only gives us some statistics (no median??)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 see more stats, add the detail option “sum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, detail”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In STATA, options are code after the comma that impacts the command 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Descriptive commands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1111469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sum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sum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tot_exp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Gives some summary statistics for this variable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2C84B-6349-2C31-AF86-8980EA23FE27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29530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What if I don’t remember what the option is called? Or, I don’t know what a command does?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Type “help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commandname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into the terminal (or Google) for documentation (explanation of the command)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“help sum”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HELP: the most useful command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75BA-4932-5A5F-CD9C-CC40205012F8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86226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What if I want to do something but not sure the name of the command?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Type “search 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fill in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 with what you want to do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Ex. You want to know the command for regressions, so type “search regression”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Google also works!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Help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58D21-EB90-6645-635C-842ED4DB0442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93574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2784144"/>
            <a:ext cx="9070200" cy="32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This works best for “categorical” variables or variables that don’t take on many different values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Difficult to interpret “tab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 since most values only appear once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You can also easily do a two-way frequency table: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“tab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n_child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Descriptive commands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1111469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tab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tab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hhsize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Gives a frequency table of this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DAE27-617B-DC60-6454-F65049E5297B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34351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2784144"/>
            <a:ext cx="9070200" cy="32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Useful to do this before looking at correlations or regressions to see if there are any major outliers (and to visually understand your data)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Relationship between variables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1111469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twoway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scatter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twoway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scatter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food_exp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tot_exp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Produces a scatter plot of the 2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A2742-5A4D-F14E-F50E-EC7D8D1C1BC0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48306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2784144"/>
            <a:ext cx="9070200" cy="32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Simply typing “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corr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 estimates the correlation between all pairs of (non-string) variables in our dataset 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If you want the covariance instead, use the covariance option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corr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food_exp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, covariance” 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Relationship between variables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1111469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food_exp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tot_exp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Calculates the correlation between each pair of listed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6517-6E06-1C6B-0BB5-CA731E86CE0A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03975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9808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Basics</a:t>
            </a: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Open a data file and set working directory</a:t>
            </a: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Do file</a:t>
            </a: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Descriptive commands</a:t>
            </a: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Relationship between variables</a:t>
            </a: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Manipulating the data</a:t>
            </a: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Logical statements</a:t>
            </a: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Future references</a:t>
            </a:r>
            <a:endParaRPr lang="en-US" sz="2800" spc="-1" dirty="0">
              <a:latin typeface="굴림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Outline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CBD81-C2B5-4862-BF89-7BE0AA2B61AF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8831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2784144"/>
            <a:ext cx="9070200" cy="32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The first variable listed after “reg” is the dependent variable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All variables after are used as covariates / independent variables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Can do multiple covariates by simply adding more variables 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“reg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food_exp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Relationship between variables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1111469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reg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depvar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indepvars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food_exp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tot_exp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Calculates regression coefficient estimates, standard errors, and useful regression stats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BB0A-46DB-5584-4880-998C6A082616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55542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2784144"/>
            <a:ext cx="9070200" cy="322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Can’t use the same name as an existing variable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What if I want to change an existing variable instead of making a new one?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“replace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Can’t undo easily! That’s why do-files are helpful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Manipulating the data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1111469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gen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newvar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old vars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gen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lnexp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ln(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tot_exp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Makes a new variable into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22874-F854-2416-5DC3-751CD8A238DD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49740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24423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We want a variable that is 1 if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is &gt;= 5 and 0 if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is less than 5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0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We do this with “if” statements! First, make the new variable 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hh_gt5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equal to 1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i="1" spc="-1" dirty="0">
                <a:solidFill>
                  <a:srgbClr val="000000"/>
                </a:solidFill>
                <a:latin typeface="Times New Roman"/>
              </a:rPr>
              <a:t>if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is greater than or equal to 5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“gen hh_gt5 = 1 if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&gt; = 5”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US" sz="10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Logical statements</a:t>
            </a:r>
            <a:endParaRPr lang="en-US" sz="4400" spc="-1" dirty="0">
              <a:latin typeface="굴림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55DF8-F31A-C536-4A47-94E2A0FB2469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1157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5076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8640" lvl="1">
              <a:buClr>
                <a:srgbClr val="000000"/>
              </a:buClr>
              <a:buSzPct val="45000"/>
            </a:pPr>
            <a:endParaRPr lang="en-US" sz="10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For observations with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less than 5, 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hh_gt5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is now missing! We want it to be 0 instead: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“replace hh_gt5 = 0 if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&lt; 4”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Could also have done “replace hh_gt5 = 0 if hh_gt5 == .” </a:t>
            </a:r>
          </a:p>
          <a:p>
            <a:pPr marL="1130400" lvl="2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“.” is how STATA denotes missing numeric (non-string) values</a:t>
            </a:r>
          </a:p>
          <a:p>
            <a:pPr marL="1130400" lvl="2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 test for equality within if statements, you need to use 2 equal signs (this is how STATA knows to check if something is true or false)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Logical statements</a:t>
            </a:r>
            <a:r>
              <a:rPr lang="en-US" sz="4400" spc="-1" dirty="0">
                <a:latin typeface="굴림"/>
              </a:rPr>
              <a:t> </a:t>
            </a: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(cont.)</a:t>
            </a:r>
            <a:endParaRPr lang="en-US" sz="4400" spc="-1" dirty="0">
              <a:latin typeface="굴림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E5E1F-9566-AF0B-486A-E8E6DC50C548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461865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Back to changing our current STATA dataset… 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Let’s now rename the variable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into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householdsize</a:t>
            </a: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Manipulating the data (cont.)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3219143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rename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oldvarname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newvarname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rename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hhsize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householdsize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Change variable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F7B5A-052A-6D6E-91F1-DD7DF09EDCCE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942875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Let’s now change the variable label for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householdsize</a:t>
            </a: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It doesn’t matter if variable already did or did not have a variable!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2141741"/>
            <a:ext cx="7983940" cy="23374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label variable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“FILL IN LABEL”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label variable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householdsize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"Number of people in household”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Changes the variable label that you see when you describe the data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9737407F-65FF-9CF6-D5B9-91378FCF641D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Manipulating the data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E2645-07A9-AE4F-915B-71E1F05C6F7F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13102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Suppose we no longer want the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householdsize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variable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440"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Manipulating the data (cont.)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D63A6-8775-1E61-86BA-430498331597}"/>
              </a:ext>
            </a:extLst>
          </p:cNvPr>
          <p:cNvSpPr/>
          <p:nvPr/>
        </p:nvSpPr>
        <p:spPr>
          <a:xfrm>
            <a:off x="1187355" y="2579063"/>
            <a:ext cx="7983940" cy="182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drop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drop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householdsize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Removes a variable from current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413F0-0C80-6DAF-8C4E-9200C19C9E1F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585347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5076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8640" lvl="1">
              <a:buClr>
                <a:srgbClr val="000000"/>
              </a:buClr>
              <a:buSzPct val="45000"/>
            </a:pPr>
            <a:endParaRPr lang="en-US" sz="10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Before, we only had one condition on variable (“does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have at least 5 ppl”)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We may have multiple conditions (“does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have at least 5 ppl AND more than 2500 in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?”)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STATA: 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and is “&amp;”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or is “|” 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Not is “!”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Logical statements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50BE5-575F-06DF-057A-7C2BAA2DA529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132011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5076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8640" lvl="1">
              <a:buClr>
                <a:srgbClr val="000000"/>
              </a:buClr>
              <a:buSzPct val="45000"/>
            </a:pPr>
            <a:endParaRPr lang="en-US" sz="10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We want variable to be 1 if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is at least 5 AND </a:t>
            </a:r>
            <a:r>
              <a:rPr lang="en-US" sz="2800" i="1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i="1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at least 2500. Variable is 0 if first is not true OR second is not true.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gen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hh_big_and_rich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= 1 if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&gt;= 5 &amp;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&gt;= 2500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replace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hh_big_and_rich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= 0 if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hhsize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&lt; 5 |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tot_exp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&lt; 2500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Could also do: 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replace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hh_big_and_rich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= 0 if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hh_big_and_rich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== .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Logical statements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B68AF-7A86-F206-8A33-91951C41C9FE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53367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50560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9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Future references</a:t>
            </a:r>
            <a:endParaRPr lang="en-US" sz="4890" b="0" strike="noStrike" spc="-1">
              <a:latin typeface="굴림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473480"/>
            <a:ext cx="9070200" cy="36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35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3550" b="0" strike="noStrike" spc="-1" dirty="0">
              <a:latin typeface="굴림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Links for STATA (https://ipl.econ.duke.edu/dthomas/ec208d/statalinks.html)</a:t>
            </a:r>
            <a:endParaRPr lang="en-US" sz="3550" b="0" strike="noStrike" spc="-1" dirty="0">
              <a:latin typeface="굴림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5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Econometrics Academy (https://sites.google.com/site/econometricsacademy/econometrics-software/stata)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50" spc="-1" dirty="0">
                <a:solidFill>
                  <a:srgbClr val="000000"/>
                </a:solidFill>
                <a:latin typeface="Times New Roman"/>
              </a:rPr>
              <a:t> Econometrics by simulation </a:t>
            </a:r>
            <a:endParaRPr lang="en-US" sz="3550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3550" spc="-1" dirty="0">
                <a:solidFill>
                  <a:srgbClr val="000000"/>
                </a:solidFill>
                <a:latin typeface="Times New Roman"/>
              </a:rPr>
              <a:t>  (http://www.econometricsbysimulation.com/)</a:t>
            </a:r>
            <a:endParaRPr lang="en-US" sz="3550" spc="-1" dirty="0">
              <a:latin typeface="굴림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550" b="0" strike="noStrike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047D-4D1B-AA37-5928-17A5F53B7C53}"/>
              </a:ext>
            </a:extLst>
          </p:cNvPr>
          <p:cNvSpPr txBox="1"/>
          <p:nvPr/>
        </p:nvSpPr>
        <p:spPr>
          <a:xfrm>
            <a:off x="9575280" y="5674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50560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그림 92"/>
          <p:cNvPicPr/>
          <p:nvPr/>
        </p:nvPicPr>
        <p:blipFill rotWithShape="1">
          <a:blip r:embed="rId2"/>
          <a:srcRect l="570" t="947" r="463" b="947"/>
          <a:stretch/>
        </p:blipFill>
        <p:spPr>
          <a:xfrm>
            <a:off x="0" y="0"/>
            <a:ext cx="10080625" cy="630078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24373-CF51-4F21-A8BE-469BEF563D8F}"/>
              </a:ext>
            </a:extLst>
          </p:cNvPr>
          <p:cNvSpPr txBox="1"/>
          <p:nvPr/>
        </p:nvSpPr>
        <p:spPr>
          <a:xfrm>
            <a:off x="248194" y="2390503"/>
            <a:ext cx="165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 of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99770-533B-40BB-A1DE-130BA54381FA}"/>
              </a:ext>
            </a:extLst>
          </p:cNvPr>
          <p:cNvSpPr txBox="1"/>
          <p:nvPr/>
        </p:nvSpPr>
        <p:spPr>
          <a:xfrm>
            <a:off x="5129359" y="3640183"/>
            <a:ext cx="21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will be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88EEE-66CB-4442-A996-86CF4B752A79}"/>
              </a:ext>
            </a:extLst>
          </p:cNvPr>
          <p:cNvSpPr txBox="1"/>
          <p:nvPr/>
        </p:nvSpPr>
        <p:spPr>
          <a:xfrm>
            <a:off x="3091547" y="5743310"/>
            <a:ext cx="337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commands here (Terminal)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9787A-924A-45A1-8152-DCCB9FD89CC3}"/>
              </a:ext>
            </a:extLst>
          </p:cNvPr>
          <p:cNvSpPr txBox="1"/>
          <p:nvPr/>
        </p:nvSpPr>
        <p:spPr>
          <a:xfrm>
            <a:off x="8225269" y="1824442"/>
            <a:ext cx="165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variables in the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0E808-4ABE-410E-9E06-FA0EBB289E67}"/>
              </a:ext>
            </a:extLst>
          </p:cNvPr>
          <p:cNvSpPr txBox="1"/>
          <p:nvPr/>
        </p:nvSpPr>
        <p:spPr>
          <a:xfrm>
            <a:off x="8233977" y="4262847"/>
            <a:ext cx="165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 of each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C3E90-14BC-A48D-5E91-9B633B7FDEEB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9808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STATA datasets are saved as “.</a:t>
            </a:r>
            <a:r>
              <a:rPr lang="en-US" sz="28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dta</a:t>
            </a: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files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8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STATA lets you analyze and manipulate data, so we first need to load in data!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this, you need to tell STATA where to look in your computer’s files for the dataset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“Setting your working directory”</a:t>
            </a:r>
            <a:endParaRPr lang="en-US" sz="2800" spc="-1" dirty="0">
              <a:latin typeface="굴림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Open a data file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D0F46-9982-91F0-0579-19A8B81DEAA1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9785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25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Figure out which folder your data file is in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Let’s try using “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expend.dta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.” I saved the file into my “Downloads” folder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Type into the STATA terminal “cd FILEPATH HERE” to tell STATA this is the folder you want to work in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Windows: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“cd c:\Downloads” or “cd Downloads”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Mac: “cd /Users/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richa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/Downloads” or “cd Downloads”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You need to set working directory every time you read in data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Set working directory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A9848-AEFF-EFC6-27F7-3145A73C0438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1644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908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After setting our working directory to the folder that the data is in, we now tell STATA the name of the dataset to use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Open a data file (cont.)</a:t>
            </a:r>
            <a:endParaRPr lang="en-US" sz="4400" spc="-1" dirty="0">
              <a:latin typeface="굴림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73813-DE32-438F-E91B-FEED04C525B4}"/>
              </a:ext>
            </a:extLst>
          </p:cNvPr>
          <p:cNvSpPr/>
          <p:nvPr/>
        </p:nvSpPr>
        <p:spPr>
          <a:xfrm>
            <a:off x="968990" y="2107755"/>
            <a:ext cx="7683690" cy="140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use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filename.dta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use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expend.dta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Loads in the dataset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expend.dta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1EEF6A1-68AA-D48D-AE36-801BBCA104A0}"/>
              </a:ext>
            </a:extLst>
          </p:cNvPr>
          <p:cNvSpPr/>
          <p:nvPr/>
        </p:nvSpPr>
        <p:spPr>
          <a:xfrm>
            <a:off x="504000" y="3647718"/>
            <a:ext cx="9070200" cy="2638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If we already have a dataset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loaded into STATA, then you type instead: use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expend.dta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, clear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Warning: This does not save the changes made to the old dataset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We could have instead used “clear” or “clear all” to close any open datasets in STATA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024AB-24C0-E03C-E5FA-EAEC98CE156F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1546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908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Let’s try saving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expend.dta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Save changes to a data file</a:t>
            </a:r>
            <a:endParaRPr lang="en-US" sz="4400" spc="-1" dirty="0">
              <a:latin typeface="굴림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73813-DE32-438F-E91B-FEED04C525B4}"/>
              </a:ext>
            </a:extLst>
          </p:cNvPr>
          <p:cNvSpPr/>
          <p:nvPr/>
        </p:nvSpPr>
        <p:spPr>
          <a:xfrm>
            <a:off x="955343" y="2107755"/>
            <a:ext cx="7683690" cy="140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save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filename.dta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save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expend.dta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Saves the dataset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expend.dta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1EEF6A1-68AA-D48D-AE36-801BBCA104A0}"/>
              </a:ext>
            </a:extLst>
          </p:cNvPr>
          <p:cNvSpPr/>
          <p:nvPr/>
        </p:nvSpPr>
        <p:spPr>
          <a:xfrm>
            <a:off x="504000" y="3647718"/>
            <a:ext cx="9070200" cy="20852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This code doesn’t work! STATA says this file already exists. We have 2 options: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Choose a different filename: save expend2.dta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Replace the existing file: save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expend.dta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replace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DC360-AA7D-9CFC-B378-0CA9B0A14836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07505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file (STATA datasets like </a:t>
            </a:r>
            <a:r>
              <a:rPr lang="en-US" sz="28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expend.dta</a:t>
            </a: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file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“commands”, or the specific code to tell STATA to do something to your data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keep track of what you’ve done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file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your results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result of the commands in Do-File</a:t>
            </a: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3 main types of files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1D85F-FC84-A053-E603-312D8688800B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89103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504000" y="1065116"/>
            <a:ext cx="9070200" cy="4844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Do-file is a text file containing commands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Reminder: Commands are specific code telling STATA to do something to our data</a:t>
            </a:r>
          </a:p>
          <a:p>
            <a:pPr marL="1130400" lvl="2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“cd Downloads” or “use </a:t>
            </a:r>
            <a:r>
              <a:rPr lang="en-US" sz="2800" spc="-1" dirty="0" err="1">
                <a:solidFill>
                  <a:srgbClr val="000000"/>
                </a:solidFill>
                <a:latin typeface="Times New Roman"/>
              </a:rPr>
              <a:t>expend.dta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”</a:t>
            </a:r>
          </a:p>
          <a:p>
            <a:pPr marL="673200" lvl="1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latin typeface="굴림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If we need to do similar analyses over and over, we want to keep a record of what we did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Also helps you to collaborate with others </a:t>
            </a: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latin typeface="굴림"/>
            </a:endParaRPr>
          </a:p>
          <a:p>
            <a:pPr marL="216000" indent="-2145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 Easier to debug when we run into errors</a:t>
            </a:r>
            <a:endParaRPr lang="en-US" sz="2800" spc="-1" dirty="0">
              <a:latin typeface="굴림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65139C6-7A9E-D15F-0927-BE6E55A97276}"/>
              </a:ext>
            </a:extLst>
          </p:cNvPr>
          <p:cNvSpPr/>
          <p:nvPr/>
        </p:nvSpPr>
        <p:spPr>
          <a:xfrm>
            <a:off x="504000" y="14996"/>
            <a:ext cx="90702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imes New Roman"/>
              </a:rPr>
              <a:t>What is a do file??</a:t>
            </a:r>
            <a:endParaRPr lang="en-US" sz="4400" spc="-1" dirty="0">
              <a:latin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C4953-8E54-CDC6-7075-1483108E0582}"/>
              </a:ext>
            </a:extLst>
          </p:cNvPr>
          <p:cNvSpPr txBox="1"/>
          <p:nvPr/>
        </p:nvSpPr>
        <p:spPr>
          <a:xfrm>
            <a:off x="9575280" y="5674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3196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1841</Words>
  <Application>Microsoft Macintosh PowerPoint</Application>
  <PresentationFormat>Custom</PresentationFormat>
  <Paragraphs>287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굴림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dkim</dc:creator>
  <dc:description/>
  <cp:lastModifiedBy>Richard Lombardo</cp:lastModifiedBy>
  <cp:revision>154</cp:revision>
  <dcterms:created xsi:type="dcterms:W3CDTF">2018-08-20T21:14:07Z</dcterms:created>
  <dcterms:modified xsi:type="dcterms:W3CDTF">2022-09-18T20:05:50Z</dcterms:modified>
  <dc:language>ko-KR</dc:language>
</cp:coreProperties>
</file>