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85" r:id="rId2"/>
    <p:sldId id="374" r:id="rId3"/>
    <p:sldId id="378" r:id="rId4"/>
    <p:sldId id="380" r:id="rId5"/>
    <p:sldId id="379" r:id="rId6"/>
  </p:sldIdLst>
  <p:sldSz cx="9144000" cy="5143500" type="screen16x9"/>
  <p:notesSz cx="6858000" cy="9144000"/>
  <p:embeddedFontLst>
    <p:embeddedFont>
      <p:font typeface="Titillium Web" panose="020B0604020202020204" charset="0"/>
      <p:regular r:id="rId9"/>
      <p:bold r:id="rId10"/>
      <p:italic r:id="rId11"/>
      <p:boldItalic r:id="rId12"/>
    </p:embeddedFont>
    <p:embeddedFont>
      <p:font typeface="Titillium Web Extra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Zahnd" initials="DZ" lastIdx="7" clrIdx="0">
    <p:extLst>
      <p:ext uri="{19B8F6BF-5375-455C-9EA6-DF929625EA0E}">
        <p15:presenceInfo xmlns:p15="http://schemas.microsoft.com/office/powerpoint/2012/main" userId="David Zahnd" providerId="None"/>
      </p:ext>
    </p:extLst>
  </p:cmAuthor>
  <p:cmAuthor id="2" name="Daniel Kaufmann" initials="DK" lastIdx="2" clrIdx="1">
    <p:extLst>
      <p:ext uri="{19B8F6BF-5375-455C-9EA6-DF929625EA0E}">
        <p15:presenceInfo xmlns:p15="http://schemas.microsoft.com/office/powerpoint/2012/main" userId="126fe6434adea9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C6936-3B07-4073-80EB-158D41657CF6}">
  <a:tblStyle styleId="{445C6936-3B07-4073-80EB-158D41657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33" autoAdjust="0"/>
  </p:normalViewPr>
  <p:slideViewPr>
    <p:cSldViewPr snapToGrid="0">
      <p:cViewPr varScale="1">
        <p:scale>
          <a:sx n="109" d="100"/>
          <a:sy n="109" d="100"/>
        </p:scale>
        <p:origin x="76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0476E4-A5B8-4E36-9CF9-7510000F28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FD43E-6E04-46F3-A122-9753913668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285C-78BC-4778-B33B-9380A94E2E01}" type="datetimeFigureOut">
              <a:rPr lang="en-CH" smtClean="0"/>
              <a:t>05/04/2020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F362-BA79-4195-8386-9394B4C82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3945-A0C0-4F63-945B-7487571E84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E693-51FB-438B-A73E-38E73FFCE6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9831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userDrawn="1">
  <p:cSld name="Main 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8B7BC3C4-F07A-4778-9670-36624356F8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242350D1-9384-4A16-888C-044E2B3A3A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17" name="Google Shape;117;p3">
            <a:extLst>
              <a:ext uri="{FF2B5EF4-FFF2-40B4-BE49-F238E27FC236}">
                <a16:creationId xmlns:a16="http://schemas.microsoft.com/office/drawing/2014/main" id="{C9B1134C-2B39-4CEA-AAD2-A6F877402188}"/>
              </a:ext>
            </a:extLst>
          </p:cNvPr>
          <p:cNvGrpSpPr/>
          <p:nvPr userDrawn="1"/>
        </p:nvGrpSpPr>
        <p:grpSpPr>
          <a:xfrm>
            <a:off x="28550" y="2196764"/>
            <a:ext cx="9094048" cy="2946825"/>
            <a:chOff x="28544" y="3514688"/>
            <a:chExt cx="9094048" cy="1628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8" name="Google Shape;118;p3">
              <a:extLst>
                <a:ext uri="{FF2B5EF4-FFF2-40B4-BE49-F238E27FC236}">
                  <a16:creationId xmlns:a16="http://schemas.microsoft.com/office/drawing/2014/main" id="{EF029F03-9DA7-4B6D-966B-1F07D3AFA7C6}"/>
                </a:ext>
              </a:extLst>
            </p:cNvPr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9" name="Google Shape;119;p3">
              <a:extLst>
                <a:ext uri="{FF2B5EF4-FFF2-40B4-BE49-F238E27FC236}">
                  <a16:creationId xmlns:a16="http://schemas.microsoft.com/office/drawing/2014/main" id="{67EC1664-9FD1-4E41-AA99-5D840A920470}"/>
                </a:ext>
              </a:extLst>
            </p:cNvPr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0" name="Google Shape;120;p3">
              <a:extLst>
                <a:ext uri="{FF2B5EF4-FFF2-40B4-BE49-F238E27FC236}">
                  <a16:creationId xmlns:a16="http://schemas.microsoft.com/office/drawing/2014/main" id="{B3229710-1297-4FCF-99F8-6FC02C642429}"/>
                </a:ext>
              </a:extLst>
            </p:cNvPr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1" name="Google Shape;121;p3">
              <a:extLst>
                <a:ext uri="{FF2B5EF4-FFF2-40B4-BE49-F238E27FC236}">
                  <a16:creationId xmlns:a16="http://schemas.microsoft.com/office/drawing/2014/main" id="{6394F38B-157B-4FBC-9995-8D3F1A56ECFD}"/>
                </a:ext>
              </a:extLst>
            </p:cNvPr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2" name="Google Shape;122;p3">
              <a:extLst>
                <a:ext uri="{FF2B5EF4-FFF2-40B4-BE49-F238E27FC236}">
                  <a16:creationId xmlns:a16="http://schemas.microsoft.com/office/drawing/2014/main" id="{C8EBE27E-CDDA-4930-AF5E-289E0D2D7D3F}"/>
                </a:ext>
              </a:extLst>
            </p:cNvPr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3" name="Google Shape;123;p3">
              <a:extLst>
                <a:ext uri="{FF2B5EF4-FFF2-40B4-BE49-F238E27FC236}">
                  <a16:creationId xmlns:a16="http://schemas.microsoft.com/office/drawing/2014/main" id="{54B305C6-0C1A-4377-B2A1-BA0A57009B24}"/>
                </a:ext>
              </a:extLst>
            </p:cNvPr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4" name="Google Shape;124;p3">
              <a:extLst>
                <a:ext uri="{FF2B5EF4-FFF2-40B4-BE49-F238E27FC236}">
                  <a16:creationId xmlns:a16="http://schemas.microsoft.com/office/drawing/2014/main" id="{AD7FF2AF-7E3E-4F46-8EED-BBBA3EA1AE75}"/>
                </a:ext>
              </a:extLst>
            </p:cNvPr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5" name="Google Shape;125;p3">
              <a:extLst>
                <a:ext uri="{FF2B5EF4-FFF2-40B4-BE49-F238E27FC236}">
                  <a16:creationId xmlns:a16="http://schemas.microsoft.com/office/drawing/2014/main" id="{92784D10-5F0B-4F8E-96BF-55482A90A228}"/>
                </a:ext>
              </a:extLst>
            </p:cNvPr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6" name="Google Shape;126;p3">
              <a:extLst>
                <a:ext uri="{FF2B5EF4-FFF2-40B4-BE49-F238E27FC236}">
                  <a16:creationId xmlns:a16="http://schemas.microsoft.com/office/drawing/2014/main" id="{43F67BC0-9A1B-4C52-B178-E25916216415}"/>
                </a:ext>
              </a:extLst>
            </p:cNvPr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7" name="Google Shape;127;p3">
              <a:extLst>
                <a:ext uri="{FF2B5EF4-FFF2-40B4-BE49-F238E27FC236}">
                  <a16:creationId xmlns:a16="http://schemas.microsoft.com/office/drawing/2014/main" id="{D72F5ED0-4F3B-415A-A80B-DEBA3DA920CD}"/>
                </a:ext>
              </a:extLst>
            </p:cNvPr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8" name="Google Shape;128;p3">
              <a:extLst>
                <a:ext uri="{FF2B5EF4-FFF2-40B4-BE49-F238E27FC236}">
                  <a16:creationId xmlns:a16="http://schemas.microsoft.com/office/drawing/2014/main" id="{DC20CCE5-1834-46F0-8256-CEF8DF0F8370}"/>
                </a:ext>
              </a:extLst>
            </p:cNvPr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9" name="Google Shape;129;p3">
              <a:extLst>
                <a:ext uri="{FF2B5EF4-FFF2-40B4-BE49-F238E27FC236}">
                  <a16:creationId xmlns:a16="http://schemas.microsoft.com/office/drawing/2014/main" id="{ED8FF6A7-09C4-4128-BDE1-E9AF80D05C7E}"/>
                </a:ext>
              </a:extLst>
            </p:cNvPr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0" name="Google Shape;130;p3">
              <a:extLst>
                <a:ext uri="{FF2B5EF4-FFF2-40B4-BE49-F238E27FC236}">
                  <a16:creationId xmlns:a16="http://schemas.microsoft.com/office/drawing/2014/main" id="{A0416268-8396-4C38-B873-2FA6B48BC2DE}"/>
                </a:ext>
              </a:extLst>
            </p:cNvPr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1" name="Google Shape;131;p3">
              <a:extLst>
                <a:ext uri="{FF2B5EF4-FFF2-40B4-BE49-F238E27FC236}">
                  <a16:creationId xmlns:a16="http://schemas.microsoft.com/office/drawing/2014/main" id="{974B69C8-4D4E-4902-8AC8-893165A71C99}"/>
                </a:ext>
              </a:extLst>
            </p:cNvPr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2" name="Google Shape;132;p3">
              <a:extLst>
                <a:ext uri="{FF2B5EF4-FFF2-40B4-BE49-F238E27FC236}">
                  <a16:creationId xmlns:a16="http://schemas.microsoft.com/office/drawing/2014/main" id="{2F82EFA1-37B5-4B67-9B85-CB59DA5B2A76}"/>
                </a:ext>
              </a:extLst>
            </p:cNvPr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" name="Google Shape;133;p3">
              <a:extLst>
                <a:ext uri="{FF2B5EF4-FFF2-40B4-BE49-F238E27FC236}">
                  <a16:creationId xmlns:a16="http://schemas.microsoft.com/office/drawing/2014/main" id="{890E9A70-5767-4BFD-B61E-68EA33337A98}"/>
                </a:ext>
              </a:extLst>
            </p:cNvPr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" name="Google Shape;134;p3">
              <a:extLst>
                <a:ext uri="{FF2B5EF4-FFF2-40B4-BE49-F238E27FC236}">
                  <a16:creationId xmlns:a16="http://schemas.microsoft.com/office/drawing/2014/main" id="{2901AC95-8CDE-4603-8F7C-90571E4EEE23}"/>
                </a:ext>
              </a:extLst>
            </p:cNvPr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" name="Google Shape;135;p3">
              <a:extLst>
                <a:ext uri="{FF2B5EF4-FFF2-40B4-BE49-F238E27FC236}">
                  <a16:creationId xmlns:a16="http://schemas.microsoft.com/office/drawing/2014/main" id="{FA6080DB-68F2-4287-BF05-35F27FE52615}"/>
                </a:ext>
              </a:extLst>
            </p:cNvPr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EA32A879-CB62-46AF-9073-0D5399E2467F}"/>
                </a:ext>
              </a:extLst>
            </p:cNvPr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F217A44D-F03D-4E8E-963D-8E979056D8D9}"/>
                </a:ext>
              </a:extLst>
            </p:cNvPr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2F9F6A5F-8749-4BB4-8A31-CD85790B2CB4}"/>
                </a:ext>
              </a:extLst>
            </p:cNvPr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61BD4D3D-1383-4DDA-B181-FAA1A64F2147}"/>
                </a:ext>
              </a:extLst>
            </p:cNvPr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0" name="Google Shape;140;p3">
              <a:extLst>
                <a:ext uri="{FF2B5EF4-FFF2-40B4-BE49-F238E27FC236}">
                  <a16:creationId xmlns:a16="http://schemas.microsoft.com/office/drawing/2014/main" id="{07657709-0741-49D8-82F8-B96C5B41D200}"/>
                </a:ext>
              </a:extLst>
            </p:cNvPr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C6F03817-2AC9-451D-AFAA-59EB2A2BCBF9}"/>
                </a:ext>
              </a:extLst>
            </p:cNvPr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1D797F49-36C2-4A24-802A-048AF656BBEE}"/>
                </a:ext>
              </a:extLst>
            </p:cNvPr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3" name="Google Shape;143;p3">
              <a:extLst>
                <a:ext uri="{FF2B5EF4-FFF2-40B4-BE49-F238E27FC236}">
                  <a16:creationId xmlns:a16="http://schemas.microsoft.com/office/drawing/2014/main" id="{24ACB95B-9AE7-4DF5-8D05-F7AB00958BAB}"/>
                </a:ext>
              </a:extLst>
            </p:cNvPr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4" name="Google Shape;144;p3">
              <a:extLst>
                <a:ext uri="{FF2B5EF4-FFF2-40B4-BE49-F238E27FC236}">
                  <a16:creationId xmlns:a16="http://schemas.microsoft.com/office/drawing/2014/main" id="{00765ACD-9DF6-4680-A6E0-69785038A183}"/>
                </a:ext>
              </a:extLst>
            </p:cNvPr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5" name="Google Shape;145;p3">
              <a:extLst>
                <a:ext uri="{FF2B5EF4-FFF2-40B4-BE49-F238E27FC236}">
                  <a16:creationId xmlns:a16="http://schemas.microsoft.com/office/drawing/2014/main" id="{6D9DE94B-F1C7-42C3-A40F-B8D74568D1BC}"/>
                </a:ext>
              </a:extLst>
            </p:cNvPr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6" name="Google Shape;146;p3">
              <a:extLst>
                <a:ext uri="{FF2B5EF4-FFF2-40B4-BE49-F238E27FC236}">
                  <a16:creationId xmlns:a16="http://schemas.microsoft.com/office/drawing/2014/main" id="{8E1173D7-F7D6-4B86-80AD-E8C52E26AF73}"/>
                </a:ext>
              </a:extLst>
            </p:cNvPr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7" name="Google Shape;147;p3">
              <a:extLst>
                <a:ext uri="{FF2B5EF4-FFF2-40B4-BE49-F238E27FC236}">
                  <a16:creationId xmlns:a16="http://schemas.microsoft.com/office/drawing/2014/main" id="{9D127261-E3CF-4BE9-A758-8CAB87EFB1D3}"/>
                </a:ext>
              </a:extLst>
            </p:cNvPr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8" name="Google Shape;148;p3">
              <a:extLst>
                <a:ext uri="{FF2B5EF4-FFF2-40B4-BE49-F238E27FC236}">
                  <a16:creationId xmlns:a16="http://schemas.microsoft.com/office/drawing/2014/main" id="{C3EF1624-51D8-42A2-829D-34D406CA6EE2}"/>
                </a:ext>
              </a:extLst>
            </p:cNvPr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9" name="Google Shape;149;p3">
              <a:extLst>
                <a:ext uri="{FF2B5EF4-FFF2-40B4-BE49-F238E27FC236}">
                  <a16:creationId xmlns:a16="http://schemas.microsoft.com/office/drawing/2014/main" id="{30757123-278A-42D3-842B-7A5B01381580}"/>
                </a:ext>
              </a:extLst>
            </p:cNvPr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0" name="Google Shape;150;p3">
              <a:extLst>
                <a:ext uri="{FF2B5EF4-FFF2-40B4-BE49-F238E27FC236}">
                  <a16:creationId xmlns:a16="http://schemas.microsoft.com/office/drawing/2014/main" id="{013169A0-E12C-4A53-835A-B8B771376071}"/>
                </a:ext>
              </a:extLst>
            </p:cNvPr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oogle Shape;151;p3">
            <a:extLst>
              <a:ext uri="{FF2B5EF4-FFF2-40B4-BE49-F238E27FC236}">
                <a16:creationId xmlns:a16="http://schemas.microsoft.com/office/drawing/2014/main" id="{06301032-60EC-475F-94A0-CABC4CAC5264}"/>
              </a:ext>
            </a:extLst>
          </p:cNvPr>
          <p:cNvGrpSpPr/>
          <p:nvPr userDrawn="1"/>
        </p:nvGrpSpPr>
        <p:grpSpPr>
          <a:xfrm>
            <a:off x="28550" y="3366805"/>
            <a:ext cx="9094048" cy="1783611"/>
            <a:chOff x="28544" y="4157632"/>
            <a:chExt cx="9094048" cy="985856"/>
          </a:xfrm>
          <a:solidFill>
            <a:schemeClr val="accent1">
              <a:lumMod val="75000"/>
            </a:schemeClr>
          </a:solidFill>
        </p:grpSpPr>
        <p:sp>
          <p:nvSpPr>
            <p:cNvPr id="152" name="Google Shape;152;p3">
              <a:extLst>
                <a:ext uri="{FF2B5EF4-FFF2-40B4-BE49-F238E27FC236}">
                  <a16:creationId xmlns:a16="http://schemas.microsoft.com/office/drawing/2014/main" id="{3F681B45-4172-4BEC-BC0D-810CE40D5356}"/>
                </a:ext>
              </a:extLst>
            </p:cNvPr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3" name="Google Shape;153;p3">
              <a:extLst>
                <a:ext uri="{FF2B5EF4-FFF2-40B4-BE49-F238E27FC236}">
                  <a16:creationId xmlns:a16="http://schemas.microsoft.com/office/drawing/2014/main" id="{3F8FFAF1-A36B-4410-946B-801A118A6BE8}"/>
                </a:ext>
              </a:extLst>
            </p:cNvPr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4" name="Google Shape;154;p3">
              <a:extLst>
                <a:ext uri="{FF2B5EF4-FFF2-40B4-BE49-F238E27FC236}">
                  <a16:creationId xmlns:a16="http://schemas.microsoft.com/office/drawing/2014/main" id="{2D1ADE1E-AB72-47DD-9272-0BA05AE006DA}"/>
                </a:ext>
              </a:extLst>
            </p:cNvPr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5" name="Google Shape;155;p3">
              <a:extLst>
                <a:ext uri="{FF2B5EF4-FFF2-40B4-BE49-F238E27FC236}">
                  <a16:creationId xmlns:a16="http://schemas.microsoft.com/office/drawing/2014/main" id="{D0C38D41-731E-4ABB-9809-429949FAB3BA}"/>
                </a:ext>
              </a:extLst>
            </p:cNvPr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6" name="Google Shape;156;p3">
              <a:extLst>
                <a:ext uri="{FF2B5EF4-FFF2-40B4-BE49-F238E27FC236}">
                  <a16:creationId xmlns:a16="http://schemas.microsoft.com/office/drawing/2014/main" id="{02EDBDF6-D802-4E16-B1F6-7F88A56A832C}"/>
                </a:ext>
              </a:extLst>
            </p:cNvPr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7" name="Google Shape;157;p3">
              <a:extLst>
                <a:ext uri="{FF2B5EF4-FFF2-40B4-BE49-F238E27FC236}">
                  <a16:creationId xmlns:a16="http://schemas.microsoft.com/office/drawing/2014/main" id="{EAB1A13D-9BB5-4618-A282-1BA8F159C960}"/>
                </a:ext>
              </a:extLst>
            </p:cNvPr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8" name="Google Shape;158;p3">
              <a:extLst>
                <a:ext uri="{FF2B5EF4-FFF2-40B4-BE49-F238E27FC236}">
                  <a16:creationId xmlns:a16="http://schemas.microsoft.com/office/drawing/2014/main" id="{D8AC0D47-F8A0-4D0A-876F-5E168AB83A04}"/>
                </a:ext>
              </a:extLst>
            </p:cNvPr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9" name="Google Shape;159;p3">
              <a:extLst>
                <a:ext uri="{FF2B5EF4-FFF2-40B4-BE49-F238E27FC236}">
                  <a16:creationId xmlns:a16="http://schemas.microsoft.com/office/drawing/2014/main" id="{838DB3A7-9898-4A4D-A2E8-D2334500D7C3}"/>
                </a:ext>
              </a:extLst>
            </p:cNvPr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0" name="Google Shape;160;p3">
              <a:extLst>
                <a:ext uri="{FF2B5EF4-FFF2-40B4-BE49-F238E27FC236}">
                  <a16:creationId xmlns:a16="http://schemas.microsoft.com/office/drawing/2014/main" id="{DA73B711-4BA7-4AAA-9E02-BE578A0BF03E}"/>
                </a:ext>
              </a:extLst>
            </p:cNvPr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1" name="Google Shape;161;p3">
              <a:extLst>
                <a:ext uri="{FF2B5EF4-FFF2-40B4-BE49-F238E27FC236}">
                  <a16:creationId xmlns:a16="http://schemas.microsoft.com/office/drawing/2014/main" id="{20ED3392-4ECF-4DC0-894C-5A7DB28391E9}"/>
                </a:ext>
              </a:extLst>
            </p:cNvPr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2" name="Google Shape;162;p3">
              <a:extLst>
                <a:ext uri="{FF2B5EF4-FFF2-40B4-BE49-F238E27FC236}">
                  <a16:creationId xmlns:a16="http://schemas.microsoft.com/office/drawing/2014/main" id="{13899B6F-4BA4-4454-9ACA-7FE62CB10897}"/>
                </a:ext>
              </a:extLst>
            </p:cNvPr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3" name="Google Shape;163;p3">
              <a:extLst>
                <a:ext uri="{FF2B5EF4-FFF2-40B4-BE49-F238E27FC236}">
                  <a16:creationId xmlns:a16="http://schemas.microsoft.com/office/drawing/2014/main" id="{D2A34BBE-4757-4A6E-AE62-7426CE7507E7}"/>
                </a:ext>
              </a:extLst>
            </p:cNvPr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4" name="Google Shape;164;p3">
              <a:extLst>
                <a:ext uri="{FF2B5EF4-FFF2-40B4-BE49-F238E27FC236}">
                  <a16:creationId xmlns:a16="http://schemas.microsoft.com/office/drawing/2014/main" id="{083D4CC4-18D6-4D18-9813-4C16E0FA408A}"/>
                </a:ext>
              </a:extLst>
            </p:cNvPr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5" name="Google Shape;165;p3">
              <a:extLst>
                <a:ext uri="{FF2B5EF4-FFF2-40B4-BE49-F238E27FC236}">
                  <a16:creationId xmlns:a16="http://schemas.microsoft.com/office/drawing/2014/main" id="{6E73D829-260F-49C4-AC42-E23E8366EFC4}"/>
                </a:ext>
              </a:extLst>
            </p:cNvPr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6" name="Google Shape;166;p3">
              <a:extLst>
                <a:ext uri="{FF2B5EF4-FFF2-40B4-BE49-F238E27FC236}">
                  <a16:creationId xmlns:a16="http://schemas.microsoft.com/office/drawing/2014/main" id="{FFC3F589-A332-4697-B0F7-A4BA0F3A7354}"/>
                </a:ext>
              </a:extLst>
            </p:cNvPr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7" name="Google Shape;167;p3">
              <a:extLst>
                <a:ext uri="{FF2B5EF4-FFF2-40B4-BE49-F238E27FC236}">
                  <a16:creationId xmlns:a16="http://schemas.microsoft.com/office/drawing/2014/main" id="{01DA9E9B-0677-4FE1-B2C7-5A28BF8997FA}"/>
                </a:ext>
              </a:extLst>
            </p:cNvPr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8" name="Google Shape;168;p3">
              <a:extLst>
                <a:ext uri="{FF2B5EF4-FFF2-40B4-BE49-F238E27FC236}">
                  <a16:creationId xmlns:a16="http://schemas.microsoft.com/office/drawing/2014/main" id="{8FD94987-6B1C-47CB-AA3A-318CD43A99F3}"/>
                </a:ext>
              </a:extLst>
            </p:cNvPr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9" name="Google Shape;169;p3">
              <a:extLst>
                <a:ext uri="{FF2B5EF4-FFF2-40B4-BE49-F238E27FC236}">
                  <a16:creationId xmlns:a16="http://schemas.microsoft.com/office/drawing/2014/main" id="{4642DDA7-A54C-4B6A-A956-3874DF00768C}"/>
                </a:ext>
              </a:extLst>
            </p:cNvPr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0" name="Google Shape;170;p3">
              <a:extLst>
                <a:ext uri="{FF2B5EF4-FFF2-40B4-BE49-F238E27FC236}">
                  <a16:creationId xmlns:a16="http://schemas.microsoft.com/office/drawing/2014/main" id="{E598DD3A-8FC2-49D2-8B79-8426E04029C5}"/>
                </a:ext>
              </a:extLst>
            </p:cNvPr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1" name="Google Shape;171;p3">
              <a:extLst>
                <a:ext uri="{FF2B5EF4-FFF2-40B4-BE49-F238E27FC236}">
                  <a16:creationId xmlns:a16="http://schemas.microsoft.com/office/drawing/2014/main" id="{B05554D4-7DBF-4B7A-A436-CFBEC6214D6B}"/>
                </a:ext>
              </a:extLst>
            </p:cNvPr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2" name="Google Shape;172;p3">
              <a:extLst>
                <a:ext uri="{FF2B5EF4-FFF2-40B4-BE49-F238E27FC236}">
                  <a16:creationId xmlns:a16="http://schemas.microsoft.com/office/drawing/2014/main" id="{06ED6D73-C057-4E14-BABF-C50BF11196A5}"/>
                </a:ext>
              </a:extLst>
            </p:cNvPr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3" name="Google Shape;173;p3">
              <a:extLst>
                <a:ext uri="{FF2B5EF4-FFF2-40B4-BE49-F238E27FC236}">
                  <a16:creationId xmlns:a16="http://schemas.microsoft.com/office/drawing/2014/main" id="{B9FF80F0-E65D-45E0-B1E2-E8BEAC274FF0}"/>
                </a:ext>
              </a:extLst>
            </p:cNvPr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4" name="Google Shape;174;p3">
              <a:extLst>
                <a:ext uri="{FF2B5EF4-FFF2-40B4-BE49-F238E27FC236}">
                  <a16:creationId xmlns:a16="http://schemas.microsoft.com/office/drawing/2014/main" id="{674280E0-F5DA-47C4-9B69-9E64D38D25E8}"/>
                </a:ext>
              </a:extLst>
            </p:cNvPr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5" name="Google Shape;175;p3">
              <a:extLst>
                <a:ext uri="{FF2B5EF4-FFF2-40B4-BE49-F238E27FC236}">
                  <a16:creationId xmlns:a16="http://schemas.microsoft.com/office/drawing/2014/main" id="{F57B10A3-5B83-4DC9-9C81-A003CA7DED6C}"/>
                </a:ext>
              </a:extLst>
            </p:cNvPr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6" name="Google Shape;176;p3">
              <a:extLst>
                <a:ext uri="{FF2B5EF4-FFF2-40B4-BE49-F238E27FC236}">
                  <a16:creationId xmlns:a16="http://schemas.microsoft.com/office/drawing/2014/main" id="{08096734-1B00-4A16-8163-F0254C4111FC}"/>
                </a:ext>
              </a:extLst>
            </p:cNvPr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7" name="Google Shape;177;p3">
              <a:extLst>
                <a:ext uri="{FF2B5EF4-FFF2-40B4-BE49-F238E27FC236}">
                  <a16:creationId xmlns:a16="http://schemas.microsoft.com/office/drawing/2014/main" id="{535DA596-2DE2-4518-A5C8-283D3695DED3}"/>
                </a:ext>
              </a:extLst>
            </p:cNvPr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8" name="Google Shape;178;p3">
              <a:extLst>
                <a:ext uri="{FF2B5EF4-FFF2-40B4-BE49-F238E27FC236}">
                  <a16:creationId xmlns:a16="http://schemas.microsoft.com/office/drawing/2014/main" id="{9D60988B-C9F7-44A3-BB79-E9516535DA14}"/>
                </a:ext>
              </a:extLst>
            </p:cNvPr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9" name="Google Shape;179;p3">
              <a:extLst>
                <a:ext uri="{FF2B5EF4-FFF2-40B4-BE49-F238E27FC236}">
                  <a16:creationId xmlns:a16="http://schemas.microsoft.com/office/drawing/2014/main" id="{8B539BCC-CC4B-4056-89FA-88188241FB63}"/>
                </a:ext>
              </a:extLst>
            </p:cNvPr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0" name="Google Shape;180;p3">
              <a:extLst>
                <a:ext uri="{FF2B5EF4-FFF2-40B4-BE49-F238E27FC236}">
                  <a16:creationId xmlns:a16="http://schemas.microsoft.com/office/drawing/2014/main" id="{FCE1DF49-B924-47D6-B5FE-89D4F3A2C85C}"/>
                </a:ext>
              </a:extLst>
            </p:cNvPr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1" name="Google Shape;181;p3">
              <a:extLst>
                <a:ext uri="{FF2B5EF4-FFF2-40B4-BE49-F238E27FC236}">
                  <a16:creationId xmlns:a16="http://schemas.microsoft.com/office/drawing/2014/main" id="{5E13ED89-04AD-4CEE-A9FA-9905EC8809FC}"/>
                </a:ext>
              </a:extLst>
            </p:cNvPr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2" name="Google Shape;182;p3">
              <a:extLst>
                <a:ext uri="{FF2B5EF4-FFF2-40B4-BE49-F238E27FC236}">
                  <a16:creationId xmlns:a16="http://schemas.microsoft.com/office/drawing/2014/main" id="{FD76F30B-41C4-47FB-B9D7-3B48B81760F7}"/>
                </a:ext>
              </a:extLst>
            </p:cNvPr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3" name="Google Shape;183;p3">
              <a:extLst>
                <a:ext uri="{FF2B5EF4-FFF2-40B4-BE49-F238E27FC236}">
                  <a16:creationId xmlns:a16="http://schemas.microsoft.com/office/drawing/2014/main" id="{5448DCD0-B41C-4BF2-BF66-69C786A200EC}"/>
                </a:ext>
              </a:extLst>
            </p:cNvPr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4" name="Google Shape;184;p3">
              <a:extLst>
                <a:ext uri="{FF2B5EF4-FFF2-40B4-BE49-F238E27FC236}">
                  <a16:creationId xmlns:a16="http://schemas.microsoft.com/office/drawing/2014/main" id="{525FC68A-7188-4A92-82F2-346432F7755B}"/>
                </a:ext>
              </a:extLst>
            </p:cNvPr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5" name="Google Shape;185;p3">
              <a:extLst>
                <a:ext uri="{FF2B5EF4-FFF2-40B4-BE49-F238E27FC236}">
                  <a16:creationId xmlns:a16="http://schemas.microsoft.com/office/drawing/2014/main" id="{F298A3D9-12C4-4894-9CFE-1C6911661417}"/>
                </a:ext>
              </a:extLst>
            </p:cNvPr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6" name="Google Shape;186;p3">
              <a:extLst>
                <a:ext uri="{FF2B5EF4-FFF2-40B4-BE49-F238E27FC236}">
                  <a16:creationId xmlns:a16="http://schemas.microsoft.com/office/drawing/2014/main" id="{1C96CBA3-8352-49E7-81C0-84477E73CE7C}"/>
                </a:ext>
              </a:extLst>
            </p:cNvPr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7" name="Google Shape;187;p3">
              <a:extLst>
                <a:ext uri="{FF2B5EF4-FFF2-40B4-BE49-F238E27FC236}">
                  <a16:creationId xmlns:a16="http://schemas.microsoft.com/office/drawing/2014/main" id="{DDB53B58-03A9-42A6-8C63-B71D53D0B3FF}"/>
                </a:ext>
              </a:extLst>
            </p:cNvPr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8" name="Google Shape;188;p3">
              <a:extLst>
                <a:ext uri="{FF2B5EF4-FFF2-40B4-BE49-F238E27FC236}">
                  <a16:creationId xmlns:a16="http://schemas.microsoft.com/office/drawing/2014/main" id="{F6B16839-02A1-4598-8BF3-4CF7F9B2E1F3}"/>
                </a:ext>
              </a:extLst>
            </p:cNvPr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9" name="Google Shape;189;p3">
              <a:extLst>
                <a:ext uri="{FF2B5EF4-FFF2-40B4-BE49-F238E27FC236}">
                  <a16:creationId xmlns:a16="http://schemas.microsoft.com/office/drawing/2014/main" id="{1125EBB4-450F-408C-8291-A7F891328A01}"/>
                </a:ext>
              </a:extLst>
            </p:cNvPr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0" name="Google Shape;190;p3">
              <a:extLst>
                <a:ext uri="{FF2B5EF4-FFF2-40B4-BE49-F238E27FC236}">
                  <a16:creationId xmlns:a16="http://schemas.microsoft.com/office/drawing/2014/main" id="{08CD4F99-C8F8-4260-B653-E85DA7CFB14A}"/>
                </a:ext>
              </a:extLst>
            </p:cNvPr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1" name="Google Shape;191;p3">
              <a:extLst>
                <a:ext uri="{FF2B5EF4-FFF2-40B4-BE49-F238E27FC236}">
                  <a16:creationId xmlns:a16="http://schemas.microsoft.com/office/drawing/2014/main" id="{29929025-A46B-44B8-B533-3757DA32F8D6}"/>
                </a:ext>
              </a:extLst>
            </p:cNvPr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2" name="Google Shape;192;p3">
              <a:extLst>
                <a:ext uri="{FF2B5EF4-FFF2-40B4-BE49-F238E27FC236}">
                  <a16:creationId xmlns:a16="http://schemas.microsoft.com/office/drawing/2014/main" id="{2AE7E30F-CED0-486C-B486-68AC76B7A45F}"/>
                </a:ext>
              </a:extLst>
            </p:cNvPr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3" name="Google Shape;193;p3">
              <a:extLst>
                <a:ext uri="{FF2B5EF4-FFF2-40B4-BE49-F238E27FC236}">
                  <a16:creationId xmlns:a16="http://schemas.microsoft.com/office/drawing/2014/main" id="{C2F4EB3E-347F-4A05-AC41-4982C686D1B2}"/>
                </a:ext>
              </a:extLst>
            </p:cNvPr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4" name="Google Shape;194;p3">
              <a:extLst>
                <a:ext uri="{FF2B5EF4-FFF2-40B4-BE49-F238E27FC236}">
                  <a16:creationId xmlns:a16="http://schemas.microsoft.com/office/drawing/2014/main" id="{9893ED84-AD52-48C2-8998-73EE4D1F60D6}"/>
                </a:ext>
              </a:extLst>
            </p:cNvPr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5" name="Google Shape;195;p3">
              <a:extLst>
                <a:ext uri="{FF2B5EF4-FFF2-40B4-BE49-F238E27FC236}">
                  <a16:creationId xmlns:a16="http://schemas.microsoft.com/office/drawing/2014/main" id="{F32BE0E7-755C-42E8-A347-E0B79E0AF14E}"/>
                </a:ext>
              </a:extLst>
            </p:cNvPr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6" name="Google Shape;196;p3">
              <a:extLst>
                <a:ext uri="{FF2B5EF4-FFF2-40B4-BE49-F238E27FC236}">
                  <a16:creationId xmlns:a16="http://schemas.microsoft.com/office/drawing/2014/main" id="{C1D44CFB-CFED-4AA4-A8A4-7D2E113C4C1A}"/>
                </a:ext>
              </a:extLst>
            </p:cNvPr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7" name="Google Shape;197;p3">
              <a:extLst>
                <a:ext uri="{FF2B5EF4-FFF2-40B4-BE49-F238E27FC236}">
                  <a16:creationId xmlns:a16="http://schemas.microsoft.com/office/drawing/2014/main" id="{87B92010-91CC-4FF3-B7D4-2374F5B885E1}"/>
                </a:ext>
              </a:extLst>
            </p:cNvPr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" name="Google Shape;198;p3">
              <a:extLst>
                <a:ext uri="{FF2B5EF4-FFF2-40B4-BE49-F238E27FC236}">
                  <a16:creationId xmlns:a16="http://schemas.microsoft.com/office/drawing/2014/main" id="{FEBFA2F6-B679-4421-9BF2-94098810CED0}"/>
                </a:ext>
              </a:extLst>
            </p:cNvPr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9" name="Google Shape;199;p3">
              <a:extLst>
                <a:ext uri="{FF2B5EF4-FFF2-40B4-BE49-F238E27FC236}">
                  <a16:creationId xmlns:a16="http://schemas.microsoft.com/office/drawing/2014/main" id="{43CEF6DA-DF32-4189-B0AC-B99BB17CE72B}"/>
                </a:ext>
              </a:extLst>
            </p:cNvPr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0" name="Google Shape;200;p3">
              <a:extLst>
                <a:ext uri="{FF2B5EF4-FFF2-40B4-BE49-F238E27FC236}">
                  <a16:creationId xmlns:a16="http://schemas.microsoft.com/office/drawing/2014/main" id="{37498362-FBF5-4AEA-8963-572AFC841A94}"/>
                </a:ext>
              </a:extLst>
            </p:cNvPr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1" name="Google Shape;201;p3">
              <a:extLst>
                <a:ext uri="{FF2B5EF4-FFF2-40B4-BE49-F238E27FC236}">
                  <a16:creationId xmlns:a16="http://schemas.microsoft.com/office/drawing/2014/main" id="{0DB40A80-7AD6-43B8-9445-6EAA7B6E5B4A}"/>
                </a:ext>
              </a:extLst>
            </p:cNvPr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2" name="Google Shape;202;p3">
              <a:extLst>
                <a:ext uri="{FF2B5EF4-FFF2-40B4-BE49-F238E27FC236}">
                  <a16:creationId xmlns:a16="http://schemas.microsoft.com/office/drawing/2014/main" id="{18F67D12-F79A-4733-A6E5-762F7783A50B}"/>
                </a:ext>
              </a:extLst>
            </p:cNvPr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3" name="Google Shape;203;p3">
              <a:extLst>
                <a:ext uri="{FF2B5EF4-FFF2-40B4-BE49-F238E27FC236}">
                  <a16:creationId xmlns:a16="http://schemas.microsoft.com/office/drawing/2014/main" id="{1EE41A08-6D0C-4980-A13B-A279DF6FC83B}"/>
                </a:ext>
              </a:extLst>
            </p:cNvPr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4" name="Google Shape;204;p3">
              <a:extLst>
                <a:ext uri="{FF2B5EF4-FFF2-40B4-BE49-F238E27FC236}">
                  <a16:creationId xmlns:a16="http://schemas.microsoft.com/office/drawing/2014/main" id="{DE733763-68E4-4605-B520-C69A6EF9BDBC}"/>
                </a:ext>
              </a:extLst>
            </p:cNvPr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5" name="Google Shape;205;p3">
              <a:extLst>
                <a:ext uri="{FF2B5EF4-FFF2-40B4-BE49-F238E27FC236}">
                  <a16:creationId xmlns:a16="http://schemas.microsoft.com/office/drawing/2014/main" id="{63181702-688B-437F-8D34-5F6678EC8FFE}"/>
                </a:ext>
              </a:extLst>
            </p:cNvPr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" name="Google Shape;206;p3">
              <a:extLst>
                <a:ext uri="{FF2B5EF4-FFF2-40B4-BE49-F238E27FC236}">
                  <a16:creationId xmlns:a16="http://schemas.microsoft.com/office/drawing/2014/main" id="{E2FE6709-6748-4244-912B-0763858D90B3}"/>
                </a:ext>
              </a:extLst>
            </p:cNvPr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p3">
              <a:extLst>
                <a:ext uri="{FF2B5EF4-FFF2-40B4-BE49-F238E27FC236}">
                  <a16:creationId xmlns:a16="http://schemas.microsoft.com/office/drawing/2014/main" id="{F3236BE7-1207-47CC-BD31-BDDDDA92FBCA}"/>
                </a:ext>
              </a:extLst>
            </p:cNvPr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8" name="Google Shape;208;p3">
              <a:extLst>
                <a:ext uri="{FF2B5EF4-FFF2-40B4-BE49-F238E27FC236}">
                  <a16:creationId xmlns:a16="http://schemas.microsoft.com/office/drawing/2014/main" id="{248138B1-CF94-4B70-98D7-82F7B6AD59B7}"/>
                </a:ext>
              </a:extLst>
            </p:cNvPr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9" name="Google Shape;209;p3">
              <a:extLst>
                <a:ext uri="{FF2B5EF4-FFF2-40B4-BE49-F238E27FC236}">
                  <a16:creationId xmlns:a16="http://schemas.microsoft.com/office/drawing/2014/main" id="{E401E271-54E6-4938-8B46-76EF15148FAC}"/>
                </a:ext>
              </a:extLst>
            </p:cNvPr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0" name="Google Shape;210;p3">
              <a:extLst>
                <a:ext uri="{FF2B5EF4-FFF2-40B4-BE49-F238E27FC236}">
                  <a16:creationId xmlns:a16="http://schemas.microsoft.com/office/drawing/2014/main" id="{BFBAC2F8-DB08-4D05-A623-04EBD7234B47}"/>
                </a:ext>
              </a:extLst>
            </p:cNvPr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1" name="Google Shape;211;p3">
              <a:extLst>
                <a:ext uri="{FF2B5EF4-FFF2-40B4-BE49-F238E27FC236}">
                  <a16:creationId xmlns:a16="http://schemas.microsoft.com/office/drawing/2014/main" id="{833DA630-4741-46D3-A97E-EF5573C8EF76}"/>
                </a:ext>
              </a:extLst>
            </p:cNvPr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2" name="Google Shape;212;p3">
              <a:extLst>
                <a:ext uri="{FF2B5EF4-FFF2-40B4-BE49-F238E27FC236}">
                  <a16:creationId xmlns:a16="http://schemas.microsoft.com/office/drawing/2014/main" id="{CC17D05D-8ADF-4C74-8318-349DA1C2B75E}"/>
                </a:ext>
              </a:extLst>
            </p:cNvPr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3" name="Google Shape;213;p3">
              <a:extLst>
                <a:ext uri="{FF2B5EF4-FFF2-40B4-BE49-F238E27FC236}">
                  <a16:creationId xmlns:a16="http://schemas.microsoft.com/office/drawing/2014/main" id="{FF7A64E8-99AD-4165-A339-685D4241A3A9}"/>
                </a:ext>
              </a:extLst>
            </p:cNvPr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4" name="Google Shape;214;p3">
              <a:extLst>
                <a:ext uri="{FF2B5EF4-FFF2-40B4-BE49-F238E27FC236}">
                  <a16:creationId xmlns:a16="http://schemas.microsoft.com/office/drawing/2014/main" id="{B05BDF01-304C-489B-A70C-CFCBC8D08C2C}"/>
                </a:ext>
              </a:extLst>
            </p:cNvPr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5" name="Google Shape;215;p3">
              <a:extLst>
                <a:ext uri="{FF2B5EF4-FFF2-40B4-BE49-F238E27FC236}">
                  <a16:creationId xmlns:a16="http://schemas.microsoft.com/office/drawing/2014/main" id="{5F531157-6058-4281-8EDF-1972E0FF22C1}"/>
                </a:ext>
              </a:extLst>
            </p:cNvPr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6" name="Google Shape;216;p3">
              <a:extLst>
                <a:ext uri="{FF2B5EF4-FFF2-40B4-BE49-F238E27FC236}">
                  <a16:creationId xmlns:a16="http://schemas.microsoft.com/office/drawing/2014/main" id="{D0EB6384-A36F-44F9-AC80-2F459BEBB664}"/>
                </a:ext>
              </a:extLst>
            </p:cNvPr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7" name="Google Shape;217;p3">
              <a:extLst>
                <a:ext uri="{FF2B5EF4-FFF2-40B4-BE49-F238E27FC236}">
                  <a16:creationId xmlns:a16="http://schemas.microsoft.com/office/drawing/2014/main" id="{2F1F989B-08D6-46D1-9994-867F57234060}"/>
                </a:ext>
              </a:extLst>
            </p:cNvPr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105" name="Image 2">
            <a:extLst>
              <a:ext uri="{FF2B5EF4-FFF2-40B4-BE49-F238E27FC236}">
                <a16:creationId xmlns:a16="http://schemas.microsoft.com/office/drawing/2014/main" id="{A8FD163E-629F-4FA1-BD83-4549D9016468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0" t="21943" r="15028" b="21384"/>
          <a:stretch/>
        </p:blipFill>
        <p:spPr>
          <a:xfrm>
            <a:off x="7459878" y="-11341"/>
            <a:ext cx="1679246" cy="112386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258730" y="-2616"/>
            <a:ext cx="817563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>
                <a:solidFill>
                  <a:schemeClr val="tx1"/>
                </a:solidFill>
                <a:latin typeface="Titillium Web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 hasCustomPrompt="1"/>
          </p:nvPr>
        </p:nvSpPr>
        <p:spPr>
          <a:xfrm>
            <a:off x="257190" y="854784"/>
            <a:ext cx="8636768" cy="388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Titillium Web ExtraLight" panose="020B060402020202020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Titillium Web ExtraLight" panose="020B0604020202020204" charset="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Titillium Web ExtraLight" panose="020B0604020202020204" charset="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de-CH" dirty="0"/>
              <a:t>Level 1</a:t>
            </a:r>
          </a:p>
          <a:p>
            <a:pPr lvl="1"/>
            <a:r>
              <a:rPr lang="de-CH" dirty="0"/>
              <a:t>Level  2</a:t>
            </a:r>
          </a:p>
          <a:p>
            <a:pPr lvl="2"/>
            <a:r>
              <a:rPr lang="de-CH" dirty="0"/>
              <a:t>Level 3</a:t>
            </a:r>
            <a:endParaRPr lang="en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5" y="-11875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de-CH" dirty="0"/>
              <a:t>a</a:t>
            </a:r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81000" algn="l" rtl="0" eaLnBrk="1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enu\switchdrive\Public\Videos\GitHub\PrimeDeRisque\Obligation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enu\switchdrive\Public\Videos\GitHub\PrimeDeRisque\PrimesDeRisque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enu\switchdrive\Public\Videos\GitHub\PrimeDeRisque\ProcFaillitePrim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aufmannDani" TargetMode="External"/><Relationship Id="rId2" Type="http://schemas.openxmlformats.org/officeDocument/2006/relationships/hyperlink" Target="https://github.com/dankaufmann/MacroSuis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www.unine.ch/seco" TargetMode="External"/><Relationship Id="rId4" Type="http://schemas.openxmlformats.org/officeDocument/2006/relationships/hyperlink" Target="https://www.youtube.com/channel/UCJpACBsnn1eQTObWz5LniG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1B444-A1CD-4B3F-A1B9-4517B0772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MacroSuisse</a:t>
            </a:r>
            <a:endParaRPr lang="en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6CF6E3-19E3-4DC4-9411-9FED04F1B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/>
              <a:t>La </a:t>
            </a:r>
            <a:r>
              <a:rPr lang="de-CH" b="1" dirty="0" err="1"/>
              <a:t>courbe</a:t>
            </a:r>
            <a:r>
              <a:rPr lang="de-CH" b="1" dirty="0"/>
              <a:t> de </a:t>
            </a:r>
            <a:r>
              <a:rPr lang="de-CH" b="1" dirty="0" err="1"/>
              <a:t>fièvre</a:t>
            </a:r>
            <a:r>
              <a:rPr lang="de-CH" b="1" dirty="0"/>
              <a:t> de </a:t>
            </a:r>
            <a:r>
              <a:rPr lang="de-CH" b="1" dirty="0" err="1"/>
              <a:t>l’économie</a:t>
            </a:r>
            <a:r>
              <a:rPr lang="de-CH" b="1" dirty="0"/>
              <a:t> Suisse</a:t>
            </a:r>
          </a:p>
          <a:p>
            <a:endParaRPr lang="de-CH" dirty="0"/>
          </a:p>
          <a:p>
            <a:r>
              <a:rPr lang="de-CH" dirty="0"/>
              <a:t>Daniel Kaufmann</a:t>
            </a:r>
          </a:p>
          <a:p>
            <a:r>
              <a:rPr lang="de-CH" dirty="0" err="1"/>
              <a:t>Université</a:t>
            </a:r>
            <a:r>
              <a:rPr lang="de-CH" dirty="0"/>
              <a:t> de Neuchâtel et </a:t>
            </a:r>
            <a:r>
              <a:rPr lang="fr-FR" dirty="0"/>
              <a:t>KOF Centre de recherches conjoncturelles</a:t>
            </a:r>
            <a:r>
              <a:rPr lang="de-CH" dirty="0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6716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c’est une prime de risque?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90" y="854784"/>
            <a:ext cx="3612385" cy="3887616"/>
          </a:xfrm>
        </p:spPr>
        <p:txBody>
          <a:bodyPr/>
          <a:lstStyle/>
          <a:p>
            <a:pPr marL="76200" indent="0">
              <a:buNone/>
            </a:pPr>
            <a:r>
              <a:rPr lang="fr-FR" dirty="0"/>
              <a:t>Différence entre …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… rendement d’une dette soumis à un risque de faillite (entreprises privées)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… rendement d’une dette sans risque (obligation de la Confédération)</a:t>
            </a:r>
          </a:p>
          <a:p>
            <a:pPr marL="76200" indent="0">
              <a:buNone/>
            </a:pP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4C84D-5255-42C2-9675-E8D36F06D4DB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rcRect/>
          <a:stretch>
            <a:fillRect/>
          </a:stretch>
        </p:blipFill>
        <p:spPr>
          <a:xfrm>
            <a:off x="3783079" y="854784"/>
            <a:ext cx="5360895" cy="42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L’impact des crises sur la prime de risque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90" y="854784"/>
            <a:ext cx="3604072" cy="3887616"/>
          </a:xfrm>
        </p:spPr>
        <p:txBody>
          <a:bodyPr/>
          <a:lstStyle/>
          <a:p>
            <a:pPr marL="76200" indent="0">
              <a:buNone/>
            </a:pPr>
            <a:r>
              <a:rPr lang="fr-FR" dirty="0"/>
              <a:t>Le risque d’être en faillite, et donc la prime de risque, augmente dans des crises économiques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Une « courbe de fièvre » avec laquelle on peut rapidement détecter des problèmes économiques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5D835-AD43-4A75-A028-5657A4609F37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rcRect/>
          <a:stretch>
            <a:fillRect/>
          </a:stretch>
        </p:blipFill>
        <p:spPr>
          <a:xfrm>
            <a:off x="3783079" y="854784"/>
            <a:ext cx="5360895" cy="42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prime de risque disponible rapidement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90" y="854784"/>
            <a:ext cx="3645635" cy="3887616"/>
          </a:xfrm>
        </p:spPr>
        <p:txBody>
          <a:bodyPr/>
          <a:lstStyle/>
          <a:p>
            <a:pPr marL="76200" indent="0">
              <a:buNone/>
            </a:pPr>
            <a:r>
              <a:rPr lang="fr-FR" dirty="0"/>
              <a:t>Lien avec la variation des ouvertures de procédures de faillite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Informations des marchés financiers disponible chaque jour!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Autres statistiques publié avec des retards important</a:t>
            </a:r>
          </a:p>
          <a:p>
            <a:pPr marL="76200" indent="0">
              <a:buNone/>
            </a:pP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4F03A-C13B-4C6F-878E-787AEEB7A6C3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rcRect/>
          <a:stretch>
            <a:fillRect/>
          </a:stretch>
        </p:blipFill>
        <p:spPr>
          <a:xfrm>
            <a:off x="3783104" y="854784"/>
            <a:ext cx="5360895" cy="42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E2A7-45D8-4172-A830-227BBD5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6200" algn="ctr"/>
            <a:r>
              <a:rPr lang="fr-FR" dirty="0"/>
              <a:t>#</a:t>
            </a:r>
            <a:r>
              <a:rPr lang="fr-FR" dirty="0" err="1"/>
              <a:t>RestezChezVous</a:t>
            </a:r>
            <a:r>
              <a:rPr lang="fr-FR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E14D-73D5-44CD-A92C-48D1AAD68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/>
              <a:t>Code de programme, données, </a:t>
            </a:r>
          </a:p>
          <a:p>
            <a:pPr marL="76200" indent="0">
              <a:buNone/>
            </a:pPr>
            <a:r>
              <a:rPr lang="fr-FR" dirty="0"/>
              <a:t>et infos sur l’économie Suisse:</a:t>
            </a:r>
          </a:p>
          <a:p>
            <a:r>
              <a:rPr lang="fr-FR" sz="2000" dirty="0">
                <a:hlinkClick r:id="rId2"/>
              </a:rPr>
              <a:t>github.com/</a:t>
            </a:r>
            <a:r>
              <a:rPr lang="fr-FR" sz="2000" dirty="0" err="1">
                <a:hlinkClick r:id="rId2"/>
              </a:rPr>
              <a:t>dankaufmann</a:t>
            </a:r>
            <a:r>
              <a:rPr lang="fr-FR" sz="2000" dirty="0">
                <a:hlinkClick r:id="rId2"/>
              </a:rPr>
              <a:t>/</a:t>
            </a:r>
            <a:r>
              <a:rPr lang="fr-FR" sz="2000" dirty="0" err="1">
                <a:hlinkClick r:id="rId2"/>
              </a:rPr>
              <a:t>MacroSuisse</a:t>
            </a:r>
            <a:endParaRPr lang="fr-FR" sz="2000" dirty="0"/>
          </a:p>
          <a:p>
            <a:r>
              <a:rPr lang="fr-FR" sz="2000" dirty="0">
                <a:hlinkClick r:id="rId3"/>
              </a:rPr>
              <a:t>twitter.com/</a:t>
            </a:r>
            <a:r>
              <a:rPr lang="fr-FR" sz="2000" dirty="0" err="1">
                <a:hlinkClick r:id="rId3"/>
              </a:rPr>
              <a:t>KaufmannDani</a:t>
            </a:r>
            <a:endParaRPr lang="fr-FR" sz="2000" dirty="0"/>
          </a:p>
          <a:p>
            <a:r>
              <a:rPr lang="fr-FR" sz="2000" dirty="0">
                <a:hlinkClick r:id="rId4"/>
              </a:rPr>
              <a:t>www.youtube.com/channel/UCJpACBsnn1eQTObWz5LniGg</a:t>
            </a:r>
            <a:endParaRPr lang="fr-FR" sz="2000" b="1" dirty="0"/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/>
              <a:t>Programmes de </a:t>
            </a:r>
            <a:r>
              <a:rPr lang="fr-FR" dirty="0" err="1"/>
              <a:t>Bachelor</a:t>
            </a:r>
            <a:r>
              <a:rPr lang="fr-FR" dirty="0"/>
              <a:t> et Master à l’Université de Neuchâtel :</a:t>
            </a:r>
          </a:p>
          <a:p>
            <a:r>
              <a:rPr lang="fr-FR" sz="2000" dirty="0">
                <a:hlinkClick r:id="rId5"/>
              </a:rPr>
              <a:t>www.unine.ch/seco</a:t>
            </a:r>
            <a:endParaRPr lang="fr-FR" sz="2000" dirty="0"/>
          </a:p>
          <a:p>
            <a:r>
              <a:rPr lang="fr-FR" sz="2000" dirty="0"/>
              <a:t>Macro-économie 1&amp;2, International Finance, Macro Policy, …</a:t>
            </a:r>
          </a:p>
        </p:txBody>
      </p:sp>
      <p:pic>
        <p:nvPicPr>
          <p:cNvPr id="7" name="Image 2">
            <a:extLst>
              <a:ext uri="{FF2B5EF4-FFF2-40B4-BE49-F238E27FC236}">
                <a16:creationId xmlns:a16="http://schemas.microsoft.com/office/drawing/2014/main" id="{716F5B7C-3F28-49AA-A533-D69C370B412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0" t="21943" r="15028" b="21384"/>
          <a:stretch/>
        </p:blipFill>
        <p:spPr>
          <a:xfrm>
            <a:off x="7464754" y="4019639"/>
            <a:ext cx="1679246" cy="11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34085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lides.potx" id="{F80526AC-C2D1-4312-A4C4-FF84C03664BF}" vid="{CB4FC298-5E1E-4ECF-A121-14D6EEC72A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Template_Slides</Template>
  <TotalTime>0</TotalTime>
  <Words>191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Titillium Web</vt:lpstr>
      <vt:lpstr>Titillium Web ExtraLight</vt:lpstr>
      <vt:lpstr>Arial</vt:lpstr>
      <vt:lpstr>Thaliard template</vt:lpstr>
      <vt:lpstr>MacroSuisse</vt:lpstr>
      <vt:lpstr>Qu’est-ce que c’est une prime de risque?</vt:lpstr>
      <vt:lpstr>L’impact des crises sur la prime de risque</vt:lpstr>
      <vt:lpstr>La prime de risque disponible rapidement</vt:lpstr>
      <vt:lpstr>#RestezChezVous!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Macro-économie 2</dc:title>
  <dc:creator>David Zahnd</dc:creator>
  <cp:lastModifiedBy>Daniel Kaufmann</cp:lastModifiedBy>
  <cp:revision>180</cp:revision>
  <dcterms:created xsi:type="dcterms:W3CDTF">2020-02-06T15:55:01Z</dcterms:created>
  <dcterms:modified xsi:type="dcterms:W3CDTF">2020-04-05T15:33:58Z</dcterms:modified>
</cp:coreProperties>
</file>