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C9DB-6C99-27E3-CA52-BF75A901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88CD-6CDD-E771-0037-3FC5D7AC7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A923-2677-7B28-917F-C07CD855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056B-864E-98E1-4199-F5809076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A015-0529-4789-0438-C757C4F1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790-DEB4-D70B-0037-F273D72F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6665F-C11F-7E51-034F-6F0C77575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E22C-75B8-2783-A50D-ED71012D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5FAA-9FD0-06EE-F31E-32BD1555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F396-BD99-6435-63BB-2BFDB387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5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A9AC7-CB60-1F10-EA7D-6FD61E363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7D388-EB16-3A45-491E-7EDC5AAC6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307A-2520-A63B-1BA6-468B35EA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6DE9-3B8C-0EA8-8C2C-F514C574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E0FDF-4D97-B6E1-2B76-C6416505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3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15C5-EB49-89C5-C21E-6AC90BBA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075F-DF27-A8CC-17D1-D9B9FF85F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7D1A6-B24D-750B-0A8E-429816AC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1FB2-21C3-5DA0-29FE-DCA2128A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75AA-0EE3-B2F6-376F-2F2A2764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5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111E-18D7-41A7-2823-2F559057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6C07-B3FF-533A-E99A-404C5CD5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A4E9-6DE7-BD50-D7AC-570EA303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55A5-4854-A82E-E80A-48E77F0F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36B7-ECA3-A0B7-E26C-C61EAD6B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8641-68F1-F129-48ED-1FD05B2F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2AD-0B0B-CCCE-6D67-4B84DB444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13131-BB1E-518D-0302-41900C6D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3EE0F-E40C-C6CE-9411-373BCDD7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E899-7987-08E0-B4CE-C7C2E406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91194-07DC-42E3-3402-67379F8F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02B5-89CD-01F8-A92D-B9093E51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84D16-51FD-F9D5-8D43-096C555C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617A9-0F89-9EB7-189F-6240BB52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65BB4-D0A6-0CC4-DFEF-630D702C0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9128A-8902-5672-FD04-3A0FF99BA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0006C-B7A0-3229-23A9-451C37ED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1F124-3011-D183-664F-B21B71C3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1FBF8-F7A3-4A9B-2894-81E0C28B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542B-9439-AE5B-B0AB-75100F1D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87944-1CFB-9449-756C-345036E5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A5926-F449-DD77-062C-E1F213D9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E72-0678-BF8D-BD7B-693EA2B4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8EABA-E350-AB40-5C78-F20CAAC6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1835A-4154-B440-2C95-FA8F78C9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0C5EF-289B-4E8D-9C48-EAD0775A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5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ADF3-4978-C8EF-36A2-7454AECF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CCAB-A957-7F39-A7AF-22C981A9A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CC5D5-B279-5FBA-434F-C5615B34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8171C-272D-D7FC-299C-EAF469DE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F0AF-363D-4E8C-5154-84AE2A02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4FAC-8460-EF84-D5B9-CF89A704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1AD1-A35F-43C0-7F1F-A8D3605A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67896-CDB5-5601-5550-96F007586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DDE89-2D5E-9542-717A-C4E542FBB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FF4BF-58FC-5CC7-F85B-97AD840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F2413-7B73-1FEE-9511-1F7AE8CD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6419-8290-88C0-8899-BCECA960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2B02E-F9E6-08F8-C2EB-F6CF0D92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2B1C-699B-7C4E-DF11-8FC9D8E1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ED3B-0E10-8D4B-624A-C6C5F88BD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B4A01-2C55-48C2-87E1-CEE797A69AD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CF5E3-A403-799C-5D4B-A4ECDB845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0955-A5B9-63F0-3F5C-2E8D1973F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5658-4E94-4F6A-817D-5930BE5AE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6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8AB5-E669-62C2-658A-72CB23631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071D5-1368-64A5-0BF8-11357A155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392818" cy="410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1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54E8-80BB-6280-4518-BBB763E4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6842-5D36-9BEC-B157-E5253A91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You can make SQL queries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operations.  Once you have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created, you can interact with the data by using SQL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CF17-09AA-FD54-C385-A7B67401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Machine Learning  </a:t>
            </a:r>
            <a:r>
              <a:rPr lang="en-US" sz="2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[using pyspark.ml]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0FD4-A5FF-B20D-2D0D-77040B1D7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ource-serif-pro"/>
              </a:rPr>
              <a:t>Machine learning module of Apache Spark.</a:t>
            </a:r>
          </a:p>
          <a:p>
            <a:r>
              <a:rPr lang="en-US" b="0" i="0" dirty="0">
                <a:effectLst/>
                <a:latin typeface="sohne"/>
              </a:rPr>
              <a:t>Provides high-level APIs for common machine learning tasks like classification, regression, and clustering.</a:t>
            </a:r>
            <a:endParaRPr lang="en-US" b="0" i="0" dirty="0">
              <a:effectLst/>
              <a:latin typeface="source-serif-pro"/>
            </a:endParaRPr>
          </a:p>
          <a:p>
            <a:r>
              <a:rPr lang="en-US" b="0" i="0" dirty="0">
                <a:effectLst/>
                <a:latin typeface="sohne"/>
              </a:rPr>
              <a:t>It provides a simple and easy-to-use API for building and deploying machine learning pipelines.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5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351C6-4104-6CE8-A514-A604B27FA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1676155"/>
            <a:ext cx="7087589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0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3DFA43-E3DE-3CCD-7DC6-7BEDD946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89" y="1201527"/>
            <a:ext cx="7163421" cy="26035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B1DB4D-F958-723E-2C84-9BD9850F2748}"/>
              </a:ext>
            </a:extLst>
          </p:cNvPr>
          <p:cNvSpPr txBox="1"/>
          <p:nvPr/>
        </p:nvSpPr>
        <p:spPr>
          <a:xfrm>
            <a:off x="2514289" y="4640810"/>
            <a:ext cx="736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A826D5-9DFA-5A4E-223B-60372F55D1F8}"/>
              </a:ext>
            </a:extLst>
          </p:cNvPr>
          <p:cNvSpPr/>
          <p:nvPr/>
        </p:nvSpPr>
        <p:spPr>
          <a:xfrm>
            <a:off x="5012675" y="4290381"/>
            <a:ext cx="1601118" cy="13660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42DE-02AD-8234-EDF4-524A6FE6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kern="1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6E6A-E5E5-BC71-A4BE-FA9A35E2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Apache Spark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8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RDD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28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r>
              <a:rPr lang="en-US" sz="28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6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 Learning- </a:t>
            </a:r>
            <a:r>
              <a:rPr lang="en-US" sz="36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</a:t>
            </a:r>
            <a:endParaRPr lang="en-US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89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F3B4-F086-BE3B-B990-DAFCBD6A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Apache Spark</a:t>
            </a:r>
            <a:b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5147-384E-6411-EC55-5629B8C68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Spark is an open-source distributed cluster-computing framework introduced by Apache Software Foundation.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C488DF-8185-BCA9-D719-16842AF7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106725" cy="2471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72358-F661-6201-CADD-0CAA9C38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21" y="3172137"/>
            <a:ext cx="4972744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1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F445-FCDD-649D-C8EF-B1B49BB3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</a:t>
            </a:r>
            <a:r>
              <a:rPr lang="en-US" b="1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F92B-79A8-6DEC-477A-C7C3C153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Java download</a:t>
            </a:r>
          </a:p>
          <a:p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Python download</a:t>
            </a:r>
            <a:endParaRPr lang="en-US" sz="1800" dirty="0">
              <a:solidFill>
                <a:srgbClr val="131313"/>
              </a:solidFill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Spark download</a:t>
            </a:r>
          </a:p>
          <a:p>
            <a:r>
              <a:rPr lang="en-US" sz="1800" dirty="0" err="1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Winutils</a:t>
            </a:r>
            <a:r>
              <a:rPr lang="en-US" sz="1800" dirty="0">
                <a:solidFill>
                  <a:srgbClr val="131313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download (elements of Hadoop)</a:t>
            </a:r>
          </a:p>
          <a:p>
            <a:r>
              <a:rPr lang="en-US" sz="1800" b="1" kern="0" dirty="0">
                <a:solidFill>
                  <a:srgbClr val="2424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environment variables…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4CAF1-80FC-7D68-C145-8133BFAB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809" y="494367"/>
            <a:ext cx="2592923" cy="2098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4DA7B-DA76-256E-C143-ADEF10A0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759" y="582958"/>
            <a:ext cx="2750254" cy="1921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4015A5-ED50-4C73-5BDC-A8A20BE18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4809" y="2741814"/>
            <a:ext cx="2592923" cy="22005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89A021-55A2-A12F-BED4-48408505B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759" y="2639080"/>
            <a:ext cx="2750254" cy="2082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F790F9-5220-80B0-DE5E-6E54F0D20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8542" y="365125"/>
            <a:ext cx="600246" cy="61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4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A975-C58F-26DF-1CA5-4FF7EB7F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0A32E-1710-754E-9550-817DA6F1F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901" y="2006082"/>
            <a:ext cx="8984225" cy="31452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4959DF-595A-846E-AA0B-F980E52DEA94}"/>
              </a:ext>
            </a:extLst>
          </p:cNvPr>
          <p:cNvSpPr txBox="1"/>
          <p:nvPr/>
        </p:nvSpPr>
        <p:spPr>
          <a:xfrm>
            <a:off x="9314791" y="3069905"/>
            <a:ext cx="1138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u="sng" dirty="0"/>
              <a:t>&amp;  ML</a:t>
            </a:r>
          </a:p>
        </p:txBody>
      </p:sp>
    </p:spTree>
    <p:extLst>
      <p:ext uri="{BB962C8B-B14F-4D97-AF65-F5344CB8AC3E}">
        <p14:creationId xmlns:p14="http://schemas.microsoft.com/office/powerpoint/2010/main" val="108506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BA6B-2017-2DD9-B601-8735237A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616612" cy="1325563"/>
          </a:xfrm>
        </p:spPr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</a:t>
            </a:r>
            <a:r>
              <a:rPr lang="en-US" b="0" i="0" dirty="0">
                <a:effectLst/>
                <a:latin typeface="Roboto" panose="02000000000000000000" pitchFamily="2" charset="0"/>
              </a:rPr>
              <a:t>Resilient Distributed Datasets (RDD)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459E-3FBB-F142-7E43-E9274635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In-Memory</a:t>
            </a:r>
            <a:r>
              <a:rPr lang="en-US" dirty="0">
                <a:latin typeface="Roboto" panose="02000000000000000000" pitchFamily="2" charset="0"/>
              </a:rPr>
              <a:t> – can store any size elements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Lazy Evaluations 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Immutable elements,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Fault-tolerant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Parallel - RDDs are logically divided across the cluster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F552-A81B-143D-2B4F-815672EF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PySpark</a:t>
            </a:r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60EE-8826-63BA-B602-528EFB79F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Distributed collection of structured data.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Lazy Evaluation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Immutable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8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F296-53D9-7424-1AEB-5B649266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kern="1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RDD   &amp;  </a:t>
            </a:r>
            <a:r>
              <a:rPr lang="en-US" sz="4400" kern="1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852EB-E914-846D-AE87-C1DFECC70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Transformation-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operations that reads in data, manipulates it, and returns another format (eventually [Lazy]).</a:t>
            </a:r>
          </a:p>
          <a:p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r>
              <a:rPr lang="en-US" dirty="0">
                <a:solidFill>
                  <a:srgbClr val="242424"/>
                </a:solidFill>
                <a:latin typeface="source-serif-pro"/>
              </a:rPr>
              <a:t>Action -operations that either returns a result or writes to the disc.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3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A0F868-FCCB-5A67-6E05-FFF341C4A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923" y="1003656"/>
            <a:ext cx="4020111" cy="4850687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5AA48B-23B3-4E01-D837-F2172757C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23877"/>
              </p:ext>
            </p:extLst>
          </p:nvPr>
        </p:nvGraphicFramePr>
        <p:xfrm>
          <a:off x="5710333" y="1752992"/>
          <a:ext cx="6035352" cy="3963239"/>
        </p:xfrm>
        <a:graphic>
          <a:graphicData uri="http://schemas.openxmlformats.org/drawingml/2006/table">
            <a:tbl>
              <a:tblPr firstRow="1" firstCol="1" bandRow="1"/>
              <a:tblGrid>
                <a:gridCol w="2011784">
                  <a:extLst>
                    <a:ext uri="{9D8B030D-6E8A-4147-A177-3AD203B41FA5}">
                      <a16:colId xmlns:a16="http://schemas.microsoft.com/office/drawing/2014/main" val="1219345839"/>
                    </a:ext>
                  </a:extLst>
                </a:gridCol>
                <a:gridCol w="2011784">
                  <a:extLst>
                    <a:ext uri="{9D8B030D-6E8A-4147-A177-3AD203B41FA5}">
                      <a16:colId xmlns:a16="http://schemas.microsoft.com/office/drawing/2014/main" val="3270334609"/>
                    </a:ext>
                  </a:extLst>
                </a:gridCol>
                <a:gridCol w="2011784">
                  <a:extLst>
                    <a:ext uri="{9D8B030D-6E8A-4147-A177-3AD203B41FA5}">
                      <a16:colId xmlns:a16="http://schemas.microsoft.com/office/drawing/2014/main" val="3658420487"/>
                    </a:ext>
                  </a:extLst>
                </a:gridCol>
              </a:tblGrid>
              <a:tr h="449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RDDs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041340"/>
                  </a:ext>
                </a:extLst>
              </a:tr>
              <a:tr h="8784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Representation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RDD is a distributed collection of data elements without any schema.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is also the distributed collection organized into the named columns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16973"/>
                  </a:ext>
                </a:extLst>
              </a:tr>
              <a:tr h="8784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in-built optimization engine for RDDs. Developers need to write the optimized code themselves.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uses a catalyst optimizer for optimization.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210430"/>
                  </a:ext>
                </a:extLst>
              </a:tr>
              <a:tr h="449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Projection of Schema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Scheme. Need to define schema manually.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will automatically find out the schema of the dataset.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236194"/>
                  </a:ext>
                </a:extLst>
              </a:tr>
              <a:tr h="130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Aggregation Operation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RDD is slower than both Dataframes and Datasets to perform simple operations like grouping the data.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an easy API to perform aggregation operations. It performs aggregation faster than both RDDs and Datasets.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17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323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Helvetica</vt:lpstr>
      <vt:lpstr>Open Sans</vt:lpstr>
      <vt:lpstr>Roboto</vt:lpstr>
      <vt:lpstr>sohne</vt:lpstr>
      <vt:lpstr>source-serif-pro</vt:lpstr>
      <vt:lpstr>Tahoma</vt:lpstr>
      <vt:lpstr>Times New Roman</vt:lpstr>
      <vt:lpstr>Office Theme</vt:lpstr>
      <vt:lpstr>PowerPoint Presentation</vt:lpstr>
      <vt:lpstr>Agenda</vt:lpstr>
      <vt:lpstr>What is Apache Spark </vt:lpstr>
      <vt:lpstr>Installation  </vt:lpstr>
      <vt:lpstr>PySpark </vt:lpstr>
      <vt:lpstr>PySpark –Resilient Distributed Datasets (RDD) </vt:lpstr>
      <vt:lpstr>PySpark - Dataframe</vt:lpstr>
      <vt:lpstr> RDD   &amp;  Dataframe</vt:lpstr>
      <vt:lpstr>PowerPoint Presentation</vt:lpstr>
      <vt:lpstr>PySpark- SQL</vt:lpstr>
      <vt:lpstr>PySpark – Machine Learning  [using pyspark.ml]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Jadoo</dc:creator>
  <cp:lastModifiedBy>Mike Jadoo</cp:lastModifiedBy>
  <cp:revision>11</cp:revision>
  <dcterms:created xsi:type="dcterms:W3CDTF">2024-02-19T19:45:18Z</dcterms:created>
  <dcterms:modified xsi:type="dcterms:W3CDTF">2025-02-24T07:36:25Z</dcterms:modified>
</cp:coreProperties>
</file>