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59" r:id="rId3"/>
    <p:sldId id="360" r:id="rId4"/>
    <p:sldId id="434" r:id="rId5"/>
    <p:sldId id="426" r:id="rId6"/>
    <p:sldId id="435" r:id="rId7"/>
    <p:sldId id="421" r:id="rId8"/>
    <p:sldId id="406" r:id="rId9"/>
    <p:sldId id="411" r:id="rId10"/>
    <p:sldId id="404" r:id="rId11"/>
    <p:sldId id="412" r:id="rId12"/>
    <p:sldId id="440" r:id="rId13"/>
    <p:sldId id="407" r:id="rId14"/>
    <p:sldId id="425" r:id="rId15"/>
    <p:sldId id="437" r:id="rId16"/>
    <p:sldId id="397" r:id="rId17"/>
    <p:sldId id="416" r:id="rId18"/>
    <p:sldId id="441" r:id="rId19"/>
    <p:sldId id="439" r:id="rId20"/>
    <p:sldId id="417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r6\opt\OPT\Data%20Production\State%20Productivity\2020-06-11%20(pre-release)\MIke%20Charts%20LPC%20vs%20Aggregated%20State%20Prod%20Measu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solidFill>
                  <a:sysClr val="windowText" lastClr="000000"/>
                </a:solidFill>
                <a:effectLst/>
              </a:rPr>
              <a:t>State Aggregate vs. LPC National Hours</a:t>
            </a:r>
            <a:endParaRPr lang="en-US" b="1" dirty="0">
              <a:solidFill>
                <a:sysClr val="windowText" lastClr="000000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31218900166077"/>
          <c:y val="0.21468818145300125"/>
          <c:w val="0.82309399201379174"/>
          <c:h val="0.69124056213211782"/>
        </c:manualLayout>
      </c:layout>
      <c:lineChart>
        <c:grouping val="standard"/>
        <c:varyColors val="0"/>
        <c:ser>
          <c:idx val="0"/>
          <c:order val="0"/>
          <c:tx>
            <c:strRef>
              <c:f>'Hours Chanage'!$E$67</c:f>
              <c:strCache>
                <c:ptCount val="1"/>
                <c:pt idx="0">
                  <c:v>State Aggregate US total hours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'Hours Chanage'!$F$53:$R$53</c:f>
              <c:numCache>
                <c:formatCode>General</c:formatCode>
                <c:ptCount val="13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</c:numCache>
            </c:numRef>
          </c:cat>
          <c:val>
            <c:numRef>
              <c:f>'Hours Chanage'!$F$67:$R$67</c:f>
              <c:numCache>
                <c:formatCode>_(* #,##0.000_);_(* \(#,##0.000\);_(* "-"??_);_(@_)</c:formatCode>
                <c:ptCount val="13"/>
                <c:pt idx="0">
                  <c:v>213.02022600000001</c:v>
                </c:pt>
                <c:pt idx="1">
                  <c:v>209.24827599999995</c:v>
                </c:pt>
                <c:pt idx="2">
                  <c:v>195.09576999999996</c:v>
                </c:pt>
                <c:pt idx="3">
                  <c:v>195.1793650000001</c:v>
                </c:pt>
                <c:pt idx="4">
                  <c:v>199.02536599999993</c:v>
                </c:pt>
                <c:pt idx="5">
                  <c:v>203.17820799999993</c:v>
                </c:pt>
                <c:pt idx="6">
                  <c:v>206.55048100000005</c:v>
                </c:pt>
                <c:pt idx="7">
                  <c:v>211.22176600000003</c:v>
                </c:pt>
                <c:pt idx="8">
                  <c:v>215.99575099999998</c:v>
                </c:pt>
                <c:pt idx="9">
                  <c:v>218.63342499999999</c:v>
                </c:pt>
                <c:pt idx="10">
                  <c:v>222.36224300000006</c:v>
                </c:pt>
                <c:pt idx="11">
                  <c:v>227.04420999999994</c:v>
                </c:pt>
                <c:pt idx="12">
                  <c:v>228.27584600000003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E6-43C7-A9E2-73E47BC83B6C}"/>
            </c:ext>
          </c:extLst>
        </c:ser>
        <c:ser>
          <c:idx val="1"/>
          <c:order val="1"/>
          <c:tx>
            <c:strRef>
              <c:f>'Hours Chanage'!$E$68</c:f>
              <c:strCache>
                <c:ptCount val="1"/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'Hours Chanage'!$F$53:$R$53</c:f>
              <c:numCache>
                <c:formatCode>General</c:formatCode>
                <c:ptCount val="13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</c:numCache>
            </c:numRef>
          </c:cat>
          <c:val>
            <c:numRef>
              <c:f>'Hours Chanage'!$F$68:$R$68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E6-43C7-A9E2-73E47BC83B6C}"/>
            </c:ext>
          </c:extLst>
        </c:ser>
        <c:ser>
          <c:idx val="2"/>
          <c:order val="2"/>
          <c:tx>
            <c:strRef>
              <c:f>'Hours Chanage'!$E$69</c:f>
              <c:strCache>
                <c:ptCount val="1"/>
                <c:pt idx="0">
                  <c:v>LPC Total Econ Nonfarm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'Hours Chanage'!$F$53:$R$53</c:f>
              <c:numCache>
                <c:formatCode>General</c:formatCode>
                <c:ptCount val="13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</c:numCache>
            </c:numRef>
          </c:cat>
          <c:val>
            <c:numRef>
              <c:f>'Hours Chanage'!$F$69:$R$69</c:f>
              <c:numCache>
                <c:formatCode>General</c:formatCode>
                <c:ptCount val="13"/>
                <c:pt idx="0">
                  <c:v>213.64864632542356</c:v>
                </c:pt>
                <c:pt idx="1">
                  <c:v>209.84080228447874</c:v>
                </c:pt>
                <c:pt idx="2">
                  <c:v>196.16451906618147</c:v>
                </c:pt>
                <c:pt idx="3">
                  <c:v>196.14535211907639</c:v>
                </c:pt>
                <c:pt idx="4">
                  <c:v>200.09310301549201</c:v>
                </c:pt>
                <c:pt idx="5">
                  <c:v>204.51259337796299</c:v>
                </c:pt>
                <c:pt idx="6">
                  <c:v>207.87530284468522</c:v>
                </c:pt>
                <c:pt idx="7">
                  <c:v>212.39881668640234</c:v>
                </c:pt>
                <c:pt idx="8">
                  <c:v>217.0066651237249</c:v>
                </c:pt>
                <c:pt idx="9">
                  <c:v>220.40519400172724</c:v>
                </c:pt>
                <c:pt idx="10">
                  <c:v>223.90951985992524</c:v>
                </c:pt>
                <c:pt idx="11">
                  <c:v>228.30473154014595</c:v>
                </c:pt>
                <c:pt idx="12">
                  <c:v>230.2624472133503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E6-43C7-A9E2-73E47BC83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36697952"/>
        <c:axId val="-536695776"/>
      </c:lineChart>
      <c:catAx>
        <c:axId val="-53669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6695776"/>
        <c:crosses val="autoZero"/>
        <c:auto val="1"/>
        <c:lblAlgn val="ctr"/>
        <c:lblOffset val="100"/>
        <c:noMultiLvlLbl val="0"/>
      </c:catAx>
      <c:valAx>
        <c:axId val="-53669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ysClr val="windowText" lastClr="000000"/>
                    </a:solidFill>
                  </a:rPr>
                  <a:t>Hours in</a:t>
                </a:r>
                <a:r>
                  <a:rPr lang="en-US" sz="1400" baseline="0">
                    <a:solidFill>
                      <a:sysClr val="windowText" lastClr="000000"/>
                    </a:solidFill>
                  </a:rPr>
                  <a:t> billions</a:t>
                </a:r>
                <a:endParaRPr lang="en-US" sz="140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669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D2139-1E40-449E-83F3-7DF57418CF2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9A10E-AA96-44C8-894E-513D001C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1A97A-6DE0-4EA6-A927-0A7CB07775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1A97A-6DE0-4EA6-A927-0A7CB07775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0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4B98-56F2-46A2-BE79-716368CBF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998AC-DD92-4DA0-882D-26C5F3ACB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3C97-877C-447C-9043-1C176627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F8A8-0007-4310-A587-EC46274BCC1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0273-2A5E-4E55-8238-5B0778C2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0323-35AA-4933-985E-E7C32BB4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842-6710-4B29-A8DC-D918398F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E540-85E3-449C-880C-353083A9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DCC23-B69D-46EC-8D78-849FE8679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59568-4E80-479C-87DA-F61CABE5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F8A8-0007-4310-A587-EC46274BCC1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AF61-1EAA-4AAC-9FEA-A277239D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B0F5-26A0-4314-959E-18E7E014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842-6710-4B29-A8DC-D918398F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0E991-6D84-44DF-B1E7-AEA2A5700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1FAA6-2752-41CD-A62F-771C8DFFB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7B1D-0722-4882-A579-B9AA3F6D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F8A8-0007-4310-A587-EC46274BCC1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8788-C0BE-4126-9FC1-E7C508F2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2A493-73EC-4956-88B4-8B32226C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842-6710-4B29-A8DC-D918398F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755" y="2516393"/>
            <a:ext cx="10972800" cy="1096962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2879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48218" y="1689101"/>
            <a:ext cx="5496983" cy="45640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56351" y="1689101"/>
            <a:ext cx="5496983" cy="45640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73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E7F7-9E51-43B7-A1DE-D0EC129C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325A-5FA6-4C09-A588-4C703B95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958C-8BFF-4C38-80DF-8359B6AB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F8A8-0007-4310-A587-EC46274BCC1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66F40-6821-411C-923E-DE3E7436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F958-64E8-400A-98A2-2F4386E4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842-6710-4B29-A8DC-D918398F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0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3ADA-BD63-4991-B2D5-D4E3B5DF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2B3C6-A3D5-40CD-AF32-1F992E1EB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CABC-CAB9-450D-9407-D157F101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F8A8-0007-4310-A587-EC46274BCC1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EAFF-7EB8-4219-BF1A-CD27598B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7399C-A9C4-404A-9E56-69FF8C4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842-6710-4B29-A8DC-D918398F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CA51-498B-4E8B-BA2C-0ADE6BB9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D7AD-81DD-4DF4-846C-93EC550C2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DEE71-E3BD-4875-8CED-D329BD41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9DF78-7FD1-4827-AA4E-C5C37626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F8A8-0007-4310-A587-EC46274BCC1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E8964-1330-4A72-9CF5-782030ED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4F8B7-17BE-45A8-9AC5-8E8B7EA4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842-6710-4B29-A8DC-D918398F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D7B5-B913-4DAE-B6BA-97EBA87E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98A6F-991A-4351-8171-E4AB75087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46DB8-B5AE-402C-AE4E-B64D00C54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7B351-CD24-4E12-AC39-7B5743BBD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BE285-9255-4619-980E-B7F653151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33D27-6745-4627-93A1-B7D8903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F8A8-0007-4310-A587-EC46274BCC1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4A284-A51F-4308-BDA7-263BD8EF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03338-CF94-4AA2-B3C5-3C89BBF0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842-6710-4B29-A8DC-D918398F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32-1176-4C64-889A-FB372813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8DCA4-8584-4655-916D-8E376A7C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F8A8-0007-4310-A587-EC46274BCC1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1C005-11CC-4A30-BE6E-888E64A7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3D10D-28DB-4E34-A8E2-E7C054C2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842-6710-4B29-A8DC-D918398F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6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CBE30-1F5E-43E5-A727-327CEB21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F8A8-0007-4310-A587-EC46274BCC1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82BE8-EA6B-4AA9-8AA9-B5D38CB7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E5F36-EC25-4B22-85AD-24BEAAE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842-6710-4B29-A8DC-D918398F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324A-5D57-4188-BF73-58EDB401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24B0-1EAD-45ED-9C90-38ED5C67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75990-E388-42EB-8705-21B7604E9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70CC0-5D0C-4B40-8E10-4977A9D0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F8A8-0007-4310-A587-EC46274BCC1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5EA7-DBAB-4EFD-AC94-08C17252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F461-CF7C-457C-8D26-F645A202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842-6710-4B29-A8DC-D918398F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45C4-542C-4131-96FE-10E12696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1C0A6-48BA-4CAD-8334-9E7E4A232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23F23-51E7-4998-B192-4A78AF2F2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872AF-1C9E-4233-A293-4A9700D8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F8A8-0007-4310-A587-EC46274BCC1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589D1-C8B2-47D9-A692-C1136329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F6D6F-77BC-4C9E-A35F-49E0C264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842-6710-4B29-A8DC-D918398F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1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8051A-9EA0-492C-8EA1-810EA822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F6DD5-97E5-4D6D-95B7-5B5DBE1AA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4043-5484-421E-A356-43355780A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F8A8-0007-4310-A587-EC46274BCC1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F2368-B780-4DF8-ACE5-E534E897D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C750F-B41A-4C58-888D-6769E0910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2E842-6710-4B29-A8DC-D918398F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s.gov/lpc/state-productivity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egovlab.org/moving-from-open-data-to-open-knowledge-announcing-the-commerce-data-usability-projec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ureau_of_Economic_Analysis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Bureau_of_Labor_Statisti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reau_of_Labor_Statisti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ureau_of_Economic_Analysis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2A9608E-E593-49C6-B0A0-3D1441BE0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99" y="5184647"/>
            <a:ext cx="9144000" cy="1334397"/>
          </a:xfrm>
        </p:spPr>
        <p:txBody>
          <a:bodyPr>
            <a:normAutofit fontScale="77500" lnSpcReduction="2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Michael</a:t>
            </a:r>
            <a:r>
              <a:rPr lang="en-US" dirty="0"/>
              <a:t> Jadoo  </a:t>
            </a:r>
          </a:p>
          <a:p>
            <a:pPr algn="l"/>
            <a:r>
              <a:rPr lang="en-US" dirty="0"/>
              <a:t>(**Any views expressed by me are my own and not of the BLS**)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6C76B-7047-4862-BD2B-79369DE2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99" y="448071"/>
            <a:ext cx="9330867" cy="49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6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 Discrepancy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513492"/>
            <a:ext cx="8229600" cy="110358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aggregated state GDP differs from NIPA GDP for two reasons: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4621" y="2617076"/>
            <a:ext cx="3457904" cy="32371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Federal civilian and military personnel stationed abroad and fixed capital for military structures located abroad and for military equipment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6413" y="2617077"/>
            <a:ext cx="3541986" cy="27209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GDP by state, GDP, and the annual industry accounts have different revision schedules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0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5972"/>
            <a:ext cx="8229600" cy="8046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Dollar Private Nonfarm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207587"/>
            <a:ext cx="9113520" cy="3992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transparent methodology we created an output measure to match our national output data.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Measured by subtracting current dollar farm industry , private households workers, and owner-occupied housing from private business.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87" y="5942028"/>
            <a:ext cx="89885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*We measure private sector because the data collected is of a higher quality compared to government or government enterprises which is primarily measured using inputs. </a:t>
            </a:r>
            <a:r>
              <a:rPr lang="en-US" sz="1200" dirty="0"/>
              <a:t>Owner-occupied housing and private household data are removed because there are no comparable data on hours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88" y="4313123"/>
            <a:ext cx="1709928" cy="1137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08" y="4313123"/>
            <a:ext cx="1213199" cy="1015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8" y="4367549"/>
            <a:ext cx="1607266" cy="1104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7343" y="44524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70684" y="4306526"/>
            <a:ext cx="45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(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81451" y="4337840"/>
            <a:ext cx="625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-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1682" y="4492264"/>
            <a:ext cx="62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22982" y="4324830"/>
            <a:ext cx="45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)</a:t>
            </a:r>
            <a:endParaRPr lang="en-US" sz="4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38" y="4263080"/>
            <a:ext cx="1383592" cy="10376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14526" y="5278942"/>
            <a:ext cx="1137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Farm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0760" y="5311725"/>
            <a:ext cx="2946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Private Household workers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69488" y="5351329"/>
            <a:ext cx="185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owner-occupied housing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76787" y="5499929"/>
            <a:ext cx="1472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Private Nonfarm</a:t>
            </a:r>
          </a:p>
        </p:txBody>
      </p:sp>
    </p:spTree>
    <p:extLst>
      <p:ext uri="{BB962C8B-B14F-4D97-AF65-F5344CB8AC3E}">
        <p14:creationId xmlns:p14="http://schemas.microsoft.com/office/powerpoint/2010/main" val="358747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66047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179" y="980201"/>
            <a:ext cx="10972800" cy="1096962"/>
          </a:xfrm>
        </p:spPr>
        <p:txBody>
          <a:bodyPr/>
          <a:lstStyle/>
          <a:p>
            <a:r>
              <a:rPr lang="en-US" b="1" dirty="0"/>
              <a:t>Hours and Employment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24CC9-0535-40A9-B8CB-D292710CABD4}"/>
              </a:ext>
            </a:extLst>
          </p:cNvPr>
          <p:cNvSpPr txBox="1"/>
          <p:nvPr/>
        </p:nvSpPr>
        <p:spPr>
          <a:xfrm>
            <a:off x="841115" y="3107746"/>
            <a:ext cx="87331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Hours worked = [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* AWH * HWHP * 52] 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+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SEUFWhours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    </a:t>
            </a:r>
          </a:p>
          <a:p>
            <a:endParaRPr lang="en-US" sz="2400" b="1" i="1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N= Total employment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QCEW employment  , CES employment</a:t>
            </a:r>
            <a:endParaRPr lang="en-US" sz="1600" b="1" dirty="0">
              <a:solidFill>
                <a:srgbClr val="000000"/>
              </a:solidFill>
              <a:effectLst/>
              <a:latin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latin typeface="Times" panose="02020603050405020304" pitchFamily="18" charset="0"/>
              </a:rPr>
              <a:t>AWH = Average weekly hours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HWHP = Hours worked to Hours Paid ratio</a:t>
            </a:r>
          </a:p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rgbClr val="000000"/>
                </a:solidFill>
                <a:latin typeface="Times" panose="02020603050405020304" pitchFamily="18" charset="0"/>
              </a:rPr>
              <a:t>SEUFWHours</a:t>
            </a:r>
            <a:r>
              <a:rPr lang="en-US" sz="1600" b="1" dirty="0">
                <a:solidFill>
                  <a:srgbClr val="000000"/>
                </a:solidFill>
                <a:latin typeface="Times" panose="02020603050405020304" pitchFamily="18" charset="0"/>
              </a:rPr>
              <a:t>= Self-Employed &amp; Unpaid family workers hours worked- Annual   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 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40951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Wage and Salary Employment and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55"/>
            <a:ext cx="10515600" cy="34290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Employment is based primarily on CES state-level employment series, with supplemental for the agricultural sector using QCEW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(N)</a:t>
            </a:r>
          </a:p>
          <a:p>
            <a:endParaRPr lang="en-US" dirty="0">
              <a:solidFill>
                <a:srgbClr val="000000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/>
              <a:t>CES all employee average weekly hours paid (2007-present)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AWH)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CPS average weekly hours for self-employed and unpaid workers </a:t>
            </a:r>
            <a:r>
              <a:rPr 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Times" panose="02020603050405020304" pitchFamily="18" charset="0"/>
              </a:rPr>
              <a:t>SEUFWhours</a:t>
            </a:r>
            <a:r>
              <a:rPr 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9673" y="6107357"/>
            <a:ext cx="579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*Hours worked = [N * AWH * HWHP * 52] + 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SEUFWhours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     </a:t>
            </a:r>
          </a:p>
        </p:txBody>
      </p:sp>
    </p:spTree>
    <p:extLst>
      <p:ext uri="{BB962C8B-B14F-4D97-AF65-F5344CB8AC3E}">
        <p14:creationId xmlns:p14="http://schemas.microsoft.com/office/powerpoint/2010/main" val="359181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state aggregated </a:t>
            </a:r>
            <a:r>
              <a:rPr lang="en-US" b="1" dirty="0"/>
              <a:t>Output</a:t>
            </a:r>
            <a:r>
              <a:rPr lang="en-US" dirty="0"/>
              <a:t> and </a:t>
            </a:r>
            <a:r>
              <a:rPr lang="en-US" b="1" dirty="0"/>
              <a:t>Hours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443902"/>
              </p:ext>
            </p:extLst>
          </p:nvPr>
        </p:nvGraphicFramePr>
        <p:xfrm>
          <a:off x="6291072" y="1690688"/>
          <a:ext cx="5062728" cy="3903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48896" y="5828696"/>
            <a:ext cx="4121524" cy="232853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 algn="ctr" defTabSz="685800">
              <a:spcBef>
                <a:spcPct val="0"/>
              </a:spcBef>
            </a:pPr>
            <a:r>
              <a:rPr lang="en-US" sz="825" dirty="0">
                <a:latin typeface="Tahoma" pitchFamily="34" charset="0"/>
                <a:ea typeface="+mj-ea"/>
                <a:cs typeface="Tahoma" pitchFamily="34" charset="0"/>
              </a:rPr>
              <a:t>*The hours comparison used LPC total economy hours that included nonprofits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7576" y="5828696"/>
            <a:ext cx="611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National Private nonfarm output removes nonprofit establishments while the state level data does not.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1" y="1508760"/>
            <a:ext cx="5843539" cy="40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7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8461"/>
            <a:ext cx="8229600" cy="804672"/>
          </a:xfrm>
        </p:spPr>
        <p:txBody>
          <a:bodyPr/>
          <a:lstStyle/>
          <a:p>
            <a:r>
              <a:rPr lang="en-US" b="1" dirty="0"/>
              <a:t>Data release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608" y="2414401"/>
            <a:ext cx="8229600" cy="5249239"/>
          </a:xfrm>
        </p:spPr>
        <p:txBody>
          <a:bodyPr/>
          <a:lstStyle/>
          <a:p>
            <a:r>
              <a:rPr lang="en-US" sz="3200" dirty="0"/>
              <a:t>Preliminary and annual estimate released on or about June</a:t>
            </a:r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50" y="4259346"/>
            <a:ext cx="1559350" cy="15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1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684FE7-00D7-4D28-98F8-640774079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60" y="274319"/>
            <a:ext cx="7653936" cy="60737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8AEA82-2EE2-41E4-8C51-9D667C790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89" y="4806012"/>
            <a:ext cx="1197671" cy="18018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07608" y="1051560"/>
            <a:ext cx="6184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plot_usmap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data = df2, values = "Value",   labels=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TRUE,include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c("CA", "NV", "ID", "OR", "WA")) +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labs(title = "State Labor Productivity West Coast in 2019") +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scale_fill_continuous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low = "Red", high = "blue",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name = "Labor Productivity", label = scales::comma) +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"right")+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plot.title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14, face = "bold"))</a:t>
            </a:r>
          </a:p>
        </p:txBody>
      </p:sp>
    </p:spTree>
    <p:extLst>
      <p:ext uri="{BB962C8B-B14F-4D97-AF65-F5344CB8AC3E}">
        <p14:creationId xmlns:p14="http://schemas.microsoft.com/office/powerpoint/2010/main" val="205832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30721-67FA-4B05-B668-7F8078F4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2" y="463826"/>
            <a:ext cx="9338483" cy="59369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8D377D-9158-408E-94E1-D78810DD8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89" y="4806012"/>
            <a:ext cx="1197671" cy="1801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263A91-AF10-4A18-B13D-65BF5A702A89}"/>
              </a:ext>
            </a:extLst>
          </p:cNvPr>
          <p:cNvSpPr txBox="1"/>
          <p:nvPr/>
        </p:nvSpPr>
        <p:spPr>
          <a:xfrm>
            <a:off x="5185900" y="1237008"/>
            <a:ext cx="7006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plot_usmap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data = df2, values = "Value",   labels=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TRUE,include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= east)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labs(title = "State Labor Productivity EAST Coast in 2019")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scale_fill_continuous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low = "Red", high = "blue",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 = "Labor Productivity", label = scales::comma)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"right")+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14, face = "bold"))</a:t>
            </a:r>
          </a:p>
        </p:txBody>
      </p:sp>
    </p:spTree>
    <p:extLst>
      <p:ext uri="{BB962C8B-B14F-4D97-AF65-F5344CB8AC3E}">
        <p14:creationId xmlns:p14="http://schemas.microsoft.com/office/powerpoint/2010/main" val="1406291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57A36F-3826-476D-AE23-6263A93F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5" y="501967"/>
            <a:ext cx="7054899" cy="58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8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91440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57326"/>
            <a:ext cx="8229600" cy="46386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>
              <a:lnSpc>
                <a:spcPct val="150000"/>
              </a:lnSpc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Data</a:t>
            </a:r>
          </a:p>
          <a:p>
            <a:pPr>
              <a:lnSpc>
                <a:spcPct val="150000"/>
              </a:lnSpc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Visualization using R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(USMAP)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7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C9BFFD-BEE6-42C3-8F02-66F0FF227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35" y="313059"/>
            <a:ext cx="7510216" cy="62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5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2AC5-7E65-4C23-9B50-5D00ACCE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FAE4-DF41-4244-97CA-E35D0D21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our data here: </a:t>
            </a:r>
            <a:r>
              <a:rPr lang="en-US" dirty="0">
                <a:hlinkClick r:id="rId2"/>
              </a:rPr>
              <a:t>https://www.bls.gov/lpc/state-productivity.htm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4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91440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1457326"/>
            <a:ext cx="8866909" cy="4638675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 produce state- level labor productivity measures using currently available data for the public.</a:t>
            </a:r>
          </a:p>
          <a:p>
            <a:pPr marL="0" indent="0">
              <a:spcBef>
                <a:spcPct val="0"/>
              </a:spcBef>
              <a:buNone/>
            </a:pPr>
            <a:endParaRPr lang="en-US" sz="3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64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267" y="164738"/>
            <a:ext cx="8401050" cy="603504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did we do this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018994"/>
            <a:ext cx="9975272" cy="5674268"/>
          </a:xfrm>
        </p:spPr>
        <p:txBody>
          <a:bodyPr>
            <a:normAutofit fontScale="55000" lnSpcReduction="20000"/>
          </a:bodyPr>
          <a:lstStyle/>
          <a:p>
            <a:endParaRPr lang="en-US" sz="1350" dirty="0"/>
          </a:p>
          <a:p>
            <a:pPr marL="0" indent="0">
              <a:buNone/>
            </a:pPr>
            <a:r>
              <a:rPr lang="en-US" sz="6700" dirty="0">
                <a:latin typeface="Arial" panose="020B0604020202020204" pitchFamily="34" charset="0"/>
                <a:cs typeface="Arial" panose="020B0604020202020204" pitchFamily="34" charset="0"/>
              </a:rPr>
              <a:t>**Our data users frequently request state-level productivity data**</a:t>
            </a:r>
          </a:p>
          <a:p>
            <a:endParaRPr lang="en-US" sz="6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Researchers</a:t>
            </a:r>
            <a:r>
              <a:rPr lang="en-US" sz="6700" dirty="0">
                <a:latin typeface="Arial" panose="020B0604020202020204" pitchFamily="34" charset="0"/>
                <a:cs typeface="Arial" panose="020B0604020202020204" pitchFamily="34" charset="0"/>
              </a:rPr>
              <a:t> have </a:t>
            </a:r>
            <a:r>
              <a:rPr lang="en-US" sz="6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together </a:t>
            </a:r>
            <a:r>
              <a:rPr lang="en-US" sz="6700" dirty="0">
                <a:latin typeface="Arial" panose="020B0604020202020204" pitchFamily="34" charset="0"/>
                <a:cs typeface="Arial" panose="020B0604020202020204" pitchFamily="34" charset="0"/>
              </a:rPr>
              <a:t>state productivity </a:t>
            </a:r>
            <a:r>
              <a:rPr lang="en-US" sz="6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limited scope </a:t>
            </a:r>
            <a:r>
              <a:rPr lang="en-US" sz="6700" dirty="0">
                <a:latin typeface="Arial" panose="020B0604020202020204" pitchFamily="34" charset="0"/>
                <a:cs typeface="Arial" panose="020B0604020202020204" pitchFamily="34" charset="0"/>
              </a:rPr>
              <a:t>(output-per-worker)</a:t>
            </a:r>
          </a:p>
          <a:p>
            <a:endParaRPr lang="en-US" sz="6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700" dirty="0">
                <a:latin typeface="Arial" panose="020B0604020202020204" pitchFamily="34" charset="0"/>
                <a:cs typeface="Arial" panose="020B0604020202020204" pitchFamily="34" charset="0"/>
              </a:rPr>
              <a:t>State-level data can be used to study topics such as those examined using cross-country productivity analysis</a:t>
            </a:r>
          </a:p>
          <a:p>
            <a:pPr lvl="2"/>
            <a:r>
              <a:rPr lang="en-US" sz="6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by state comparisons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479D1-9723-4B9B-A367-C0A9701DC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80961" y="5344962"/>
            <a:ext cx="4023360" cy="13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2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The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127" y="1690688"/>
            <a:ext cx="10127673" cy="480218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Produce state labor productivity estimates as an experimental series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Produce a full set of state and regional estimates for private nonfarm business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Labor productivity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Hours worked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other measures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819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475" y="358168"/>
            <a:ext cx="8401050" cy="6035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Production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327" y="1199066"/>
            <a:ext cx="8994198" cy="530076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2007, CES has produced state-level all employee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weekly hours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QCEW and CES regularly produce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by state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state is produced regularly on an annual basis by the BEA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OPT can produce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output-per-hour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30" y="4995060"/>
            <a:ext cx="1012738" cy="1012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2A3CCA-6ADE-4B3E-94ED-455510FEFB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053282" y="1292108"/>
            <a:ext cx="1965536" cy="1503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99F7C1-273A-4AE9-9BA3-215B209972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901496" y="4162082"/>
            <a:ext cx="1976354" cy="9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6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229600" cy="480182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Output – real GDP by state (BEA)</a:t>
            </a:r>
          </a:p>
          <a:p>
            <a:endParaRPr lang="en-US" sz="3200" dirty="0"/>
          </a:p>
          <a:p>
            <a:r>
              <a:rPr lang="en-US" sz="3200" dirty="0"/>
              <a:t>Employment –employment (CES) and (QCEW), unincorporated self-employed and unpaid family worker (CPS)</a:t>
            </a:r>
          </a:p>
          <a:p>
            <a:endParaRPr lang="en-US" sz="3200" dirty="0"/>
          </a:p>
          <a:p>
            <a:r>
              <a:rPr lang="en-US" sz="3200" dirty="0"/>
              <a:t>Hours – Average weekly hours paid (CES), HWHP ratios (NCS), unincorporated self-employed and unpaid family worker hours (CPS)</a:t>
            </a:r>
          </a:p>
          <a:p>
            <a:endParaRPr lang="en-US" sz="3200" dirty="0"/>
          </a:p>
          <a:p>
            <a:r>
              <a:rPr lang="en-US" sz="3200" dirty="0"/>
              <a:t>Employee compensation (BEA)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F59D3-1BF6-4EFC-A631-A89B04C39F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53282" y="1292108"/>
            <a:ext cx="1965536" cy="1503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306644-8ABA-4C58-841C-7EFDB91224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14737" y="3236984"/>
            <a:ext cx="1976354" cy="9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3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55" y="2516392"/>
            <a:ext cx="10972800" cy="2699843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358772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392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779</Words>
  <Application>Microsoft Office PowerPoint</Application>
  <PresentationFormat>Widescreen</PresentationFormat>
  <Paragraphs>104</Paragraphs>
  <Slides>21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Symbol</vt:lpstr>
      <vt:lpstr>Tahoma</vt:lpstr>
      <vt:lpstr>Times</vt:lpstr>
      <vt:lpstr>Times New Roman</vt:lpstr>
      <vt:lpstr>Office Theme</vt:lpstr>
      <vt:lpstr>PowerPoint Presentation</vt:lpstr>
      <vt:lpstr>Outline</vt:lpstr>
      <vt:lpstr>Purpose</vt:lpstr>
      <vt:lpstr>Why did we do this study?</vt:lpstr>
      <vt:lpstr>The Task</vt:lpstr>
      <vt:lpstr>Data Production Feasibility</vt:lpstr>
      <vt:lpstr>Data Sources</vt:lpstr>
      <vt:lpstr>The Data</vt:lpstr>
      <vt:lpstr>Output</vt:lpstr>
      <vt:lpstr>Statistical Discrepancy</vt:lpstr>
      <vt:lpstr>Current Dollar Private Nonfarm</vt:lpstr>
      <vt:lpstr>Input</vt:lpstr>
      <vt:lpstr>Hours and Employment</vt:lpstr>
      <vt:lpstr>Wage and Salary Employment and Hours</vt:lpstr>
      <vt:lpstr>Comparison of state aggregated Output and Hours </vt:lpstr>
      <vt:lpstr>Data release schedule</vt:lpstr>
      <vt:lpstr>PowerPoint Presentation</vt:lpstr>
      <vt:lpstr>PowerPoint Presentation</vt:lpstr>
      <vt:lpstr>PowerPoint Presentation</vt:lpstr>
      <vt:lpstr>PowerPoint Presentation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Labor Productivity</dc:title>
  <dc:creator>Mike Jadoo</dc:creator>
  <cp:lastModifiedBy>Mike Jadoo</cp:lastModifiedBy>
  <cp:revision>49</cp:revision>
  <dcterms:created xsi:type="dcterms:W3CDTF">2020-08-16T23:42:32Z</dcterms:created>
  <dcterms:modified xsi:type="dcterms:W3CDTF">2020-09-02T22:54:27Z</dcterms:modified>
</cp:coreProperties>
</file>