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7"/>
  </p:notesMasterIdLst>
  <p:sldIdLst>
    <p:sldId id="297" r:id="rId2"/>
    <p:sldId id="286" r:id="rId3"/>
    <p:sldId id="287" r:id="rId4"/>
    <p:sldId id="304" r:id="rId5"/>
    <p:sldId id="310" r:id="rId6"/>
    <p:sldId id="307" r:id="rId7"/>
    <p:sldId id="309" r:id="rId8"/>
    <p:sldId id="288" r:id="rId9"/>
    <p:sldId id="312" r:id="rId10"/>
    <p:sldId id="313" r:id="rId11"/>
    <p:sldId id="301" r:id="rId12"/>
    <p:sldId id="353" r:id="rId13"/>
    <p:sldId id="292" r:id="rId14"/>
    <p:sldId id="293" r:id="rId15"/>
    <p:sldId id="360" r:id="rId16"/>
    <p:sldId id="315" r:id="rId17"/>
    <p:sldId id="321" r:id="rId18"/>
    <p:sldId id="316" r:id="rId19"/>
    <p:sldId id="352" r:id="rId20"/>
    <p:sldId id="362" r:id="rId21"/>
    <p:sldId id="317" r:id="rId22"/>
    <p:sldId id="322" r:id="rId23"/>
    <p:sldId id="354" r:id="rId24"/>
    <p:sldId id="289" r:id="rId25"/>
    <p:sldId id="363" r:id="rId26"/>
    <p:sldId id="257" r:id="rId27"/>
    <p:sldId id="319" r:id="rId28"/>
    <p:sldId id="325" r:id="rId29"/>
    <p:sldId id="318" r:id="rId30"/>
    <p:sldId id="351" r:id="rId31"/>
    <p:sldId id="290" r:id="rId32"/>
    <p:sldId id="324" r:id="rId33"/>
    <p:sldId id="323" r:id="rId34"/>
    <p:sldId id="277" r:id="rId35"/>
    <p:sldId id="320" r:id="rId36"/>
    <p:sldId id="311" r:id="rId37"/>
    <p:sldId id="365" r:id="rId38"/>
    <p:sldId id="332" r:id="rId39"/>
    <p:sldId id="350" r:id="rId40"/>
    <p:sldId id="331" r:id="rId41"/>
    <p:sldId id="327" r:id="rId42"/>
    <p:sldId id="328" r:id="rId43"/>
    <p:sldId id="329" r:id="rId44"/>
    <p:sldId id="330" r:id="rId45"/>
    <p:sldId id="272" r:id="rId46"/>
    <p:sldId id="334" r:id="rId47"/>
    <p:sldId id="335" r:id="rId48"/>
    <p:sldId id="336" r:id="rId49"/>
    <p:sldId id="355" r:id="rId50"/>
    <p:sldId id="357" r:id="rId51"/>
    <p:sldId id="358" r:id="rId52"/>
    <p:sldId id="359" r:id="rId53"/>
    <p:sldId id="279" r:id="rId54"/>
    <p:sldId id="361" r:id="rId55"/>
    <p:sldId id="364" r:id="rId56"/>
  </p:sldIdLst>
  <p:sldSz cx="9144000" cy="6858000" type="screen4x3"/>
  <p:notesSz cx="7102475" cy="9037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calo Veiga" initials="GV" lastIdx="15" clrIdx="0">
    <p:extLst>
      <p:ext uri="{19B8F6BF-5375-455C-9EA6-DF929625EA0E}">
        <p15:presenceInfo xmlns:p15="http://schemas.microsoft.com/office/powerpoint/2012/main" userId="fa4f0869f46d61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2251AF-52FE-4F67-89F9-4EB8566D8022}">
  <a:tblStyle styleId="{A82251AF-52FE-4F67-89F9-4EB8566D802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86" autoAdjust="0"/>
    <p:restoredTop sz="92262" autoAdjust="0"/>
  </p:normalViewPr>
  <p:slideViewPr>
    <p:cSldViewPr>
      <p:cViewPr varScale="1">
        <p:scale>
          <a:sx n="62" d="100"/>
          <a:sy n="62" d="100"/>
        </p:scale>
        <p:origin x="2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9613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98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1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83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052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OOP combines the data structures and algorithms of a software entity inside the same box.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05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39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89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</a:p>
          <a:p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RStudio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the user to run R in a more user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 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 It is open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(i.e. free) and available at </a:t>
            </a:r>
          </a:p>
          <a:p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http://www.rstudio.com/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677863"/>
            <a:ext cx="4518025" cy="3389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248" y="4292878"/>
            <a:ext cx="5681979" cy="406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40105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722439"/>
            <a:ext cx="840105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Clr>
                <a:srgbClr val="CE1126"/>
              </a:buClr>
              <a:buNone/>
              <a:defRPr>
                <a:solidFill>
                  <a:srgbClr val="000000"/>
                </a:solidFill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0BFD-6F93-45F8-A65E-222A971D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4A419-C5D7-4BFF-B6CB-158BFC1C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A8CC1-EB8B-4DC3-86D1-3863B532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0EE93-56A3-41F7-82FC-116F849A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F596A-A597-4A90-8869-2E92E59E3B5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2510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ackage-cardboard-box-box-parcel-153360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hyperlink" Target="https://fa.wikipedia.org/wiki/%D9%BE%D8%B1%D9%88%D9%86%D8%AF%D9%87:Gnome-emblem-package.svg" TargetMode="Externa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vectors/witch-hat-sorceress-stripes-purple-312352/" TargetMode="Externa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533400" y="2514600"/>
            <a:ext cx="8001000" cy="25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br>
              <a:rPr lang="en" sz="320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 sz="320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R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3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Getting Help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71475" y="1722438"/>
            <a:ext cx="8401050" cy="3992562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You can search for help using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(‘ ’)</a:t>
            </a:r>
          </a:p>
          <a:p>
            <a:pPr>
              <a:buNone/>
            </a:pPr>
            <a:endParaRPr lang="en-US" sz="3200" dirty="0"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cs typeface="Courier New" pitchFamily="49" charset="0"/>
              </a:rPr>
              <a:t>If you know the function or command name, then you can get help by typing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sz="28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800" dirty="0">
                <a:cs typeface="Courier New" pitchFamily="49" charset="0"/>
              </a:rPr>
              <a:t>Google search or stack overflow </a:t>
            </a:r>
          </a:p>
          <a:p>
            <a:pPr>
              <a:buNone/>
            </a:pPr>
            <a:r>
              <a:rPr lang="en-US" sz="2800" dirty="0" err="1">
                <a:cs typeface="Courier New" pitchFamily="49" charset="0"/>
              </a:rPr>
              <a:t>Rstudio</a:t>
            </a:r>
            <a:r>
              <a:rPr lang="en-US" sz="2800" dirty="0">
                <a:cs typeface="Courier New" pitchFamily="49" charset="0"/>
              </a:rPr>
              <a:t> community</a:t>
            </a:r>
          </a:p>
          <a:p>
            <a:pPr>
              <a:buNone/>
            </a:pPr>
            <a:endParaRPr lang="en-US" sz="2800" dirty="0">
              <a:cs typeface="Courier New" pitchFamily="49" charset="0"/>
            </a:endParaRPr>
          </a:p>
        </p:txBody>
      </p:sp>
      <p:sp>
        <p:nvSpPr>
          <p:cNvPr id="9218" name="AutoShape 2" descr="Help, Button, Red, Emergency, Sup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help-153094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572000"/>
            <a:ext cx="2819400" cy="2137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848DF9-5CEF-40C4-9D04-D4752BB4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03044"/>
            <a:ext cx="2133600" cy="15549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Workspace (working directory)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71475" y="1722438"/>
            <a:ext cx="8315326" cy="3992562"/>
          </a:xfrm>
        </p:spPr>
        <p:txBody>
          <a:bodyPr/>
          <a:lstStyle/>
          <a:p>
            <a:pPr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getwd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  # shows your workspace during r session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C:/YOUR DIRECTORY”)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 sets your workspace during r session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/>
              <a:t>Separate working directory for different projects.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16686"/>
              </p:ext>
            </p:extLst>
          </p:nvPr>
        </p:nvGraphicFramePr>
        <p:xfrm>
          <a:off x="304787" y="1334760"/>
          <a:ext cx="3200400" cy="4792995"/>
        </p:xfrm>
        <a:graphic>
          <a:graphicData uri="http://schemas.openxmlformats.org/drawingml/2006/table">
            <a:tbl>
              <a:tblPr/>
              <a:tblGrid>
                <a:gridCol w="10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141"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Arial"/>
                        </a:rPr>
                        <a:t>Arithmetic Operators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Adds values on either side of the operator.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Subtracts.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*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Multiplies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1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/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Divides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4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^ or **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Performs exponential (power) calculation on operators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158" y="152400"/>
            <a:ext cx="1740680" cy="1295400"/>
          </a:xfrm>
          <a:prstGeom prst="rect">
            <a:avLst/>
          </a:prstGeom>
          <a:noFill/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6172200" y="1752600"/>
            <a:ext cx="2971800" cy="804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2168"/>
              </a:solidFill>
              <a:effectLst/>
              <a:uLnTx/>
              <a:uFillTx/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93739"/>
              </p:ext>
            </p:extLst>
          </p:nvPr>
        </p:nvGraphicFramePr>
        <p:xfrm>
          <a:off x="3817201" y="1334760"/>
          <a:ext cx="3421812" cy="5370840"/>
        </p:xfrm>
        <a:graphic>
          <a:graphicData uri="http://schemas.openxmlformats.org/drawingml/2006/table">
            <a:tbl>
              <a:tblPr/>
              <a:tblGrid>
                <a:gridCol w="140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1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cap="none" noProof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Raleway"/>
                        </a:rPr>
                        <a:t>Logical Operators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2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&lt;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Less than</a:t>
                      </a: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&lt;=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Less than or equal to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Greater than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&gt;=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Greater</a:t>
                      </a:r>
                      <a:r>
                        <a:rPr lang="en-US" sz="20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than or equal to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!x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x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i="0" u="none" strike="noStrike" cap="none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x|y</a:t>
                      </a: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20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Or y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x &amp;</a:t>
                      </a:r>
                      <a:r>
                        <a:rPr lang="en-US" sz="2000" b="0" i="0" u="none" strike="noStrike" cap="non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 y</a:t>
                      </a: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 AND 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i="0" u="none" strike="noStrike" cap="none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isTRUE</a:t>
                      </a: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(x)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Test if x is TRUE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05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2355038" cy="1752600"/>
          </a:xfrm>
          <a:prstGeom prst="rect">
            <a:avLst/>
          </a:prstGeom>
          <a:noFill/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6172200" y="1752600"/>
            <a:ext cx="2971800" cy="804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2168"/>
              </a:solidFill>
              <a:effectLst/>
              <a:uLnTx/>
              <a:uFillTx/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89366"/>
              </p:ext>
            </p:extLst>
          </p:nvPr>
        </p:nvGraphicFramePr>
        <p:xfrm>
          <a:off x="1295400" y="1728158"/>
          <a:ext cx="5715000" cy="4782741"/>
        </p:xfrm>
        <a:graphic>
          <a:graphicData uri="http://schemas.openxmlformats.org/drawingml/2006/table">
            <a:tbl>
              <a:tblPr/>
              <a:tblGrid>
                <a:gridCol w="235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651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cap="none" noProof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Raleway"/>
                        </a:rPr>
                        <a:t>Assignment Operators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006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x &lt;- value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US" sz="2400" b="0" i="0" u="none" strike="noStrike" cap="none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Stores value in an object</a:t>
                      </a: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400" b="0" i="0" u="none" strike="noStrike" cap="none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 &lt;&lt;- value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value -&gt; x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value -&gt;&gt; x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5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Arial"/>
                        </a:rPr>
                        <a:t>X= value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comments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1828800"/>
            <a:ext cx="762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here is my comment.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Commenting within your code is important as it helps you and others retrace your steps!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401050" cy="804863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6" descr="https://encrypted-tbn0.gstatic.com/images?q=tbn:ANd9GcT74KGw2NXdgN2cIOaetjjM642ISzTPYV0KnaD0Vl_ax2Krxt8lJ9Bkwz8q">
            <a:extLst>
              <a:ext uri="{FF2B5EF4-FFF2-40B4-BE49-F238E27FC236}">
                <a16:creationId xmlns:a16="http://schemas.microsoft.com/office/drawing/2014/main" id="{DF998C60-298B-4736-B63D-78F94514E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112" y="2286000"/>
            <a:ext cx="3533775" cy="3085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849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>
                <a:solidFill>
                  <a:schemeClr val="tx1"/>
                </a:solidFill>
              </a:rPr>
              <a:t>Creating data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38200" y="1905000"/>
            <a:ext cx="77931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Basics syntax</a:t>
            </a:r>
          </a:p>
          <a:p>
            <a:pPr lvl="0" rtl="0">
              <a:spcBef>
                <a:spcPts val="600"/>
              </a:spcBef>
              <a:buNone/>
            </a:pPr>
            <a:endParaRPr lang="en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&lt;- c(1,3,2,5) </a:t>
            </a:r>
          </a:p>
          <a:p>
            <a:pPr lvl="0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 # prints the object</a:t>
            </a:r>
          </a:p>
          <a:p>
            <a:pPr lvl="0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= c(1,4,3)</a:t>
            </a:r>
          </a:p>
          <a:p>
            <a:pPr lvl="0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 &lt;- TRUE </a:t>
            </a:r>
          </a:p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print(class(v))</a:t>
            </a:r>
          </a:p>
          <a:p>
            <a:pPr lvl="0">
              <a:spcBef>
                <a:spcPts val="60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Lato"/>
              <a:cs typeface="Courier New" pitchFamily="49" charset="0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9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 dirty="0">
                <a:solidFill>
                  <a:schemeClr val="tx1"/>
                </a:solidFill>
              </a:rPr>
              <a:t>Basic types of classes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04800" y="1905000"/>
            <a:ext cx="85344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R has 5 basic classes (atomic)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logical (TRUE, FALSE)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integer (2L,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(3))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numeric (real or decimal) (2, 2.1)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complex (1 + 0i, 1 + 4i)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character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e.g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"a",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swc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0" rtl="0">
              <a:spcBef>
                <a:spcPts val="600"/>
              </a:spcBef>
              <a:buNone/>
            </a:pPr>
            <a:endParaRPr lang="en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>
                <a:solidFill>
                  <a:schemeClr val="tx1"/>
                </a:solidFill>
              </a:rPr>
              <a:t>Creating data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38200" y="1905000"/>
            <a:ext cx="77931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Whats in your object?</a:t>
            </a:r>
          </a:p>
          <a:p>
            <a:pPr lvl="0" rtl="0">
              <a:spcBef>
                <a:spcPts val="600"/>
              </a:spcBef>
              <a:buNone/>
            </a:pPr>
            <a:endParaRPr lang="en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&lt;- c(1,3,2,5) </a:t>
            </a:r>
          </a:p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</a:p>
          <a:p>
            <a:pPr lvl="0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pPr lvl="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1 3 2 5</a:t>
            </a:r>
          </a:p>
          <a:p>
            <a:pPr lvl="0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= c(1,4,3)</a:t>
            </a:r>
          </a:p>
          <a:p>
            <a:pPr lvl="0">
              <a:spcBef>
                <a:spcPts val="60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Lato"/>
              <a:cs typeface="Courier New" pitchFamily="49" charset="0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Courier New" pitchFamily="49" charset="0"/>
                <a:ea typeface="Lato"/>
                <a:cs typeface="Courier New" pitchFamily="49" charset="0"/>
                <a:sym typeface="Lato"/>
              </a:rPr>
              <a:t>&gt; y</a:t>
            </a:r>
          </a:p>
          <a:p>
            <a:pPr lvl="0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Courier New" pitchFamily="49" charset="0"/>
                <a:ea typeface="Lato"/>
                <a:cs typeface="Courier New" pitchFamily="49" charset="0"/>
                <a:sym typeface="Lato"/>
              </a:rPr>
              <a:t>[1] 1 6 2</a:t>
            </a:r>
            <a:endParaRPr lang="en" sz="1800" b="1" dirty="0">
              <a:solidFill>
                <a:schemeClr val="tx1"/>
              </a:solidFill>
              <a:latin typeface="Courier New" pitchFamily="49" charset="0"/>
              <a:ea typeface="Lato"/>
              <a:cs typeface="Courier New" pitchFamily="49" charset="0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38200" y="26670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>
                <a:solidFill>
                  <a:schemeClr val="tx1"/>
                </a:solidFill>
              </a:rPr>
              <a:t>Creating data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38200" y="1409700"/>
            <a:ext cx="77931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Valid objects in R</a:t>
            </a:r>
          </a:p>
          <a:p>
            <a:pPr lvl="0" rtl="0">
              <a:spcBef>
                <a:spcPts val="600"/>
              </a:spcBef>
              <a:buNone/>
            </a:pPr>
            <a:r>
              <a:rPr lang="en-US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lvl="0" rtl="0">
              <a:spcBef>
                <a:spcPts val="600"/>
              </a:spcBef>
              <a:buNone/>
            </a:pPr>
            <a:endParaRPr lang="en-US" sz="105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 lang="en-US" sz="11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-US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2E7E92-1A2F-4042-8E7C-332F3D123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90127"/>
              </p:ext>
            </p:extLst>
          </p:nvPr>
        </p:nvGraphicFramePr>
        <p:xfrm>
          <a:off x="1143000" y="2286000"/>
          <a:ext cx="3553691" cy="3688080"/>
        </p:xfrm>
        <a:graphic>
          <a:graphicData uri="http://schemas.openxmlformats.org/drawingml/2006/table">
            <a:tbl>
              <a:tblPr firstRow="1" bandRow="1">
                <a:tableStyleId>{A82251AF-52FE-4F67-89F9-4EB8566D8022}</a:tableStyleId>
              </a:tblPr>
              <a:tblGrid>
                <a:gridCol w="3553691">
                  <a:extLst>
                    <a:ext uri="{9D8B030D-6E8A-4147-A177-3AD203B41FA5}">
                      <a16:colId xmlns:a16="http://schemas.microsoft.com/office/drawing/2014/main" val="3808754820"/>
                    </a:ext>
                  </a:extLst>
                </a:gridCol>
              </a:tblGrid>
              <a:tr h="98131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70835"/>
                  </a:ext>
                </a:extLst>
              </a:tr>
              <a:tr h="695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Sum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90"/>
                  </a:ext>
                </a:extLst>
              </a:tr>
              <a:tr h="780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.fine.with.dot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20176"/>
                  </a:ext>
                </a:extLst>
              </a:tr>
              <a:tr h="98131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this_is_acceptable</a:t>
                      </a:r>
                      <a:r>
                        <a:rPr lang="en-US" sz="2800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10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29718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Object-oriented programming is a programming method based on the concept of "objects", which may contain data and code.</a:t>
            </a:r>
          </a:p>
          <a:p>
            <a:endParaRPr lang="en-US" sz="2800" dirty="0"/>
          </a:p>
          <a:p>
            <a:r>
              <a:rPr lang="en-US" sz="2800" dirty="0"/>
              <a:t>Generally in R, it’s functional programming because you typically solve problems using functions, not just objects</a:t>
            </a:r>
          </a:p>
          <a:p>
            <a:endParaRPr lang="en-US" sz="2800" dirty="0"/>
          </a:p>
        </p:txBody>
      </p:sp>
      <p:pic>
        <p:nvPicPr>
          <p:cNvPr id="1228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449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38200" y="26670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>
                <a:solidFill>
                  <a:schemeClr val="tx1"/>
                </a:solidFill>
              </a:rPr>
              <a:t>Creating data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38200" y="1409700"/>
            <a:ext cx="77931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Invalid objects in 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2E7E92-1A2F-4042-8E7C-332F3D123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22904"/>
              </p:ext>
            </p:extLst>
          </p:nvPr>
        </p:nvGraphicFramePr>
        <p:xfrm>
          <a:off x="1219200" y="2552700"/>
          <a:ext cx="2514600" cy="2316480"/>
        </p:xfrm>
        <a:graphic>
          <a:graphicData uri="http://schemas.openxmlformats.org/drawingml/2006/table">
            <a:tbl>
              <a:tblPr firstRow="1" bandRow="1">
                <a:tableStyleId>{A82251AF-52FE-4F67-89F9-4EB8566D8022}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808754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tot@l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7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5um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_fine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2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TRUE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13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>
                <a:solidFill>
                  <a:schemeClr val="tx1"/>
                </a:solidFill>
              </a:rPr>
              <a:t>Charater vectors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38200" y="1905000"/>
            <a:ext cx="77931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800" b="1" dirty="0">
              <a:solidFill>
                <a:schemeClr val="tx1"/>
              </a:solidFill>
              <a:latin typeface="Courier New" pitchFamily="49" charset="0"/>
              <a:ea typeface="Lato"/>
              <a:cs typeface="Courier New" pitchFamily="49" charset="0"/>
              <a:sym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x &lt;- c("Hello", "world!")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chemeClr val="tx1"/>
                </a:solidFill>
              </a:rPr>
              <a:t>Create random numbers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38200" y="1905000"/>
            <a:ext cx="77931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800" b="1" dirty="0">
              <a:solidFill>
                <a:schemeClr val="tx1"/>
              </a:solidFill>
              <a:latin typeface="Courier New" pitchFamily="49" charset="0"/>
              <a:ea typeface="Lato"/>
              <a:cs typeface="Courier New" pitchFamily="49" charset="0"/>
              <a:sym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3622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RandomNumbers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runif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(100, 1, 100)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17526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of values in object vector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276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Between this range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4969877" y="1921877"/>
            <a:ext cx="347246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6858000" y="2590800"/>
            <a:ext cx="4572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401050" cy="804863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6" descr="https://encrypted-tbn0.gstatic.com/images?q=tbn:ANd9GcT74KGw2NXdgN2cIOaetjjM642ISzTPYV0KnaD0Vl_ax2Krxt8lJ9Bkwz8q">
            <a:extLst>
              <a:ext uri="{FF2B5EF4-FFF2-40B4-BE49-F238E27FC236}">
                <a16:creationId xmlns:a16="http://schemas.microsoft.com/office/drawing/2014/main" id="{E1970E24-CB0F-4C34-8BE9-6AEEE08D5B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362200"/>
            <a:ext cx="3533775" cy="3085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7685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685800" y="1219200"/>
            <a:ext cx="7467600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2800" b="1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Vectors/ Lists/ Data Frames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5410200"/>
            <a:ext cx="1610672" cy="11525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362200" y="2209800"/>
            <a:ext cx="6096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 x&lt;-c(5,5,5,19,4,1,10,17)</a:t>
            </a:r>
          </a:p>
          <a:p>
            <a:r>
              <a:rPr lang="en-US" sz="1800" dirty="0"/>
              <a:t>	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 = c(2, 3, 5) 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  x = list(x, n,  3)</a:t>
            </a:r>
          </a:p>
          <a:p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Data frame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(n, x)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           mpg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cyl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 hp drat   wt ... 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Mazda RX4     21.0   6  160 110 3.90 2.62 ... 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Mazda RX4 Wag 21.0   6  160 110 3.90 2.88 ... 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Datsun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710    22.8   4  108  93 3.85 2.32 ...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7545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Basic types of data objects in R are: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5410200"/>
            <a:ext cx="1610672" cy="11525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65827" y="1028343"/>
            <a:ext cx="8000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/>
              </a:rPr>
              <a:t> Vectors: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/>
              </a:rPr>
              <a:t>basic data structure in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boto"/>
              </a:rPr>
              <a:t>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/>
              </a:rPr>
              <a:t>. It contains element of the same type. The data types can be logical, integer, double, character, complex or raw.</a:t>
            </a:r>
          </a:p>
          <a:p>
            <a:endParaRPr lang="en-US" sz="2400" dirty="0">
              <a:solidFill>
                <a:srgbClr val="202124"/>
              </a:solidFill>
              <a:latin typeface="Roboto"/>
              <a:cs typeface="Courier New" pitchFamily="49" charset="0"/>
            </a:endParaRPr>
          </a:p>
          <a:p>
            <a:endParaRPr lang="en-US" sz="2400" dirty="0">
              <a:solidFill>
                <a:srgbClr val="202124"/>
              </a:solidFill>
              <a:latin typeface="Roboto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202124"/>
                </a:solidFill>
                <a:latin typeface="Roboto"/>
                <a:cs typeface="Courier New" pitchFamily="49" charset="0"/>
              </a:rPr>
              <a:t>List: </a:t>
            </a:r>
            <a:r>
              <a:rPr lang="en-US" sz="2400" dirty="0">
                <a:solidFill>
                  <a:srgbClr val="202124"/>
                </a:solidFill>
                <a:latin typeface="Roboto"/>
                <a:cs typeface="Courier New" pitchFamily="49" charset="0"/>
              </a:rPr>
              <a:t>R objects which contain elements of different types like − numbers, strings, vectors and another list inside it.</a:t>
            </a:r>
          </a:p>
          <a:p>
            <a:endParaRPr lang="en-US" sz="2400" dirty="0">
              <a:solidFill>
                <a:srgbClr val="202124"/>
              </a:solidFill>
              <a:latin typeface="Roboto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202124"/>
                </a:solidFill>
                <a:latin typeface="Roboto"/>
                <a:cs typeface="Courier New" pitchFamily="49" charset="0"/>
              </a:rPr>
              <a:t>Data frame</a:t>
            </a:r>
            <a:r>
              <a:rPr lang="en-US" sz="2400" dirty="0">
                <a:solidFill>
                  <a:srgbClr val="202124"/>
                </a:solidFill>
                <a:latin typeface="Roboto"/>
                <a:cs typeface="Courier New" pitchFamily="49" charset="0"/>
              </a:rPr>
              <a:t>: list of equal-length vectors. Each column contains values of one variable and each row contains one set of values.   </a:t>
            </a:r>
            <a:r>
              <a:rPr lang="en-US" sz="2400" b="1" i="1" dirty="0">
                <a:solidFill>
                  <a:srgbClr val="202124"/>
                </a:solidFill>
                <a:latin typeface="Roboto"/>
                <a:cs typeface="Courier New" pitchFamily="49" charset="0"/>
              </a:rPr>
              <a:t>Most commonly used in data analysis.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7217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Basic types of data objects in R are:</a:t>
            </a:r>
          </a:p>
        </p:txBody>
      </p:sp>
    </p:spTree>
    <p:extLst>
      <p:ext uri="{BB962C8B-B14F-4D97-AF65-F5344CB8AC3E}">
        <p14:creationId xmlns:p14="http://schemas.microsoft.com/office/powerpoint/2010/main" val="127145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9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 dirty="0">
                <a:solidFill>
                  <a:schemeClr val="tx1"/>
                </a:solidFill>
              </a:rPr>
              <a:t>Basic types of data objects in R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38200" y="1905000"/>
            <a:ext cx="7793100" cy="22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8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Matrix </a:t>
            </a:r>
          </a:p>
          <a:p>
            <a:pPr lvl="0" rtl="0">
              <a:spcBef>
                <a:spcPts val="600"/>
              </a:spcBef>
              <a:buNone/>
            </a:pPr>
            <a:endParaRPr lang="en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r>
              <a:rPr lang="en-US" sz="1800" dirty="0"/>
              <a:t>A matrix is a collection of data elements arranged in a two-dimensional rectangular layout. The following is an example of a matrix with 2 rows and 3 columns. </a:t>
            </a:r>
          </a:p>
          <a:p>
            <a:pPr lvl="0" rtl="0">
              <a:spcBef>
                <a:spcPts val="600"/>
              </a:spcBef>
              <a:buNone/>
            </a:pPr>
            <a:endParaRPr lang="en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038600"/>
            <a:ext cx="20269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14400" y="396240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x=matrix(data=c(1,2,3,4),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1816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[1,]    1   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[2,]    2   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59436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covered in this course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01050" cy="804863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01050" cy="3992562"/>
          </a:xfrm>
        </p:spPr>
        <p:txBody>
          <a:bodyPr/>
          <a:lstStyle/>
          <a:p>
            <a:pPr>
              <a:buNone/>
            </a:pPr>
            <a:r>
              <a:rPr lang="en-US" dirty="0"/>
              <a:t>Alphabetic character representing a number called the </a:t>
            </a:r>
            <a:r>
              <a:rPr lang="en-US" i="1" dirty="0"/>
              <a:t>value</a:t>
            </a:r>
            <a:r>
              <a:rPr lang="en-US" dirty="0"/>
              <a:t> or a series of values.</a:t>
            </a:r>
          </a:p>
          <a:p>
            <a:endParaRPr lang="en-US" sz="1400" dirty="0"/>
          </a:p>
          <a:p>
            <a:pPr>
              <a:buNone/>
            </a:pPr>
            <a:r>
              <a:rPr lang="en-US" dirty="0"/>
              <a:t>Using calculations with variables gives one greater ability to solve a range of problems in a single computation.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3810000"/>
            <a:ext cx="289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mydata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    b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1 1   red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2 2 white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3 3   red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4 4 green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4572000"/>
            <a:ext cx="2133600" cy="381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7467600" y="38862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01050" cy="804863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01050" cy="399256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Single out variables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mydata$a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or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[[‘a']]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[['a']]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[1] 1 2 3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685800"/>
            <a:ext cx="289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mydata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    b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1 1   red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2 2 white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3 3   red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4 4 green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1447800"/>
            <a:ext cx="2133600" cy="381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990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838200" y="762000"/>
            <a:ext cx="5617799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40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Create data- Vectors/ Lists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2143125" cy="2143125"/>
          </a:xfrm>
          <a:prstGeom prst="rect">
            <a:avLst/>
          </a:prstGeom>
          <a:noFill/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3400" y="22860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a &lt;- c(1,2,3,4)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b &lt;- c("red", "white",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red","green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04800"/>
            <a:ext cx="1897840" cy="1648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http://stats.seandolinar.com/wp-content/uploads/2015/09/R-How-R-Work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78278"/>
            <a:ext cx="7010400" cy="507492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Open Source  R</a:t>
            </a:r>
          </a:p>
        </p:txBody>
      </p:sp>
      <p:pic>
        <p:nvPicPr>
          <p:cNvPr id="4" name="Picture 3" descr="R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"/>
            <a:ext cx="2514600" cy="19484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838200" y="762000"/>
            <a:ext cx="5617799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40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Create data- data frame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2143125" cy="2143125"/>
          </a:xfrm>
          <a:prstGeom prst="rect">
            <a:avLst/>
          </a:prstGeom>
          <a:noFill/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3400" y="22860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a &lt;- c(1,2,3,4)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b &lt;- c("red", "white",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red","green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04800"/>
            <a:ext cx="1897840" cy="164885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10200" y="4267200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mydata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     b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1 1   red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2 2 white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3 3   red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4 4 green</a:t>
            </a:r>
          </a:p>
        </p:txBody>
      </p:sp>
    </p:spTree>
    <p:extLst>
      <p:ext uri="{BB962C8B-B14F-4D97-AF65-F5344CB8AC3E}">
        <p14:creationId xmlns:p14="http://schemas.microsoft.com/office/powerpoint/2010/main" val="1515007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838200" y="762000"/>
            <a:ext cx="5617799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40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Create data- data frame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2143125" cy="2143125"/>
          </a:xfrm>
          <a:prstGeom prst="rect">
            <a:avLst/>
          </a:prstGeom>
          <a:noFill/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90800" y="457200"/>
            <a:ext cx="48006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(header=TRUE, text='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YEAR	    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2000  	      45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2001  	      55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2002  	      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2003	      54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2004	      49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2005	      55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2006	      65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2007	      54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2008	      49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2009	      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2010	      58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2011	      55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2012	      59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04800"/>
            <a:ext cx="1897840" cy="164885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943600" y="53340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&lt;-c(1,2,3,4)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Rename or create variable names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71475" y="1722438"/>
            <a:ext cx="8401050" cy="3992562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names(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 &lt;- c("x1","x2")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Checking data types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71475" y="1722438"/>
            <a:ext cx="8401050" cy="399256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typeof</a:t>
            </a:r>
            <a:r>
              <a:rPr lang="en-US" dirty="0"/>
              <a:t>(object) #check class type of the object</a:t>
            </a:r>
          </a:p>
          <a:p>
            <a:pPr>
              <a:buNone/>
            </a:pPr>
            <a:r>
              <a:rPr lang="en-US" dirty="0"/>
              <a:t>length(object) # number of elements or components</a:t>
            </a:r>
          </a:p>
          <a:p>
            <a:pPr>
              <a:buNone/>
            </a:pPr>
            <a:r>
              <a:rPr lang="en-US" dirty="0" err="1"/>
              <a:t>str</a:t>
            </a:r>
            <a:r>
              <a:rPr lang="en-US" dirty="0"/>
              <a:t>(object)    # structure of an object</a:t>
            </a:r>
          </a:p>
          <a:p>
            <a:pPr>
              <a:buNone/>
            </a:pPr>
            <a:r>
              <a:rPr lang="en-US" dirty="0"/>
              <a:t>class(object)  # class or type of an object</a:t>
            </a:r>
          </a:p>
          <a:p>
            <a:pPr>
              <a:buNone/>
            </a:pPr>
            <a:r>
              <a:rPr lang="en-US" dirty="0"/>
              <a:t>names(object)  # names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2BE4FB1-6A61-409A-B06D-4EEC6A408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missing values</a:t>
            </a:r>
            <a:endParaRPr lang="de-DE" altLang="en-US"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0CEC753-CB24-48E5-8FAF-B5C029DB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"/>
            <a:ext cx="86868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Variables of each data type (numeric, character, logical) can also take the value </a:t>
            </a:r>
            <a:r>
              <a:rPr lang="en-US" altLang="en-US" sz="2400" dirty="0">
                <a:solidFill>
                  <a:schemeClr val="accent2"/>
                </a:solidFill>
              </a:rPr>
              <a:t>NA</a:t>
            </a:r>
            <a:r>
              <a:rPr lang="en-US" altLang="en-US" sz="2400" dirty="0"/>
              <a:t>: not available. 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r>
              <a:rPr lang="en-US" altLang="en-US" sz="2400" dirty="0"/>
              <a:t>- NA is not the same as 0</a:t>
            </a:r>
          </a:p>
          <a:p>
            <a:r>
              <a:rPr lang="en-US" altLang="en-US" sz="2400" dirty="0">
                <a:solidFill>
                  <a:srgbClr val="FF3300"/>
                </a:solidFill>
              </a:rPr>
              <a:t>-</a:t>
            </a:r>
            <a:r>
              <a:rPr lang="en-US" altLang="en-US" sz="2400" dirty="0"/>
              <a:t> NA is not the same as FALSE</a:t>
            </a:r>
          </a:p>
          <a:p>
            <a:pPr>
              <a:spcBef>
                <a:spcPct val="50000"/>
              </a:spcBef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&gt; NA==1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[1] NA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&gt; 1+NA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[1] NA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&gt; max(c(NA, 4, 7))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[1] NA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&gt; max(c(NA, 4, 7), na.rm=T)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[1] 7</a:t>
            </a:r>
            <a:endParaRPr lang="de-DE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401050" cy="804863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6" descr="https://encrypted-tbn0.gstatic.com/images?q=tbn:ANd9GcT74KGw2NXdgN2cIOaetjjM642ISzTPYV0KnaD0Vl_ax2Krxt8lJ9Bkwz8q">
            <a:extLst>
              <a:ext uri="{FF2B5EF4-FFF2-40B4-BE49-F238E27FC236}">
                <a16:creationId xmlns:a16="http://schemas.microsoft.com/office/drawing/2014/main" id="{D2E8FEAD-E306-419B-B2D0-A9A6B8BBE9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3990975" cy="3484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Packages and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72525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/>
              <a:t> R Package is a group of functions that have a common objective. 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R Packages are add-ons that users write (developers).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Extends the capabilities of R.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They are available for free download from the CRAN site.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Some are on </a:t>
            </a:r>
            <a:r>
              <a:rPr lang="en-US" sz="2600" dirty="0" err="1"/>
              <a:t>github</a:t>
            </a:r>
            <a:r>
              <a:rPr lang="en-US" sz="2600" dirty="0"/>
              <a:t> and other sources.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Packages and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D98CB-B1D9-4A07-BA30-1DD0F8288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818" y="3778616"/>
            <a:ext cx="3334719" cy="2633517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2ADFDF-5943-49FE-8624-826BE69CC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98835" y="3423963"/>
            <a:ext cx="3041268" cy="3041268"/>
          </a:xfr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663581-A32B-432A-B31D-8A75E5D3D8CA}"/>
              </a:ext>
            </a:extLst>
          </p:cNvPr>
          <p:cNvSpPr/>
          <p:nvPr/>
        </p:nvSpPr>
        <p:spPr>
          <a:xfrm>
            <a:off x="3047675" y="2825141"/>
            <a:ext cx="1828800" cy="666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Package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B1876-79AB-41DF-962C-7ED5D791946E}"/>
              </a:ext>
            </a:extLst>
          </p:cNvPr>
          <p:cNvSpPr/>
          <p:nvPr/>
        </p:nvSpPr>
        <p:spPr>
          <a:xfrm>
            <a:off x="457200" y="2729817"/>
            <a:ext cx="1828800" cy="666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F32A38-8BA3-4A37-9AB9-AF7C3215D0EE}"/>
              </a:ext>
            </a:extLst>
          </p:cNvPr>
          <p:cNvCxnSpPr>
            <a:cxnSpLocks/>
          </p:cNvCxnSpPr>
          <p:nvPr/>
        </p:nvCxnSpPr>
        <p:spPr>
          <a:xfrm>
            <a:off x="713567" y="3429000"/>
            <a:ext cx="538568" cy="88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F939B-5CC8-4934-81EB-DE32473BDBA8}"/>
              </a:ext>
            </a:extLst>
          </p:cNvPr>
          <p:cNvCxnSpPr>
            <a:cxnSpLocks/>
          </p:cNvCxnSpPr>
          <p:nvPr/>
        </p:nvCxnSpPr>
        <p:spPr>
          <a:xfrm>
            <a:off x="782663" y="3423963"/>
            <a:ext cx="1161080" cy="56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F2ED8-44A6-44A7-8BF5-1A25AE9BB6DD}"/>
              </a:ext>
            </a:extLst>
          </p:cNvPr>
          <p:cNvCxnSpPr>
            <a:cxnSpLocks/>
          </p:cNvCxnSpPr>
          <p:nvPr/>
        </p:nvCxnSpPr>
        <p:spPr>
          <a:xfrm>
            <a:off x="659971" y="3345941"/>
            <a:ext cx="1210158" cy="143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424290-3514-4B76-91A8-025B9BC65002}"/>
              </a:ext>
            </a:extLst>
          </p:cNvPr>
          <p:cNvCxnSpPr>
            <a:cxnSpLocks/>
          </p:cNvCxnSpPr>
          <p:nvPr/>
        </p:nvCxnSpPr>
        <p:spPr>
          <a:xfrm>
            <a:off x="733585" y="3411809"/>
            <a:ext cx="1646697" cy="116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2CA284-606B-4CEA-A585-A415A1DDE75E}"/>
              </a:ext>
            </a:extLst>
          </p:cNvPr>
          <p:cNvCxnSpPr>
            <a:cxnSpLocks/>
          </p:cNvCxnSpPr>
          <p:nvPr/>
        </p:nvCxnSpPr>
        <p:spPr>
          <a:xfrm>
            <a:off x="3558151" y="3491567"/>
            <a:ext cx="585060" cy="64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EF8622B-4DB7-429E-9866-275688BF7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263" y="3728268"/>
            <a:ext cx="2164134" cy="2432658"/>
          </a:xfrm>
          <a:prstGeom prst="rect">
            <a:avLst/>
          </a:prstGeom>
        </p:spPr>
      </p:pic>
      <p:sp>
        <p:nvSpPr>
          <p:cNvPr id="16388" name="Arrow: Right 16387">
            <a:extLst>
              <a:ext uri="{FF2B5EF4-FFF2-40B4-BE49-F238E27FC236}">
                <a16:creationId xmlns:a16="http://schemas.microsoft.com/office/drawing/2014/main" id="{D4FC9C81-2E1F-4CB0-8B79-42AFDFE82695}"/>
              </a:ext>
            </a:extLst>
          </p:cNvPr>
          <p:cNvSpPr/>
          <p:nvPr/>
        </p:nvSpPr>
        <p:spPr>
          <a:xfrm>
            <a:off x="6038815" y="3907562"/>
            <a:ext cx="752448" cy="19849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0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Packages documentation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95600"/>
            <a:ext cx="70104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15024" y="679551"/>
            <a:ext cx="6300788" cy="60364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Packages and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184" y="1575198"/>
            <a:ext cx="8039316" cy="94979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 function is a set of statements organized together to perform a specific task. R has a large number of in-built functions and the user can create their own functions.</a:t>
            </a:r>
          </a:p>
          <a:p>
            <a:pPr>
              <a:buFont typeface="Wingdings" pitchFamily="2" charset="2"/>
              <a:buNone/>
            </a:pP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CB3E0-5D9B-4666-81DD-CCB85014250F}"/>
              </a:ext>
            </a:extLst>
          </p:cNvPr>
          <p:cNvSpPr txBox="1"/>
          <p:nvPr/>
        </p:nvSpPr>
        <p:spPr>
          <a:xfrm>
            <a:off x="348097" y="2883477"/>
            <a:ext cx="4223903" cy="264968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l"/>
            <a:r>
              <a:rPr lang="en-US" sz="2925" dirty="0">
                <a:latin typeface="Arial" panose="020B0604020202020204" pitchFamily="34" charset="0"/>
              </a:rPr>
              <a:t>Function Components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25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Name</a:t>
            </a:r>
            <a:r>
              <a:rPr lang="en-US" sz="2925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25" b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2925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25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Body</a:t>
            </a:r>
            <a:r>
              <a:rPr lang="en-US" sz="2925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25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</a:t>
            </a:r>
            <a:r>
              <a:rPr lang="en-US" sz="2925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</a:endParaRPr>
          </a:p>
          <a:p>
            <a:pPr algn="ctr" defTabSz="685800">
              <a:spcBef>
                <a:spcPct val="0"/>
              </a:spcBef>
            </a:pPr>
            <a:endParaRPr lang="en-US" sz="2700" kern="12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3F810-BDA1-4B97-9B6E-A554FB978895}"/>
              </a:ext>
            </a:extLst>
          </p:cNvPr>
          <p:cNvSpPr txBox="1"/>
          <p:nvPr/>
        </p:nvSpPr>
        <p:spPr>
          <a:xfrm>
            <a:off x="5003223" y="2743200"/>
            <a:ext cx="3569277" cy="158980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 defTabSz="685800">
              <a:spcBef>
                <a:spcPct val="0"/>
              </a:spcBef>
            </a:pPr>
            <a:endParaRPr lang="en-US" sz="2700" kern="12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90EC8-65B8-476B-ABC9-A459B05DE27D}"/>
              </a:ext>
            </a:extLst>
          </p:cNvPr>
          <p:cNvSpPr txBox="1"/>
          <p:nvPr/>
        </p:nvSpPr>
        <p:spPr>
          <a:xfrm>
            <a:off x="3865418" y="2384714"/>
            <a:ext cx="4473287" cy="194829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 defTabSz="685800">
              <a:spcBef>
                <a:spcPct val="0"/>
              </a:spcBef>
            </a:pPr>
            <a:endParaRPr lang="en-US" sz="2700" kern="12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26022-25F9-480B-B889-10F7DA91F186}"/>
              </a:ext>
            </a:extLst>
          </p:cNvPr>
          <p:cNvSpPr txBox="1"/>
          <p:nvPr/>
        </p:nvSpPr>
        <p:spPr>
          <a:xfrm>
            <a:off x="4052455" y="2524992"/>
            <a:ext cx="4286250" cy="180801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 defTabSz="685800">
              <a:spcBef>
                <a:spcPct val="0"/>
              </a:spcBef>
            </a:pPr>
            <a:endParaRPr lang="en-US" sz="2700" kern="12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47F23-B118-4EB1-898A-C602C22B2E27}"/>
              </a:ext>
            </a:extLst>
          </p:cNvPr>
          <p:cNvSpPr txBox="1"/>
          <p:nvPr/>
        </p:nvSpPr>
        <p:spPr>
          <a:xfrm>
            <a:off x="5003223" y="3222726"/>
            <a:ext cx="3792682" cy="236084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times &lt;- function(</a:t>
            </a:r>
            <a:r>
              <a:rPr lang="en-US" sz="21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x,y</a:t>
            </a: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x*y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2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times(2,4)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</a:t>
            </a:r>
          </a:p>
          <a:p>
            <a:pPr algn="ctr" defTabSz="685800">
              <a:spcBef>
                <a:spcPct val="0"/>
              </a:spcBef>
            </a:pPr>
            <a:endParaRPr lang="en-US" sz="2700" kern="1200" dirty="0">
              <a:solidFill>
                <a:schemeClr val="bg1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277723-CB2D-4AD2-B00A-45E4D1996D58}"/>
              </a:ext>
            </a:extLst>
          </p:cNvPr>
          <p:cNvCxnSpPr/>
          <p:nvPr/>
        </p:nvCxnSpPr>
        <p:spPr>
          <a:xfrm>
            <a:off x="3631623" y="312863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B5995C-DB50-493D-B312-3DF0FBFF7D97}"/>
              </a:ext>
            </a:extLst>
          </p:cNvPr>
          <p:cNvSpPr/>
          <p:nvPr/>
        </p:nvSpPr>
        <p:spPr>
          <a:xfrm>
            <a:off x="4991555" y="3130655"/>
            <a:ext cx="857250" cy="45103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91C19D-52C1-4C57-ABE1-6DFF71D9B753}"/>
              </a:ext>
            </a:extLst>
          </p:cNvPr>
          <p:cNvCxnSpPr>
            <a:cxnSpLocks/>
          </p:cNvCxnSpPr>
          <p:nvPr/>
        </p:nvCxnSpPr>
        <p:spPr>
          <a:xfrm flipV="1">
            <a:off x="2571750" y="3334509"/>
            <a:ext cx="5100638" cy="28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DA44F4E9-4AC2-4AE2-BEFE-79590C7AF960}"/>
              </a:ext>
            </a:extLst>
          </p:cNvPr>
          <p:cNvSpPr/>
          <p:nvPr/>
        </p:nvSpPr>
        <p:spPr>
          <a:xfrm>
            <a:off x="4325238" y="3332495"/>
            <a:ext cx="666317" cy="791926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92CF71-DB53-4760-9B3C-11CCB1C31A83}"/>
              </a:ext>
            </a:extLst>
          </p:cNvPr>
          <p:cNvCxnSpPr/>
          <p:nvPr/>
        </p:nvCxnSpPr>
        <p:spPr>
          <a:xfrm flipV="1">
            <a:off x="3631623" y="3728716"/>
            <a:ext cx="705283" cy="24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7D6649-57F5-402A-9998-F55483A018CE}"/>
              </a:ext>
            </a:extLst>
          </p:cNvPr>
          <p:cNvCxnSpPr>
            <a:cxnSpLocks/>
          </p:cNvCxnSpPr>
          <p:nvPr/>
        </p:nvCxnSpPr>
        <p:spPr>
          <a:xfrm>
            <a:off x="3319897" y="4473288"/>
            <a:ext cx="1671658" cy="46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 About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62000" y="13716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endParaRPr lang="en" sz="24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lang="en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6" descr="R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2400"/>
            <a:ext cx="1904999" cy="1476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524000"/>
            <a:ext cx="655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for data manipulation and numerical calculations, specially statistical applications.  Its strength is in the large number of specially built-in statistical functions.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Originally called the S programming language</a:t>
            </a:r>
          </a:p>
          <a:p>
            <a:r>
              <a:rPr lang="en-US" sz="1800" dirty="0"/>
              <a:t>Developed by Bell Labs in the 1970s.</a:t>
            </a:r>
          </a:p>
          <a:p>
            <a:endParaRPr lang="en-US" sz="1800" dirty="0"/>
          </a:p>
          <a:p>
            <a:r>
              <a:rPr lang="en-US" sz="1800" dirty="0"/>
              <a:t>Freely available through the internet  from the Comprehensive R archive Network (CRAN).</a:t>
            </a:r>
          </a:p>
          <a:p>
            <a:endParaRPr lang="en-US" sz="1800" dirty="0"/>
          </a:p>
          <a:p>
            <a:r>
              <a:rPr lang="en-US" sz="1800" dirty="0"/>
              <a:t>Work in an environment called </a:t>
            </a:r>
            <a:r>
              <a:rPr lang="en-US" sz="1800" i="1" dirty="0"/>
              <a:t>Workspace</a:t>
            </a:r>
            <a:r>
              <a:rPr lang="en-US" sz="1800" dirty="0"/>
              <a:t> that contains </a:t>
            </a:r>
            <a:r>
              <a:rPr lang="en-US" sz="1800" i="1" dirty="0"/>
              <a:t>objects</a:t>
            </a:r>
            <a:r>
              <a:rPr lang="en-US" sz="1800" dirty="0"/>
              <a:t> (which are easily accessible) that are ready to be called on to perform tasks.</a:t>
            </a:r>
          </a:p>
          <a:p>
            <a:endParaRPr lang="en-US" sz="1800" dirty="0"/>
          </a:p>
          <a:p>
            <a:r>
              <a:rPr lang="en-US" sz="1800" dirty="0"/>
              <a:t>Two versions that are freely available R GUI  and  R Studio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Packages and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71475" y="1066800"/>
            <a:ext cx="8772525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dplyr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")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dplyr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(c("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dplyr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", "ggplot2"))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dplyr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library(ggplot2)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b="1" dirty="0">
                <a:solidFill>
                  <a:schemeClr val="tx1"/>
                </a:solidFill>
              </a:rPr>
              <a:t>File types</a:t>
            </a:r>
            <a:endParaRPr lang="en" sz="4800" b="1"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Formats of data tables:</a:t>
            </a:r>
          </a:p>
          <a:p>
            <a:pPr marL="457200" indent="-228600">
              <a:buNone/>
            </a:pPr>
            <a:endParaRPr lang="en" dirty="0"/>
          </a:p>
          <a:p>
            <a:pPr marL="457200" indent="-228600">
              <a:buNone/>
            </a:pPr>
            <a:r>
              <a:rPr lang="en" sz="2800" dirty="0"/>
              <a:t>Text file- .txt  -Extension</a:t>
            </a:r>
          </a:p>
          <a:p>
            <a:pPr marL="457200" indent="-228600">
              <a:buNone/>
            </a:pPr>
            <a:r>
              <a:rPr lang="en" sz="2800" dirty="0"/>
              <a:t>CSV- .csv  -Extension</a:t>
            </a:r>
          </a:p>
          <a:p>
            <a:pPr marL="457200" indent="-228600">
              <a:buNone/>
            </a:pPr>
            <a:r>
              <a:rPr lang="en" sz="2800" dirty="0"/>
              <a:t>Excel- .xls or .xlsx  -Extension</a:t>
            </a:r>
          </a:p>
          <a:p>
            <a:pPr marL="457200" indent="-228600">
              <a:buNone/>
            </a:pPr>
            <a:endParaRPr lang="en" sz="2800" dirty="0"/>
          </a:p>
          <a:p>
            <a:pPr marL="457200" indent="-228600">
              <a:buNone/>
            </a:pPr>
            <a:r>
              <a:rPr lang="en-US" sz="2800" dirty="0"/>
              <a:t>Popular format for transferring data from one application to another.</a:t>
            </a: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b="1" dirty="0">
                <a:solidFill>
                  <a:schemeClr val="tx1"/>
                </a:solidFill>
              </a:rPr>
              <a:t>File types</a:t>
            </a:r>
            <a:endParaRPr lang="en" sz="4800" b="1"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Formats of data tables:</a:t>
            </a:r>
          </a:p>
          <a:p>
            <a:pPr marL="457200" indent="-228600">
              <a:buNone/>
            </a:pPr>
            <a:endParaRPr lang="en" dirty="0"/>
          </a:p>
          <a:p>
            <a:pPr marL="457200" indent="-228600">
              <a:buNone/>
            </a:pPr>
            <a:r>
              <a:rPr lang="en" sz="2800" dirty="0"/>
              <a:t>Text file: a file that contains text and no special formatting.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b="1" dirty="0">
                <a:solidFill>
                  <a:schemeClr val="tx1"/>
                </a:solidFill>
              </a:rPr>
              <a:t>File types</a:t>
            </a:r>
            <a:endParaRPr lang="en" sz="4800" b="1"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Formats of data tables:</a:t>
            </a:r>
          </a:p>
          <a:p>
            <a:pPr marL="457200" indent="-228600">
              <a:buNone/>
            </a:pPr>
            <a:endParaRPr lang="en" dirty="0"/>
          </a:p>
          <a:p>
            <a:pPr marL="457200" indent="-228600">
              <a:buNone/>
            </a:pPr>
            <a:r>
              <a:rPr lang="en" sz="2800" dirty="0"/>
              <a:t>CSV:</a:t>
            </a:r>
            <a:r>
              <a:rPr lang="en-US" sz="2800" dirty="0"/>
              <a:t> comma-separated values, used to store tabular data, such as a spreadsheet or database.</a:t>
            </a: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b="1" dirty="0">
                <a:solidFill>
                  <a:schemeClr val="tx1"/>
                </a:solidFill>
              </a:rPr>
              <a:t>File types</a:t>
            </a:r>
            <a:endParaRPr lang="en" sz="4800" b="1"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Formats of data tables:</a:t>
            </a:r>
          </a:p>
          <a:p>
            <a:pPr marL="457200" indent="-228600">
              <a:buNone/>
            </a:pPr>
            <a:endParaRPr lang="en" dirty="0"/>
          </a:p>
          <a:p>
            <a:pPr marL="457200" indent="-228600">
              <a:buNone/>
            </a:pPr>
            <a:r>
              <a:rPr lang="en" sz="2800" dirty="0"/>
              <a:t>Excel: </a:t>
            </a:r>
            <a:r>
              <a:rPr lang="en-US" sz="2800" dirty="0"/>
              <a:t>file created with an electronic spreadsheet program used to store data</a:t>
            </a: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7BD27E-08AC-4422-B75A-613817B6B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Importing and exporting data</a:t>
            </a:r>
            <a:endParaRPr lang="de-DE" altLang="en-US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4AC24C4-1CFE-4CEF-A4BA-CC744921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458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There are many ways to get data into R and out of R.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x = </a:t>
            </a:r>
            <a:r>
              <a:rPr lang="en-US" altLang="en-US" sz="2400" dirty="0" err="1"/>
              <a:t>read.delim</a:t>
            </a:r>
            <a:r>
              <a:rPr lang="en-US" altLang="en-US" sz="2400" dirty="0"/>
              <a:t>(“filename.txt”)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also: </a:t>
            </a:r>
            <a:r>
              <a:rPr lang="en-US" altLang="en-US" sz="2400" dirty="0" err="1"/>
              <a:t>read.table</a:t>
            </a:r>
            <a:r>
              <a:rPr lang="en-US" altLang="en-US" sz="2400" dirty="0"/>
              <a:t>, read.csv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</a:t>
            </a:r>
            <a:r>
              <a:rPr lang="en-US" altLang="en-US" sz="2400" dirty="0" err="1"/>
              <a:t>write.table</a:t>
            </a:r>
            <a:r>
              <a:rPr lang="en-US" altLang="en-US" sz="2400" dirty="0"/>
              <a:t>(x, file=“x.txt”, </a:t>
            </a:r>
            <a:r>
              <a:rPr lang="en-US" altLang="en-US" sz="2400" dirty="0" err="1"/>
              <a:t>sep</a:t>
            </a:r>
            <a:r>
              <a:rPr lang="en-US" altLang="en-US" sz="2400" dirty="0"/>
              <a:t>=“\t”)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838200" y="762000"/>
            <a:ext cx="5617799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40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Loading data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5648325"/>
            <a:ext cx="914400" cy="914400"/>
          </a:xfrm>
          <a:prstGeom prst="rect">
            <a:avLst/>
          </a:prstGeom>
          <a:noFill/>
        </p:spPr>
      </p:pic>
      <p:sp>
        <p:nvSpPr>
          <p:cNvPr id="9" name="Shape 61"/>
          <p:cNvSpPr txBox="1">
            <a:spLocks/>
          </p:cNvSpPr>
          <p:nvPr/>
        </p:nvSpPr>
        <p:spPr>
          <a:xfrm>
            <a:off x="914400" y="1600200"/>
            <a:ext cx="3484199" cy="533400"/>
          </a:xfrm>
          <a:prstGeom prst="rect">
            <a:avLst/>
          </a:prstGeom>
          <a:noFill/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Roboto Slab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Using text</a:t>
            </a:r>
            <a:r>
              <a:rPr kumimoji="0" lang="en" sz="2400" b="0" i="0" u="none" strike="noStrike" kern="0" cap="none" spc="0" normalizeH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file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09600" y="1129227"/>
            <a:ext cx="80772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F://directory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 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df&lt;-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iris_data.txt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",")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df&lt;-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iris_data.txt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"," ,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col.names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=c("VAR1", "VAR2", "VAR3", "VAR4","VAR5"))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04800"/>
            <a:ext cx="1897840" cy="1648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838200" y="762000"/>
            <a:ext cx="5617799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40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Loading data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2143125" cy="2143125"/>
          </a:xfrm>
          <a:prstGeom prst="rect">
            <a:avLst/>
          </a:prstGeom>
          <a:noFill/>
        </p:spPr>
      </p:pic>
      <p:sp>
        <p:nvSpPr>
          <p:cNvPr id="9" name="Shape 61"/>
          <p:cNvSpPr txBox="1">
            <a:spLocks/>
          </p:cNvSpPr>
          <p:nvPr/>
        </p:nvSpPr>
        <p:spPr>
          <a:xfrm>
            <a:off x="914400" y="1600200"/>
            <a:ext cx="3484199" cy="533400"/>
          </a:xfrm>
          <a:prstGeom prst="rect">
            <a:avLst/>
          </a:prstGeom>
          <a:noFill/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Roboto Slab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Using CSV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85800" y="3657600"/>
            <a:ext cx="6553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read.table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C:\\DIRECTORY\\PRAC_DATA.csv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header=TRUE, sep=",")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5800" y="2485311"/>
            <a:ext cx="769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df&lt;-read.csv(file=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C:\\DIRECTORY\\PRAC_DATA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.csv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04800"/>
            <a:ext cx="1897840" cy="1648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838200" y="762000"/>
            <a:ext cx="5617799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40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Loading data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2143125" cy="2143125"/>
          </a:xfrm>
          <a:prstGeom prst="rect">
            <a:avLst/>
          </a:prstGeom>
          <a:noFill/>
        </p:spPr>
      </p:pic>
      <p:sp>
        <p:nvSpPr>
          <p:cNvPr id="9" name="Shape 61"/>
          <p:cNvSpPr txBox="1">
            <a:spLocks/>
          </p:cNvSpPr>
          <p:nvPr/>
        </p:nvSpPr>
        <p:spPr>
          <a:xfrm>
            <a:off x="914400" y="1600200"/>
            <a:ext cx="3484199" cy="533400"/>
          </a:xfrm>
          <a:prstGeom prst="rect">
            <a:avLst/>
          </a:prstGeom>
          <a:noFill/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Roboto Slab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Using Excel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5800" y="2740968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readxl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df&lt;-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read_excel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("PRAC_DATA.xls", sheet = "Sheet1")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04800"/>
            <a:ext cx="1897840" cy="1648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401050" cy="804863"/>
          </a:xfrm>
        </p:spPr>
        <p:txBody>
          <a:bodyPr/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6" descr="https://encrypted-tbn0.gstatic.com/images?q=tbn:ANd9GcT74KGw2NXdgN2cIOaetjjM642ISzTPYV0KnaD0Vl_ax2Krxt8lJ9Bkwz8q">
            <a:extLst>
              <a:ext uri="{FF2B5EF4-FFF2-40B4-BE49-F238E27FC236}">
                <a16:creationId xmlns:a16="http://schemas.microsoft.com/office/drawing/2014/main" id="{5FB25C7A-0AF2-4770-81BC-4DADB9B58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38400"/>
            <a:ext cx="3533775" cy="3085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875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01050" cy="3992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 Studio is an IDE – Integrated Development Environment.</a:t>
            </a:r>
          </a:p>
          <a:p>
            <a:pPr>
              <a:lnSpc>
                <a:spcPct val="150000"/>
              </a:lnSpc>
            </a:pPr>
            <a:r>
              <a:rPr lang="en-US" dirty="0"/>
              <a:t>More user friendly environment.</a:t>
            </a:r>
          </a:p>
          <a:p>
            <a:pPr>
              <a:lnSpc>
                <a:spcPct val="150000"/>
              </a:lnSpc>
            </a:pPr>
            <a:r>
              <a:rPr lang="en-US" dirty="0"/>
              <a:t>Replaces the R GUI.</a:t>
            </a:r>
          </a:p>
          <a:p>
            <a:pPr>
              <a:lnSpc>
                <a:spcPct val="150000"/>
              </a:lnSpc>
            </a:pPr>
            <a:r>
              <a:rPr lang="en-US" dirty="0"/>
              <a:t>R Studio is a commercial entity.</a:t>
            </a:r>
          </a:p>
          <a:p>
            <a:pPr>
              <a:lnSpc>
                <a:spcPct val="150000"/>
              </a:lnSpc>
            </a:pPr>
            <a:r>
              <a:rPr lang="en-US" dirty="0"/>
              <a:t>It is free and available at http://www.rstudio.com/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21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838200" y="762000"/>
            <a:ext cx="5617799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40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Exporting data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2143125" cy="2143125"/>
          </a:xfrm>
          <a:prstGeom prst="rect">
            <a:avLst/>
          </a:prstGeom>
          <a:noFill/>
        </p:spPr>
      </p:pic>
      <p:sp>
        <p:nvSpPr>
          <p:cNvPr id="9" name="Shape 61"/>
          <p:cNvSpPr txBox="1">
            <a:spLocks/>
          </p:cNvSpPr>
          <p:nvPr/>
        </p:nvSpPr>
        <p:spPr>
          <a:xfrm>
            <a:off x="914400" y="1600200"/>
            <a:ext cx="3484199" cy="533400"/>
          </a:xfrm>
          <a:prstGeom prst="rect">
            <a:avLst/>
          </a:prstGeom>
          <a:noFill/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Roboto Slab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Using CSV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5800" y="3048744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c(76,95,77,78,99)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write.csv(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file = "E:/DIRECTORY/data.csv")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04800"/>
            <a:ext cx="1897840" cy="1648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479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838200" y="762000"/>
            <a:ext cx="5617799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40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Exporting data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2143125" cy="2143125"/>
          </a:xfrm>
          <a:prstGeom prst="rect">
            <a:avLst/>
          </a:prstGeom>
          <a:noFill/>
        </p:spPr>
      </p:pic>
      <p:sp>
        <p:nvSpPr>
          <p:cNvPr id="9" name="Shape 61"/>
          <p:cNvSpPr txBox="1">
            <a:spLocks/>
          </p:cNvSpPr>
          <p:nvPr/>
        </p:nvSpPr>
        <p:spPr>
          <a:xfrm>
            <a:off x="914400" y="1600200"/>
            <a:ext cx="3484199" cy="533400"/>
          </a:xfrm>
          <a:prstGeom prst="rect">
            <a:avLst/>
          </a:prstGeom>
          <a:noFill/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Roboto Slab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Using Excel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5800" y="2894856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writexl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write_xlsx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df,"C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:\\DIRECTORY\\file name.xlsx")</a:t>
            </a:r>
          </a:p>
        </p:txBody>
      </p:sp>
      <p:pic>
        <p:nvPicPr>
          <p:cNvPr id="12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04800"/>
            <a:ext cx="1897840" cy="1648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6516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 idx="4294967295"/>
          </p:nvPr>
        </p:nvSpPr>
        <p:spPr>
          <a:xfrm>
            <a:off x="838200" y="762000"/>
            <a:ext cx="5617799" cy="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40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Exporting data</a:t>
            </a:r>
          </a:p>
        </p:txBody>
      </p:sp>
      <p:sp>
        <p:nvSpPr>
          <p:cNvPr id="53250" name="AutoShape 2" descr="Image result for image Loadin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image Loadin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2143125" cy="2143125"/>
          </a:xfrm>
          <a:prstGeom prst="rect">
            <a:avLst/>
          </a:prstGeom>
          <a:noFill/>
        </p:spPr>
      </p:pic>
      <p:sp>
        <p:nvSpPr>
          <p:cNvPr id="9" name="Shape 61"/>
          <p:cNvSpPr txBox="1">
            <a:spLocks/>
          </p:cNvSpPr>
          <p:nvPr/>
        </p:nvSpPr>
        <p:spPr>
          <a:xfrm>
            <a:off x="914400" y="1600200"/>
            <a:ext cx="3484199" cy="533400"/>
          </a:xfrm>
          <a:prstGeom prst="rect">
            <a:avLst/>
          </a:prstGeom>
          <a:noFill/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Roboto Slab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Text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5800" y="2433192"/>
            <a:ext cx="8153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Loading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data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data("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Writing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data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write.table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file = "mtcars.txt",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"\t",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col.names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NA)</a:t>
            </a:r>
          </a:p>
        </p:txBody>
      </p:sp>
      <p:pic>
        <p:nvPicPr>
          <p:cNvPr id="12" name="Picture 6" descr="https://encrypted-tbn0.gstatic.com/images?q=tbn:ANd9GcT74KGw2NXdgN2cIOaetjjM642ISzTPYV0KnaD0Vl_ax2Krxt8lJ9Bkwz8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04800"/>
            <a:ext cx="1897840" cy="1648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2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509D87C-582D-4639-8DA3-3D25D7DB0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Storing data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(the better way)</a:t>
            </a:r>
            <a:endParaRPr lang="de-DE" altLang="en-US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33E310A-D45A-461A-A274-615A74FDD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8153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R objects can be stored into a file with the commands</a:t>
            </a:r>
          </a:p>
          <a:p>
            <a:r>
              <a:rPr lang="en-US" altLang="en-US" sz="2400" dirty="0"/>
              <a:t>“</a:t>
            </a:r>
            <a:r>
              <a:rPr lang="en-US" altLang="en-US" sz="2400" dirty="0" err="1">
                <a:latin typeface="Courier New" panose="02070309020205020404" pitchFamily="49" charset="0"/>
              </a:rPr>
              <a:t>saveRDS</a:t>
            </a:r>
            <a:r>
              <a:rPr lang="en-US" altLang="en-US" sz="2400" dirty="0"/>
              <a:t>” and “</a:t>
            </a:r>
            <a:r>
              <a:rPr lang="en-US" altLang="en-US" sz="2400" dirty="0" err="1">
                <a:latin typeface="Courier New" panose="02070309020205020404" pitchFamily="49" charset="0"/>
              </a:rPr>
              <a:t>readRDS</a:t>
            </a:r>
            <a:r>
              <a:rPr lang="en-US" altLang="en-US" sz="2400" dirty="0"/>
              <a:t>”.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saveRDS</a:t>
            </a:r>
            <a:r>
              <a:rPr lang="en-US" altLang="en-US" sz="2400" dirty="0">
                <a:latin typeface="Courier New" panose="02070309020205020404" pitchFamily="49" charset="0"/>
              </a:rPr>
              <a:t>(x, file=“</a:t>
            </a:r>
            <a:r>
              <a:rPr lang="en-US" altLang="en-US" sz="2400" dirty="0" err="1">
                <a:latin typeface="Courier New" panose="02070309020205020404" pitchFamily="49" charset="0"/>
              </a:rPr>
              <a:t>data.RDS</a:t>
            </a:r>
            <a:r>
              <a:rPr lang="en-US" altLang="en-US" sz="2400" dirty="0">
                <a:latin typeface="Courier New" panose="02070309020205020404" pitchFamily="49" charset="0"/>
              </a:rPr>
              <a:t>”)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readRDS</a:t>
            </a:r>
            <a:r>
              <a:rPr lang="en-US" altLang="en-US" sz="2400" dirty="0">
                <a:latin typeface="Courier New" panose="02070309020205020404" pitchFamily="49" charset="0"/>
              </a:rPr>
              <a:t>(“</a:t>
            </a:r>
            <a:r>
              <a:rPr lang="en-US" altLang="en-US" sz="2400" dirty="0" err="1">
                <a:latin typeface="Courier New" panose="02070309020205020404" pitchFamily="49" charset="0"/>
              </a:rPr>
              <a:t>data.RDS</a:t>
            </a:r>
            <a:r>
              <a:rPr lang="en-US" altLang="en-US" sz="2400" dirty="0">
                <a:latin typeface="Courier New" panose="02070309020205020404" pitchFamily="49" charset="0"/>
              </a:rPr>
              <a:t>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9F79D-7EDC-400A-AE76-019D2B76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47" y="5101907"/>
            <a:ext cx="2133785" cy="155461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7C8B-C313-48CF-AB13-B8863CF8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1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5252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7C8B-C313-48CF-AB13-B8863CF8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sz="1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36D8A-83E0-4F74-86F4-6B2DDC91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25" y="1447800"/>
            <a:ext cx="4114985" cy="29980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F707E2-789C-404C-864B-27C69E6E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3" y="3899901"/>
            <a:ext cx="2759282" cy="2759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F767F2-06C0-4503-AF92-C43DE203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82418" y="466165"/>
            <a:ext cx="2450707" cy="14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1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62000" y="13716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endParaRPr lang="en" sz="24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lang="en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81000"/>
            <a:ext cx="77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 Studio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352800" y="609600"/>
            <a:ext cx="1600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Script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" y="3657600"/>
            <a:ext cx="1600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Console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0" y="762000"/>
            <a:ext cx="1600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Environment/ History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3352800" y="12954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7400" y="4191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6705600" y="1371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62000" y="13716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endParaRPr lang="en" sz="24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endParaRPr lang="en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81000"/>
            <a:ext cx="77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 Studio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066800"/>
            <a:ext cx="8001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 create a new R script you can either go to File -&gt; New-&gt; R Script</a:t>
            </a:r>
          </a:p>
          <a:p>
            <a:r>
              <a:rPr lang="en-US" sz="1800" dirty="0"/>
              <a:t>, or click on the icon with the “+” sign and select “R Script”, or simply press </a:t>
            </a:r>
            <a:r>
              <a:rPr lang="en-US" sz="1800" dirty="0" err="1"/>
              <a:t>Ctrl+Shift+N</a:t>
            </a:r>
            <a:r>
              <a:rPr lang="en-US" sz="1800" dirty="0"/>
              <a:t>.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36004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057400"/>
            <a:ext cx="34766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4191000" y="2667000"/>
            <a:ext cx="990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4572000"/>
            <a:ext cx="72294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4648200" y="3962400"/>
            <a:ext cx="4114800" cy="1199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To run lines of code leave the cursor anywhere on the line where the code is and click on “Run” or  “ press Ctrl +r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5295900" y="54483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Warning  and Error messages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71475" y="1722438"/>
            <a:ext cx="8401050" cy="399256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line “x” + 1 tells you in which line of code you have an error. Then it tells you what the error is.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dirty="0"/>
              <a:t>R always tells you in which code the error occurs, so you know in many cases where you have to start looking.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dirty="0"/>
              <a:t>* Error messages are not always clear.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01050" cy="80486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Warning  and Error messages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71475" y="1722438"/>
            <a:ext cx="8401050" cy="399256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Most warnings point to one of the following problems: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dirty="0"/>
              <a:t>Function couldn’t deal with some of the arguments and ignored them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dirty="0"/>
              <a:t>Function gave you a result, but for some reason that result may not be correct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391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34236</TotalTime>
  <Words>2127</Words>
  <Application>Microsoft Office PowerPoint</Application>
  <PresentationFormat>On-screen Show (4:3)</PresentationFormat>
  <Paragraphs>417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1" baseType="lpstr">
      <vt:lpstr>Arial</vt:lpstr>
      <vt:lpstr>Arial Black</vt:lpstr>
      <vt:lpstr>Calibri</vt:lpstr>
      <vt:lpstr>Calibri Light</vt:lpstr>
      <vt:lpstr>Cambria</vt:lpstr>
      <vt:lpstr>Courier New</vt:lpstr>
      <vt:lpstr>Georgia</vt:lpstr>
      <vt:lpstr>Lato</vt:lpstr>
      <vt:lpstr>Raleway</vt:lpstr>
      <vt:lpstr>Roboto</vt:lpstr>
      <vt:lpstr>Roboto Slab</vt:lpstr>
      <vt:lpstr>Source Sans Pro</vt:lpstr>
      <vt:lpstr>Tahoma</vt:lpstr>
      <vt:lpstr>Times New Roman</vt:lpstr>
      <vt:lpstr>Wingdings</vt:lpstr>
      <vt:lpstr>Antonio template</vt:lpstr>
      <vt:lpstr>  Introduction to R   </vt:lpstr>
      <vt:lpstr>PowerPoint Presentation</vt:lpstr>
      <vt:lpstr>PowerPoint Presentation</vt:lpstr>
      <vt:lpstr> About </vt:lpstr>
      <vt:lpstr>Introduction: R Studio</vt:lpstr>
      <vt:lpstr> </vt:lpstr>
      <vt:lpstr> </vt:lpstr>
      <vt:lpstr>Warning  and Error messages</vt:lpstr>
      <vt:lpstr>Warning  and Error messages</vt:lpstr>
      <vt:lpstr>Getting Help</vt:lpstr>
      <vt:lpstr>Workspace (working directory)</vt:lpstr>
      <vt:lpstr>PowerPoint Presentation</vt:lpstr>
      <vt:lpstr>PowerPoint Presentation</vt:lpstr>
      <vt:lpstr>Making comments </vt:lpstr>
      <vt:lpstr>PowerPoint Presentation</vt:lpstr>
      <vt:lpstr>Creating data</vt:lpstr>
      <vt:lpstr>Basic types of classes</vt:lpstr>
      <vt:lpstr>Creating data</vt:lpstr>
      <vt:lpstr>Creating data</vt:lpstr>
      <vt:lpstr>Creating data</vt:lpstr>
      <vt:lpstr>Charater vectors</vt:lpstr>
      <vt:lpstr>Create random numbers</vt:lpstr>
      <vt:lpstr>PowerPoint Presentation</vt:lpstr>
      <vt:lpstr>Vectors/ Lists/ Data Frames</vt:lpstr>
      <vt:lpstr>PowerPoint Presentation</vt:lpstr>
      <vt:lpstr>Basic types of data objects in R</vt:lpstr>
      <vt:lpstr>Variables</vt:lpstr>
      <vt:lpstr>Variables</vt:lpstr>
      <vt:lpstr>Create data- Vectors/ Lists</vt:lpstr>
      <vt:lpstr>Create data- data frame</vt:lpstr>
      <vt:lpstr>Create data- data frame</vt:lpstr>
      <vt:lpstr>Rename or create variable names</vt:lpstr>
      <vt:lpstr>Checking data types</vt:lpstr>
      <vt:lpstr>missing values</vt:lpstr>
      <vt:lpstr>PowerPoint Presentation</vt:lpstr>
      <vt:lpstr>Packages and functions</vt:lpstr>
      <vt:lpstr>Packages and functions</vt:lpstr>
      <vt:lpstr>Packages documentation</vt:lpstr>
      <vt:lpstr>Packages and functions</vt:lpstr>
      <vt:lpstr>Packages and functions</vt:lpstr>
      <vt:lpstr>File types</vt:lpstr>
      <vt:lpstr>File types</vt:lpstr>
      <vt:lpstr>File types</vt:lpstr>
      <vt:lpstr>File types</vt:lpstr>
      <vt:lpstr>Importing and exporting data</vt:lpstr>
      <vt:lpstr>Loading data</vt:lpstr>
      <vt:lpstr>Loading data</vt:lpstr>
      <vt:lpstr>Loading data</vt:lpstr>
      <vt:lpstr>PowerPoint Presentation</vt:lpstr>
      <vt:lpstr>Exporting data</vt:lpstr>
      <vt:lpstr>Exporting data</vt:lpstr>
      <vt:lpstr>Exporting data</vt:lpstr>
      <vt:lpstr>Storing data (the better way)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Mike</dc:creator>
  <cp:lastModifiedBy>Mike Jadoo</cp:lastModifiedBy>
  <cp:revision>144</cp:revision>
  <cp:lastPrinted>2021-10-06T22:11:47Z</cp:lastPrinted>
  <dcterms:modified xsi:type="dcterms:W3CDTF">2021-10-07T00:42:02Z</dcterms:modified>
</cp:coreProperties>
</file>