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60" r:id="rId3"/>
    <p:sldId id="259" r:id="rId4"/>
    <p:sldId id="276" r:id="rId5"/>
    <p:sldId id="268" r:id="rId6"/>
    <p:sldId id="327" r:id="rId7"/>
    <p:sldId id="328" r:id="rId8"/>
    <p:sldId id="274" r:id="rId9"/>
    <p:sldId id="321" r:id="rId10"/>
    <p:sldId id="269" r:id="rId11"/>
    <p:sldId id="322" r:id="rId12"/>
    <p:sldId id="325" r:id="rId13"/>
    <p:sldId id="324" r:id="rId14"/>
    <p:sldId id="272" r:id="rId15"/>
    <p:sldId id="277" r:id="rId16"/>
    <p:sldId id="316" r:id="rId17"/>
    <p:sldId id="320" r:id="rId18"/>
    <p:sldId id="303" r:id="rId19"/>
    <p:sldId id="278" r:id="rId20"/>
    <p:sldId id="279" r:id="rId21"/>
    <p:sldId id="323" r:id="rId22"/>
    <p:sldId id="310" r:id="rId23"/>
    <p:sldId id="311" r:id="rId24"/>
    <p:sldId id="312" r:id="rId25"/>
    <p:sldId id="313" r:id="rId26"/>
    <p:sldId id="314" r:id="rId27"/>
    <p:sldId id="326" r:id="rId28"/>
    <p:sldId id="315" r:id="rId29"/>
    <p:sldId id="319" r:id="rId30"/>
    <p:sldId id="317" r:id="rId31"/>
    <p:sldId id="318" r:id="rId32"/>
    <p:sldId id="29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17C4D4F-ADFC-47CE-83D4-51B0E1467D64}" type="datetimeFigureOut">
              <a:rPr lang="en-US"/>
              <a:pPr>
                <a:defRPr/>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EA9F245-0656-4F82-89B4-1FAF8CE4130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BBA66B4-7307-43AC-874B-4FC3F06726E3}" type="datetimeFigureOut">
              <a:rPr lang="en-US"/>
              <a:pPr>
                <a:defRPr/>
              </a:pPr>
              <a:t>5/26/2021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2008A0-490A-4F24-8486-7C308F3182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716948-4F86-46AA-BBA0-B250CDB00781}" type="datetimeFigureOut">
              <a:rPr lang="en-US"/>
              <a:pPr>
                <a:defRPr/>
              </a:pPr>
              <a:t>5/26/2021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301655-872C-4073-AE21-63600712F2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6BE786-27E5-4DCA-951D-6ACD36E7F599}" type="datetimeFigureOut">
              <a:rPr lang="en-US"/>
              <a:pPr>
                <a:defRPr/>
              </a:pPr>
              <a:t>5/26/2021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956F4-9B9D-4B2F-992E-4A54D52430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0B3822-9DED-4062-8C7D-8CE2A09328BE}" type="datetimeFigureOut">
              <a:rPr lang="en-US"/>
              <a:pPr>
                <a:defRPr/>
              </a:pPr>
              <a:t>5/26/2021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F34583-0EAC-4F4D-9B6C-AF16F8D2C83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F850E2-FA6F-44E2-84BA-B688BA6E04EF}" type="datetimeFigureOut">
              <a:rPr lang="en-US"/>
              <a:pPr>
                <a:defRPr/>
              </a:pPr>
              <a:t>5/26/2021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D0E5C1-FBB9-4CDD-A3BB-020124BFCD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8D11DF4-4694-4407-974B-25C659FB3770}" type="datetimeFigureOut">
              <a:rPr lang="en-US"/>
              <a:pPr>
                <a:defRPr/>
              </a:pPr>
              <a:t>5/26/2021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A0A7E9-276C-4532-875B-AC74F7B9F9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B79AC8-F51B-471D-A909-BBE67E1337D7}" type="datetimeFigureOut">
              <a:rPr lang="en-US"/>
              <a:pPr>
                <a:defRPr/>
              </a:pPr>
              <a:t>5/26/2021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473C076-4CDB-4E68-AEF4-F291E1AA699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FD9AF23-4C1B-447D-AE79-65D2EEF0910E}" type="datetimeFigureOut">
              <a:rPr lang="en-US"/>
              <a:pPr>
                <a:defRPr/>
              </a:pPr>
              <a:t>5/26/2021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5A5D2A-7C16-4EBC-B1F6-26EACD6B6DA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178517-6040-46AA-9EF1-60ACEF7F9F83}" type="datetimeFigureOut">
              <a:rPr lang="en-US"/>
              <a:pPr>
                <a:defRPr/>
              </a:pPr>
              <a:t>5/26/2021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4D259C6-CE6E-4B08-9D39-27A719EC69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AB2456-3574-46F4-924A-9B8EF80ABE2E}" type="datetimeFigureOut">
              <a:rPr lang="en-US"/>
              <a:pPr>
                <a:defRPr/>
              </a:pPr>
              <a:t>5/26/2021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EF5363-855D-49BF-AC33-86FBC0BFA6D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C823A0-CC49-4012-8711-789DA93FD90E}" type="datetimeFigureOut">
              <a:rPr lang="en-US"/>
              <a:pPr>
                <a:defRPr/>
              </a:pPr>
              <a:t>5/26/2021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32DB12-788B-4BE8-8C02-69390EA470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127DA1C-9811-469F-A539-7C2034E3EF0D}" type="datetimeFigureOut">
              <a:rPr lang="en-US"/>
              <a:pPr>
                <a:defRPr/>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082A565-14AD-4354-B646-111D4E4188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pi.eia.gov/seri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_(programming_languag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R_(programming_languag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favorite-award-bevel-bonus-game-153144/"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s.twitter.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en.wikipedia.org/wiki/R_(programming_langu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en.wikipedia.org/wiki/R_(programming_languag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illustrations/success-key-gold-gold-colored-1433400/"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a:t>Agenda</a:t>
            </a:r>
            <a:endParaRPr lang="en-US"/>
          </a:p>
        </p:txBody>
      </p:sp>
      <p:sp>
        <p:nvSpPr>
          <p:cNvPr id="6147" name="Content Placeholder 3"/>
          <p:cNvSpPr>
            <a:spLocks noGrp="1"/>
          </p:cNvSpPr>
          <p:nvPr>
            <p:ph idx="1"/>
          </p:nvPr>
        </p:nvSpPr>
        <p:spPr/>
        <p:txBody>
          <a:bodyPr/>
          <a:lstStyle/>
          <a:p>
            <a:pPr eaLnBrk="1" hangingPunct="1"/>
            <a:r>
              <a:rPr lang="en-US"/>
              <a:t>What is API</a:t>
            </a:r>
          </a:p>
          <a:p>
            <a:pPr eaLnBrk="1" hangingPunct="1"/>
            <a:r>
              <a:rPr lang="en-US"/>
              <a:t>How it can be used for data wraggling</a:t>
            </a:r>
          </a:p>
          <a:p>
            <a:pPr eaLnBrk="1" hangingPunct="1"/>
            <a:r>
              <a:rPr lang="en-US"/>
              <a:t>Best approach when using this method</a:t>
            </a:r>
          </a:p>
          <a:p>
            <a:pPr eaLnBrk="1" hangingPunct="1"/>
            <a:r>
              <a:rPr lang="en-US"/>
              <a:t>Examples</a:t>
            </a:r>
          </a:p>
          <a:p>
            <a:pPr eaLnBrk="1" hangingPunct="1"/>
            <a:endParaRPr lang="en-US"/>
          </a:p>
          <a:p>
            <a:pPr eaLnBrk="1" hangingPunct="1"/>
            <a:endParaRPr lang="en-US"/>
          </a:p>
          <a:p>
            <a:pPr eaLnBrk="1" hangingPunct="1"/>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Best approach using API requests</a:t>
            </a:r>
            <a:br>
              <a:rPr lang="en-US" dirty="0"/>
            </a:br>
            <a:endParaRPr lang="en-US" dirty="0"/>
          </a:p>
        </p:txBody>
      </p:sp>
      <p:sp>
        <p:nvSpPr>
          <p:cNvPr id="11267" name="Content Placeholder 2"/>
          <p:cNvSpPr>
            <a:spLocks noGrp="1"/>
          </p:cNvSpPr>
          <p:nvPr>
            <p:ph idx="1"/>
          </p:nvPr>
        </p:nvSpPr>
        <p:spPr/>
        <p:txBody>
          <a:bodyPr/>
          <a:lstStyle/>
          <a:p>
            <a:pPr eaLnBrk="1" hangingPunct="1"/>
            <a:r>
              <a:rPr lang="en-US" dirty="0"/>
              <a:t>Know what your looking for</a:t>
            </a:r>
          </a:p>
          <a:p>
            <a:pPr eaLnBrk="1" hangingPunct="1"/>
            <a:r>
              <a:rPr lang="en-US" dirty="0"/>
              <a:t>Ask for the API handbook/manual</a:t>
            </a:r>
          </a:p>
          <a:p>
            <a:pPr eaLnBrk="1" hangingPunct="1"/>
            <a:r>
              <a:rPr lang="en-US" dirty="0"/>
              <a:t>Find the id number of the data series</a:t>
            </a:r>
          </a:p>
          <a:p>
            <a:pPr eaLnBrk="1" hangingPunct="1"/>
            <a:r>
              <a:rPr lang="en-US" dirty="0"/>
              <a:t>Construct the URL request or other methods</a:t>
            </a:r>
          </a:p>
        </p:txBody>
      </p:sp>
      <p:sp>
        <p:nvSpPr>
          <p:cNvPr id="11268" name="AutoShape 2" descr="Image result for free cartoon image reading a book"/>
          <p:cNvSpPr>
            <a:spLocks noChangeAspect="1" noChangeArrowheads="1"/>
          </p:cNvSpPr>
          <p:nvPr/>
        </p:nvSpPr>
        <p:spPr bwMode="auto">
          <a:xfrm>
            <a:off x="144463" y="-1790700"/>
            <a:ext cx="4486275" cy="3743325"/>
          </a:xfrm>
          <a:prstGeom prst="rect">
            <a:avLst/>
          </a:prstGeom>
          <a:noFill/>
          <a:ln w="9525">
            <a:noFill/>
            <a:miter lim="800000"/>
            <a:headEnd/>
            <a:tailEnd/>
          </a:ln>
        </p:spPr>
        <p:txBody>
          <a:bodyPr/>
          <a:lstStyle/>
          <a:p>
            <a:endParaRPr lang="en-US"/>
          </a:p>
        </p:txBody>
      </p:sp>
      <p:pic>
        <p:nvPicPr>
          <p:cNvPr id="11269" name="Picture 4" descr="Students Reading Image Two Clipart Free Clip Art Images"/>
          <p:cNvPicPr>
            <a:picLocks noChangeAspect="1" noChangeArrowheads="1"/>
          </p:cNvPicPr>
          <p:nvPr/>
        </p:nvPicPr>
        <p:blipFill>
          <a:blip r:embed="rId2" cstate="print"/>
          <a:srcRect/>
          <a:stretch>
            <a:fillRect/>
          </a:stretch>
        </p:blipFill>
        <p:spPr bwMode="auto">
          <a:xfrm>
            <a:off x="5638800" y="4191000"/>
            <a:ext cx="3194050" cy="2667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i="0" dirty="0">
                <a:solidFill>
                  <a:srgbClr val="181717"/>
                </a:solidFill>
                <a:effectLst/>
                <a:latin typeface="Segoe UI" panose="020B0502040204020203" pitchFamily="34" charset="0"/>
              </a:rPr>
              <a:t>Data Formats</a:t>
            </a:r>
          </a:p>
        </p:txBody>
      </p:sp>
      <p:sp>
        <p:nvSpPr>
          <p:cNvPr id="11267" name="Content Placeholder 2"/>
          <p:cNvSpPr>
            <a:spLocks noGrp="1"/>
          </p:cNvSpPr>
          <p:nvPr>
            <p:ph idx="1"/>
          </p:nvPr>
        </p:nvSpPr>
        <p:spPr/>
        <p:txBody>
          <a:bodyPr/>
          <a:lstStyle/>
          <a:p>
            <a:pPr eaLnBrk="1" hangingPunct="1"/>
            <a:r>
              <a:rPr lang="en-US" b="1" i="0" dirty="0">
                <a:solidFill>
                  <a:srgbClr val="4D5156"/>
                </a:solidFill>
                <a:effectLst/>
                <a:latin typeface="Roboto" panose="02000000000000000000" pitchFamily="2" charset="0"/>
              </a:rPr>
              <a:t>JavaScript Object Notation </a:t>
            </a:r>
            <a:r>
              <a:rPr lang="en-US" b="0" i="0" dirty="0">
                <a:solidFill>
                  <a:srgbClr val="4D5156"/>
                </a:solidFill>
                <a:effectLst/>
                <a:latin typeface="Roboto" panose="02000000000000000000" pitchFamily="2" charset="0"/>
              </a:rPr>
              <a:t>(</a:t>
            </a:r>
            <a:r>
              <a:rPr lang="en-US" dirty="0"/>
              <a:t>JSON)- </a:t>
            </a:r>
            <a:r>
              <a:rPr lang="en-US" b="0" i="0" dirty="0">
                <a:solidFill>
                  <a:srgbClr val="4D5156"/>
                </a:solidFill>
                <a:effectLst/>
                <a:latin typeface="Roboto" panose="02000000000000000000" pitchFamily="2" charset="0"/>
              </a:rPr>
              <a:t>text-based, human-readable format for representing simple data structures.</a:t>
            </a:r>
            <a:endParaRPr lang="en-US" dirty="0"/>
          </a:p>
          <a:p>
            <a:pPr eaLnBrk="1" hangingPunct="1"/>
            <a:endParaRPr lang="en-US" dirty="0"/>
          </a:p>
          <a:p>
            <a:pPr eaLnBrk="1" hangingPunct="1"/>
            <a:r>
              <a:rPr lang="en-US" b="1" i="0" dirty="0">
                <a:solidFill>
                  <a:srgbClr val="202124"/>
                </a:solidFill>
                <a:effectLst/>
                <a:latin typeface="Roboto" panose="02000000000000000000" pitchFamily="2" charset="0"/>
              </a:rPr>
              <a:t>Extensible Markup Language </a:t>
            </a:r>
            <a:r>
              <a:rPr lang="en-US" b="0" i="0" dirty="0">
                <a:solidFill>
                  <a:srgbClr val="202124"/>
                </a:solidFill>
                <a:effectLst/>
                <a:latin typeface="Roboto" panose="02000000000000000000" pitchFamily="2" charset="0"/>
              </a:rPr>
              <a:t>(</a:t>
            </a:r>
            <a:r>
              <a:rPr lang="en-US" dirty="0"/>
              <a:t>XML)-</a:t>
            </a:r>
            <a:r>
              <a:rPr lang="en-US" b="0" i="0" dirty="0">
                <a:solidFill>
                  <a:srgbClr val="202124"/>
                </a:solidFill>
                <a:effectLst/>
                <a:latin typeface="Roboto" panose="02000000000000000000" pitchFamily="2" charset="0"/>
              </a:rPr>
              <a:t> markup language that defines a set of rules for encoding documents in a format that is both human-readable and machine-readable.</a:t>
            </a:r>
            <a:endParaRPr lang="en-US" dirty="0"/>
          </a:p>
          <a:p>
            <a:pPr eaLnBrk="1" hangingPunct="1"/>
            <a:endParaRPr lang="en-US" dirty="0"/>
          </a:p>
        </p:txBody>
      </p:sp>
      <p:sp>
        <p:nvSpPr>
          <p:cNvPr id="11268" name="AutoShape 2" descr="Image result for free cartoon image reading a book"/>
          <p:cNvSpPr>
            <a:spLocks noChangeAspect="1" noChangeArrowheads="1"/>
          </p:cNvSpPr>
          <p:nvPr/>
        </p:nvSpPr>
        <p:spPr bwMode="auto">
          <a:xfrm>
            <a:off x="144463" y="-1790700"/>
            <a:ext cx="4486275" cy="3743325"/>
          </a:xfrm>
          <a:prstGeom prst="rect">
            <a:avLst/>
          </a:prstGeom>
          <a:noFill/>
          <a:ln w="9525">
            <a:noFill/>
            <a:miter lim="800000"/>
            <a:headEnd/>
            <a:tailEnd/>
          </a:ln>
        </p:spPr>
        <p:txBody>
          <a:bodyPr/>
          <a:lstStyle/>
          <a:p>
            <a:endParaRPr lang="en-US"/>
          </a:p>
        </p:txBody>
      </p:sp>
    </p:spTree>
    <p:extLst>
      <p:ext uri="{BB962C8B-B14F-4D97-AF65-F5344CB8AC3E}">
        <p14:creationId xmlns:p14="http://schemas.microsoft.com/office/powerpoint/2010/main" val="425349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i="0" dirty="0">
                <a:solidFill>
                  <a:srgbClr val="181717"/>
                </a:solidFill>
                <a:effectLst/>
                <a:latin typeface="Segoe UI" panose="020B0502040204020203" pitchFamily="34" charset="0"/>
              </a:rPr>
              <a:t>API request status</a:t>
            </a:r>
          </a:p>
        </p:txBody>
      </p:sp>
      <p:sp>
        <p:nvSpPr>
          <p:cNvPr id="11267" name="Content Placeholder 2"/>
          <p:cNvSpPr>
            <a:spLocks noGrp="1"/>
          </p:cNvSpPr>
          <p:nvPr>
            <p:ph idx="1"/>
          </p:nvPr>
        </p:nvSpPr>
        <p:spPr/>
        <p:txBody>
          <a:bodyPr/>
          <a:lstStyle/>
          <a:p>
            <a:pPr marL="0" indent="0" eaLnBrk="1" hangingPunct="1">
              <a:buNone/>
            </a:pPr>
            <a:r>
              <a:rPr lang="en-US" b="1" dirty="0"/>
              <a:t>$category</a:t>
            </a:r>
          </a:p>
          <a:p>
            <a:pPr marL="0" indent="0" eaLnBrk="1" hangingPunct="1">
              <a:buNone/>
            </a:pPr>
            <a:r>
              <a:rPr lang="en-US" b="1" dirty="0"/>
              <a:t>[1] "Success"</a:t>
            </a:r>
          </a:p>
          <a:p>
            <a:pPr marL="0" indent="0" eaLnBrk="1" hangingPunct="1">
              <a:buNone/>
            </a:pPr>
            <a:endParaRPr lang="en-US" b="1" dirty="0"/>
          </a:p>
          <a:p>
            <a:pPr marL="0" indent="0" eaLnBrk="1" hangingPunct="1">
              <a:buNone/>
            </a:pPr>
            <a:r>
              <a:rPr lang="en-US" b="1" dirty="0"/>
              <a:t>$reason</a:t>
            </a:r>
          </a:p>
          <a:p>
            <a:pPr marL="0" indent="0" eaLnBrk="1" hangingPunct="1">
              <a:buNone/>
            </a:pPr>
            <a:r>
              <a:rPr lang="en-US" b="1" dirty="0"/>
              <a:t>[1] "OK"</a:t>
            </a:r>
          </a:p>
          <a:p>
            <a:pPr marL="0" indent="0" eaLnBrk="1" hangingPunct="1">
              <a:buNone/>
            </a:pPr>
            <a:endParaRPr lang="en-US" b="1" dirty="0"/>
          </a:p>
          <a:p>
            <a:pPr marL="0" indent="0" eaLnBrk="1" hangingPunct="1">
              <a:buNone/>
            </a:pPr>
            <a:r>
              <a:rPr lang="en-US" b="1" dirty="0"/>
              <a:t>$message</a:t>
            </a:r>
          </a:p>
          <a:p>
            <a:pPr marL="0" indent="0" eaLnBrk="1" hangingPunct="1">
              <a:buNone/>
            </a:pPr>
            <a:r>
              <a:rPr lang="en-US" b="1" dirty="0"/>
              <a:t>[1] </a:t>
            </a:r>
            <a:r>
              <a:rPr lang="en-US" b="1" dirty="0">
                <a:highlight>
                  <a:srgbClr val="FFFF00"/>
                </a:highlight>
              </a:rPr>
              <a:t>"Success: (200) OK"</a:t>
            </a:r>
          </a:p>
        </p:txBody>
      </p:sp>
      <p:sp>
        <p:nvSpPr>
          <p:cNvPr id="11268" name="AutoShape 2" descr="Image result for free cartoon image reading a book"/>
          <p:cNvSpPr>
            <a:spLocks noChangeAspect="1" noChangeArrowheads="1"/>
          </p:cNvSpPr>
          <p:nvPr/>
        </p:nvSpPr>
        <p:spPr bwMode="auto">
          <a:xfrm>
            <a:off x="144463" y="-1790700"/>
            <a:ext cx="4486275" cy="3743325"/>
          </a:xfrm>
          <a:prstGeom prst="rect">
            <a:avLst/>
          </a:prstGeom>
          <a:noFill/>
          <a:ln w="9525">
            <a:noFill/>
            <a:miter lim="800000"/>
            <a:headEnd/>
            <a:tailEnd/>
          </a:ln>
        </p:spPr>
        <p:txBody>
          <a:bodyPr/>
          <a:lstStyle/>
          <a:p>
            <a:endParaRPr lang="en-US"/>
          </a:p>
        </p:txBody>
      </p:sp>
      <p:pic>
        <p:nvPicPr>
          <p:cNvPr id="3" name="Graphic 2" descr="Checkmark">
            <a:extLst>
              <a:ext uri="{FF2B5EF4-FFF2-40B4-BE49-F238E27FC236}">
                <a16:creationId xmlns:a16="http://schemas.microsoft.com/office/drawing/2014/main" id="{02B68632-CFB1-46C4-97D3-58726B88A9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0276" y="5007782"/>
            <a:ext cx="1154723" cy="1154723"/>
          </a:xfrm>
          <a:prstGeom prst="rect">
            <a:avLst/>
          </a:prstGeom>
        </p:spPr>
      </p:pic>
    </p:spTree>
    <p:extLst>
      <p:ext uri="{BB962C8B-B14F-4D97-AF65-F5344CB8AC3E}">
        <p14:creationId xmlns:p14="http://schemas.microsoft.com/office/powerpoint/2010/main" val="8910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Construct the URL API request </a:t>
            </a:r>
            <a:br>
              <a:rPr lang="en-US" dirty="0"/>
            </a:br>
            <a:endParaRPr lang="en-US" dirty="0"/>
          </a:p>
        </p:txBody>
      </p:sp>
      <p:sp>
        <p:nvSpPr>
          <p:cNvPr id="13315" name="Content Placeholder 2"/>
          <p:cNvSpPr>
            <a:spLocks noGrp="1"/>
          </p:cNvSpPr>
          <p:nvPr>
            <p:ph idx="1"/>
          </p:nvPr>
        </p:nvSpPr>
        <p:spPr>
          <a:xfrm>
            <a:off x="228600" y="1166018"/>
            <a:ext cx="8686800" cy="4525963"/>
          </a:xfrm>
        </p:spPr>
        <p:txBody>
          <a:bodyPr/>
          <a:lstStyle/>
          <a:p>
            <a:pPr marL="0" indent="0" eaLnBrk="1" hangingPunct="1">
              <a:buNone/>
            </a:pPr>
            <a:r>
              <a:rPr lang="en-US" sz="2400" dirty="0"/>
              <a:t>Example: Energy Information Administration (EIA) API</a:t>
            </a:r>
          </a:p>
          <a:p>
            <a:pPr marL="0" indent="0" eaLnBrk="1" hangingPunct="1">
              <a:buNone/>
            </a:pPr>
            <a:endParaRPr lang="en-US" sz="2400" dirty="0"/>
          </a:p>
          <a:p>
            <a:pPr marL="0" indent="0" eaLnBrk="1" hangingPunct="1">
              <a:buNone/>
            </a:pPr>
            <a:endParaRPr lang="en-US" sz="2400" dirty="0"/>
          </a:p>
          <a:p>
            <a:pPr marL="0" indent="0" eaLnBrk="1" hangingPunct="1">
              <a:buNone/>
            </a:pPr>
            <a:r>
              <a:rPr lang="en-US" sz="1600" b="1" dirty="0"/>
              <a:t>http://api.eia.gov/series/?series_id=ELEC.GEN.ALL-AK-99.A&amp;api_key=&lt;YOUR KEY&gt;&amp;out=json’</a:t>
            </a:r>
          </a:p>
          <a:p>
            <a:pPr marL="0" indent="0" eaLnBrk="1" hangingPunct="1">
              <a:buNone/>
            </a:pPr>
            <a:endParaRPr lang="en-US" sz="1600" dirty="0"/>
          </a:p>
          <a:p>
            <a:pPr eaLnBrk="1" hangingPunct="1"/>
            <a:endParaRPr lang="en-US" sz="1600" dirty="0"/>
          </a:p>
          <a:p>
            <a:pPr eaLnBrk="1" hangingPunct="1"/>
            <a:endParaRPr lang="en-US" sz="1600" dirty="0"/>
          </a:p>
        </p:txBody>
      </p:sp>
    </p:spTree>
    <p:extLst>
      <p:ext uri="{BB962C8B-B14F-4D97-AF65-F5344CB8AC3E}">
        <p14:creationId xmlns:p14="http://schemas.microsoft.com/office/powerpoint/2010/main" val="94187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Construct the URL API request </a:t>
            </a:r>
            <a:br>
              <a:rPr lang="en-US" dirty="0"/>
            </a:br>
            <a:endParaRPr lang="en-US" dirty="0"/>
          </a:p>
        </p:txBody>
      </p:sp>
      <p:sp>
        <p:nvSpPr>
          <p:cNvPr id="13315" name="Content Placeholder 2"/>
          <p:cNvSpPr>
            <a:spLocks noGrp="1"/>
          </p:cNvSpPr>
          <p:nvPr>
            <p:ph idx="1"/>
          </p:nvPr>
        </p:nvSpPr>
        <p:spPr>
          <a:xfrm>
            <a:off x="457200" y="1166018"/>
            <a:ext cx="8229600" cy="4525963"/>
          </a:xfrm>
        </p:spPr>
        <p:txBody>
          <a:bodyPr/>
          <a:lstStyle/>
          <a:p>
            <a:pPr marL="0" indent="0" eaLnBrk="1" hangingPunct="1">
              <a:buNone/>
            </a:pPr>
            <a:r>
              <a:rPr lang="en-US" sz="2400" dirty="0"/>
              <a:t>Example: Energy Information Administration (EIA) API</a:t>
            </a:r>
          </a:p>
          <a:p>
            <a:pPr marL="0" indent="0" eaLnBrk="1" hangingPunct="1">
              <a:buNone/>
            </a:pPr>
            <a:r>
              <a:rPr lang="en-US" sz="1600" dirty="0"/>
              <a:t>http://api.eia.gov/series/?series_id=ELEC.GEN.ALL-AK-99.A&amp;api_key=&lt;YOUR KEY&gt;&amp;out=json’</a:t>
            </a:r>
          </a:p>
          <a:p>
            <a:pPr marL="0" indent="0" eaLnBrk="1" hangingPunct="1">
              <a:buNone/>
            </a:pPr>
            <a:endParaRPr lang="en-US" sz="1600" dirty="0"/>
          </a:p>
          <a:p>
            <a:pPr marL="0" indent="0" eaLnBrk="1" hangingPunct="1">
              <a:buNone/>
            </a:pPr>
            <a:r>
              <a:rPr lang="en-US" sz="2400" dirty="0">
                <a:hlinkClick r:id="rId2"/>
              </a:rPr>
              <a:t>http://api.eia.gov/series</a:t>
            </a:r>
            <a:endParaRPr lang="en-US" sz="2400" dirty="0"/>
          </a:p>
          <a:p>
            <a:pPr marL="0" indent="0" eaLnBrk="1" hangingPunct="1">
              <a:buNone/>
            </a:pPr>
            <a:endParaRPr lang="en-US" sz="2400" dirty="0"/>
          </a:p>
          <a:p>
            <a:pPr marL="0" indent="0" eaLnBrk="1" hangingPunct="1">
              <a:buNone/>
            </a:pPr>
            <a:r>
              <a:rPr lang="en-US" sz="2400" dirty="0"/>
              <a:t>&amp;</a:t>
            </a:r>
            <a:r>
              <a:rPr lang="en-US" sz="2400" dirty="0" err="1"/>
              <a:t>api_key</a:t>
            </a:r>
            <a:r>
              <a:rPr lang="en-US" sz="2400" dirty="0"/>
              <a:t>= 'key code'  </a:t>
            </a:r>
          </a:p>
          <a:p>
            <a:pPr eaLnBrk="1" hangingPunct="1">
              <a:buFont typeface="Arial" charset="0"/>
              <a:buNone/>
            </a:pPr>
            <a:r>
              <a:rPr lang="en-US" sz="2400" dirty="0"/>
              <a:t>    # identifies your unique individual identifier so the website can keep track of you and what you are downloading.   </a:t>
            </a:r>
          </a:p>
          <a:p>
            <a:pPr eaLnBrk="1" hangingPunct="1"/>
            <a:endParaRPr lang="en-US" sz="1600" dirty="0"/>
          </a:p>
          <a:p>
            <a:pPr marL="0" indent="0" eaLnBrk="1" hangingPunct="1">
              <a:buNone/>
            </a:pPr>
            <a:r>
              <a:rPr lang="en-US" sz="2400" dirty="0"/>
              <a:t>&amp;out =‘json’ </a:t>
            </a:r>
            <a:r>
              <a:rPr lang="en-US" sz="2400" dirty="0" err="1"/>
              <a:t>or’XML</a:t>
            </a:r>
            <a:r>
              <a:rPr lang="en-US" sz="2400" dirty="0"/>
              <a:t>’</a:t>
            </a:r>
          </a:p>
          <a:p>
            <a:pPr eaLnBrk="1" hangingPunct="1">
              <a:buFont typeface="Arial" charset="0"/>
              <a:buNone/>
            </a:pPr>
            <a:r>
              <a:rPr lang="en-US" sz="2400" dirty="0"/>
              <a:t>     #what kind of format you want the requested data in</a:t>
            </a:r>
          </a:p>
          <a:p>
            <a:pPr eaLnBrk="1" hangingPunct="1">
              <a:buFont typeface="Arial" charset="0"/>
              <a:buNone/>
            </a:pPr>
            <a:endParaRPr lang="en-US" sz="2400" dirty="0"/>
          </a:p>
          <a:p>
            <a:pPr eaLnBrk="1" hangingPunct="1">
              <a:buNone/>
            </a:pPr>
            <a:r>
              <a:rPr lang="en-US" sz="2400" dirty="0"/>
              <a:t>Predicates:  words that come after the “&amp;” or “?”</a:t>
            </a:r>
          </a:p>
          <a:p>
            <a:pPr eaLnBrk="1" hangingPunct="1">
              <a:buFont typeface="Arial" charset="0"/>
              <a:buNone/>
            </a:pPr>
            <a:endParaRPr lang="en-US" sz="2400" dirty="0"/>
          </a:p>
          <a:p>
            <a:pPr eaLnBrk="1" hangingPunct="1"/>
            <a:endParaRPr lang="en-US" sz="1600" dirty="0"/>
          </a:p>
          <a:p>
            <a:pPr eaLnBrk="1" hangingPunct="1"/>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a:t>httr</a:t>
            </a:r>
            <a:r>
              <a:rPr lang="en-US" dirty="0"/>
              <a:t>   and </a:t>
            </a:r>
            <a:r>
              <a:rPr lang="en-US" dirty="0" err="1"/>
              <a:t>jsonlite</a:t>
            </a:r>
            <a:endParaRPr lang="en-US" dirty="0"/>
          </a:p>
        </p:txBody>
      </p:sp>
      <p:sp>
        <p:nvSpPr>
          <p:cNvPr id="18435" name="Content Placeholder 2"/>
          <p:cNvSpPr>
            <a:spLocks noGrp="1"/>
          </p:cNvSpPr>
          <p:nvPr>
            <p:ph idx="1"/>
          </p:nvPr>
        </p:nvSpPr>
        <p:spPr/>
        <p:txBody>
          <a:bodyPr/>
          <a:lstStyle/>
          <a:p>
            <a:pPr marL="0" indent="0">
              <a:buNone/>
            </a:pPr>
            <a:r>
              <a:rPr lang="en-US" sz="2800" b="1" dirty="0" err="1">
                <a:latin typeface="Courier New" pitchFamily="49" charset="0"/>
                <a:cs typeface="Courier New" pitchFamily="49" charset="0"/>
              </a:rPr>
              <a:t>httr</a:t>
            </a:r>
            <a:r>
              <a:rPr lang="en-US" sz="2800" b="1" dirty="0">
                <a:latin typeface="Courier New" pitchFamily="49" charset="0"/>
                <a:cs typeface="Courier New" pitchFamily="49" charset="0"/>
              </a:rPr>
              <a:t>::GET(  )</a:t>
            </a:r>
          </a:p>
          <a:p>
            <a:pPr marL="0" indent="0">
              <a:buNone/>
            </a:pPr>
            <a:r>
              <a:rPr lang="en-US" sz="2400" dirty="0">
                <a:latin typeface="Calibri" panose="020F0502020204030204" pitchFamily="34" charset="0"/>
                <a:cs typeface="Calibri" panose="020F0502020204030204" pitchFamily="34" charset="0"/>
              </a:rPr>
              <a:t>GET method means retrieve whatever information (in the form of an entity) is identified by the Request-URI (uniform resource identifier).</a:t>
            </a:r>
          </a:p>
          <a:p>
            <a:endParaRPr lang="en-US" sz="2000" dirty="0">
              <a:latin typeface="Courier New" pitchFamily="49" charset="0"/>
              <a:cs typeface="Courier New" pitchFamily="49" charset="0"/>
            </a:endParaRPr>
          </a:p>
          <a:p>
            <a:endParaRPr lang="en-US" sz="2000" dirty="0">
              <a:latin typeface="Courier New" pitchFamily="49" charset="0"/>
              <a:cs typeface="Courier New" pitchFamily="49" charset="0"/>
            </a:endParaRPr>
          </a:p>
          <a:p>
            <a:pPr marL="0" indent="0">
              <a:buNone/>
            </a:pPr>
            <a:r>
              <a:rPr lang="en-US" sz="2800" b="1" dirty="0" err="1">
                <a:latin typeface="Courier New" pitchFamily="49" charset="0"/>
                <a:cs typeface="Courier New" pitchFamily="49" charset="0"/>
              </a:rPr>
              <a:t>jsonlite</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fromJSON</a:t>
            </a:r>
            <a:r>
              <a:rPr lang="en-US" sz="2800" b="1" dirty="0">
                <a:latin typeface="Courier New" pitchFamily="49" charset="0"/>
                <a:cs typeface="Courier New" pitchFamily="49" charset="0"/>
              </a:rPr>
              <a:t>( )</a:t>
            </a:r>
          </a:p>
          <a:p>
            <a:pPr marL="0" indent="0">
              <a:buNone/>
            </a:pPr>
            <a:r>
              <a:rPr lang="en-US" sz="2400" dirty="0">
                <a:latin typeface="Calibri" panose="020F0502020204030204" pitchFamily="34" charset="0"/>
                <a:cs typeface="Calibri" panose="020F0502020204030204" pitchFamily="34" charset="0"/>
              </a:rPr>
              <a:t>used to convert JSON data into an R object (list)</a:t>
            </a:r>
          </a:p>
          <a:p>
            <a:endParaRPr lang="en-US" sz="2000" dirty="0">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5E55-3D2F-4584-83A1-C1A4B15643A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E090268-AAFD-4502-8449-DB659C253BB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0" y="2209800"/>
            <a:ext cx="4039979" cy="3130984"/>
          </a:xfrm>
          <a:prstGeom prst="rect">
            <a:avLst/>
          </a:prstGeom>
        </p:spPr>
      </p:pic>
    </p:spTree>
    <p:extLst>
      <p:ext uri="{BB962C8B-B14F-4D97-AF65-F5344CB8AC3E}">
        <p14:creationId xmlns:p14="http://schemas.microsoft.com/office/powerpoint/2010/main" val="12271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dirty="0"/>
              <a:t>R packages for API requests</a:t>
            </a:r>
          </a:p>
        </p:txBody>
      </p:sp>
      <p:sp>
        <p:nvSpPr>
          <p:cNvPr id="18435" name="Content Placeholder 2"/>
          <p:cNvSpPr>
            <a:spLocks noGrp="1"/>
          </p:cNvSpPr>
          <p:nvPr>
            <p:ph idx="1"/>
          </p:nvPr>
        </p:nvSpPr>
        <p:spPr/>
        <p:txBody>
          <a:bodyPr/>
          <a:lstStyle/>
          <a:p>
            <a:pPr marL="400050" lvl="1" indent="0">
              <a:buNone/>
            </a:pPr>
            <a:r>
              <a:rPr lang="en-US" sz="4400" dirty="0" err="1"/>
              <a:t>blsAPI</a:t>
            </a:r>
            <a:endParaRPr lang="en-US" sz="4400" dirty="0"/>
          </a:p>
          <a:p>
            <a:pPr marL="400050" lvl="1" indent="0">
              <a:buNone/>
            </a:pPr>
            <a:r>
              <a:rPr lang="en-US" sz="4400" dirty="0">
                <a:cs typeface="Courier New" pitchFamily="49" charset="0"/>
              </a:rPr>
              <a:t>WDI</a:t>
            </a:r>
          </a:p>
          <a:p>
            <a:pPr marL="400050" lvl="1" indent="0">
              <a:buNone/>
            </a:pPr>
            <a:r>
              <a:rPr lang="en-US" sz="4400" dirty="0" err="1"/>
              <a:t>rnoaa</a:t>
            </a:r>
            <a:endParaRPr lang="en-US" sz="4400" dirty="0">
              <a:cs typeface="Courier New" pitchFamily="49" charset="0"/>
            </a:endParaRPr>
          </a:p>
        </p:txBody>
      </p:sp>
    </p:spTree>
    <p:extLst>
      <p:ext uri="{BB962C8B-B14F-4D97-AF65-F5344CB8AC3E}">
        <p14:creationId xmlns:p14="http://schemas.microsoft.com/office/powerpoint/2010/main" val="140732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Bureau of Labor Statistics API	</a:t>
            </a:r>
          </a:p>
        </p:txBody>
      </p:sp>
      <p:sp>
        <p:nvSpPr>
          <p:cNvPr id="18435" name="Content Placeholder 2"/>
          <p:cNvSpPr>
            <a:spLocks noGrp="1"/>
          </p:cNvSpPr>
          <p:nvPr>
            <p:ph idx="1"/>
          </p:nvPr>
        </p:nvSpPr>
        <p:spPr/>
        <p:txBody>
          <a:bodyPr/>
          <a:lstStyle/>
          <a:p>
            <a:r>
              <a:rPr lang="en-US" dirty="0"/>
              <a:t>R users- </a:t>
            </a:r>
            <a:r>
              <a:rPr lang="en-US" dirty="0" err="1"/>
              <a:t>blsAPI</a:t>
            </a:r>
            <a:r>
              <a:rPr lang="en-US" dirty="0"/>
              <a:t> package- one series</a:t>
            </a:r>
          </a:p>
          <a:p>
            <a:endParaRPr lang="en-US" dirty="0"/>
          </a:p>
          <a:p>
            <a:pPr>
              <a:buFont typeface="Arial" charset="0"/>
              <a:buNone/>
            </a:pPr>
            <a:r>
              <a:rPr lang="en-US" sz="2800" dirty="0">
                <a:latin typeface="Courier New" pitchFamily="49" charset="0"/>
                <a:cs typeface="Courier New" pitchFamily="49" charset="0"/>
              </a:rPr>
              <a:t>library(</a:t>
            </a:r>
            <a:r>
              <a:rPr lang="en-US" sz="2800" dirty="0" err="1">
                <a:latin typeface="Courier New" pitchFamily="49" charset="0"/>
                <a:cs typeface="Courier New" pitchFamily="49" charset="0"/>
              </a:rPr>
              <a:t>blsAPI</a:t>
            </a:r>
            <a:r>
              <a:rPr lang="en-US" sz="2800" dirty="0">
                <a:latin typeface="Courier New" pitchFamily="49" charset="0"/>
                <a:cs typeface="Courier New" pitchFamily="49" charset="0"/>
              </a:rPr>
              <a:t>)</a:t>
            </a:r>
          </a:p>
          <a:p>
            <a:pPr>
              <a:buFont typeface="Arial" charset="0"/>
              <a:buNone/>
            </a:pPr>
            <a:r>
              <a:rPr lang="en-US" sz="2800" dirty="0">
                <a:latin typeface="Courier New" pitchFamily="49" charset="0"/>
                <a:cs typeface="Courier New" pitchFamily="49" charset="0"/>
              </a:rPr>
              <a:t>library(</a:t>
            </a:r>
            <a:r>
              <a:rPr lang="en-US" sz="2800" dirty="0" err="1">
                <a:latin typeface="Courier New" pitchFamily="49" charset="0"/>
                <a:cs typeface="Courier New" pitchFamily="49" charset="0"/>
              </a:rPr>
              <a:t>rjson</a:t>
            </a:r>
            <a:r>
              <a:rPr lang="en-US" sz="2800" dirty="0">
                <a:latin typeface="Courier New" pitchFamily="49" charset="0"/>
                <a:cs typeface="Courier New" pitchFamily="49" charset="0"/>
              </a:rPr>
              <a:t>)</a:t>
            </a:r>
          </a:p>
          <a:p>
            <a:endParaRPr lang="en-US" sz="2800" dirty="0">
              <a:latin typeface="Courier New" pitchFamily="49" charset="0"/>
              <a:cs typeface="Courier New" pitchFamily="49" charset="0"/>
            </a:endParaRPr>
          </a:p>
          <a:p>
            <a:endParaRPr lang="en-US" sz="2800" dirty="0">
              <a:latin typeface="Courier New" pitchFamily="49" charset="0"/>
              <a:cs typeface="Courier New" pitchFamily="49" charset="0"/>
            </a:endParaRPr>
          </a:p>
          <a:p>
            <a:pPr>
              <a:buFont typeface="Arial" charset="0"/>
              <a:buNone/>
            </a:pPr>
            <a:r>
              <a:rPr lang="en-US" sz="2800" dirty="0">
                <a:latin typeface="Courier New" pitchFamily="49" charset="0"/>
                <a:cs typeface="Courier New" pitchFamily="49" charset="0"/>
              </a:rPr>
              <a:t>response&lt;-</a:t>
            </a:r>
            <a:r>
              <a:rPr lang="en-US" sz="2800" dirty="0" err="1">
                <a:latin typeface="Courier New" pitchFamily="49" charset="0"/>
                <a:cs typeface="Courier New" pitchFamily="49" charset="0"/>
              </a:rPr>
              <a:t>blsAPI</a:t>
            </a:r>
            <a:r>
              <a:rPr lang="en-US" sz="2800" dirty="0">
                <a:latin typeface="Courier New" pitchFamily="49" charset="0"/>
                <a:cs typeface="Courier New" pitchFamily="49" charset="0"/>
              </a:rPr>
              <a:t>('CIU1010000000000A')</a:t>
            </a:r>
          </a:p>
          <a:p>
            <a:endParaRPr lang="en-US" dirty="0"/>
          </a:p>
          <a:p>
            <a:endParaRPr lang="en-US" dirty="0"/>
          </a:p>
        </p:txBody>
      </p:sp>
      <p:sp>
        <p:nvSpPr>
          <p:cNvPr id="4" name="Down Arrow 3"/>
          <p:cNvSpPr/>
          <p:nvPr/>
        </p:nvSpPr>
        <p:spPr>
          <a:xfrm>
            <a:off x="6096000" y="3962400"/>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7" name="TextBox 4"/>
          <p:cNvSpPr txBox="1">
            <a:spLocks noChangeArrowheads="1"/>
          </p:cNvSpPr>
          <p:nvPr/>
        </p:nvSpPr>
        <p:spPr bwMode="auto">
          <a:xfrm>
            <a:off x="5867400" y="3429000"/>
            <a:ext cx="2590800" cy="369888"/>
          </a:xfrm>
          <a:prstGeom prst="rect">
            <a:avLst/>
          </a:prstGeom>
          <a:noFill/>
          <a:ln w="9525">
            <a:noFill/>
            <a:miter lim="800000"/>
            <a:headEnd/>
            <a:tailEnd/>
          </a:ln>
        </p:spPr>
        <p:txBody>
          <a:bodyPr>
            <a:spAutoFit/>
          </a:bodyPr>
          <a:lstStyle/>
          <a:p>
            <a:r>
              <a:rPr lang="en-US"/>
              <a:t>Series ID from website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World Bank API</a:t>
            </a:r>
          </a:p>
        </p:txBody>
      </p:sp>
      <p:sp>
        <p:nvSpPr>
          <p:cNvPr id="20483" name="Content Placeholder 2"/>
          <p:cNvSpPr>
            <a:spLocks noGrp="1"/>
          </p:cNvSpPr>
          <p:nvPr>
            <p:ph idx="1"/>
          </p:nvPr>
        </p:nvSpPr>
        <p:spPr>
          <a:xfrm>
            <a:off x="457200" y="1600200"/>
            <a:ext cx="8229600" cy="4876800"/>
          </a:xfrm>
        </p:spPr>
        <p:txBody>
          <a:bodyPr/>
          <a:lstStyle/>
          <a:p>
            <a:r>
              <a:rPr lang="en-US" dirty="0"/>
              <a:t>R users- WDI package</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library(WDI)</a:t>
            </a:r>
          </a:p>
          <a:p>
            <a:endParaRPr lang="en-US" sz="2000" dirty="0">
              <a:latin typeface="Courier New" pitchFamily="49" charset="0"/>
              <a:cs typeface="Courier New" pitchFamily="49" charset="0"/>
            </a:endParaRPr>
          </a:p>
          <a:p>
            <a:r>
              <a:rPr lang="en-US" sz="2000" dirty="0" err="1">
                <a:latin typeface="Courier New" pitchFamily="49" charset="0"/>
                <a:cs typeface="Courier New" pitchFamily="49" charset="0"/>
              </a:rPr>
              <a:t>WDIsearch</a:t>
            </a:r>
            <a:r>
              <a:rPr lang="en-US" sz="2000" dirty="0">
                <a:latin typeface="Courier New" pitchFamily="49" charset="0"/>
                <a:cs typeface="Courier New" pitchFamily="49" charset="0"/>
              </a:rPr>
              <a:t>(string='</a:t>
            </a:r>
            <a:r>
              <a:rPr lang="en-US" sz="2000" dirty="0" err="1">
                <a:latin typeface="Courier New" pitchFamily="49" charset="0"/>
                <a:cs typeface="Courier New" pitchFamily="49" charset="0"/>
              </a:rPr>
              <a:t>gdp</a:t>
            </a:r>
            <a:r>
              <a:rPr lang="en-US" sz="2000" dirty="0">
                <a:latin typeface="Courier New" pitchFamily="49" charset="0"/>
                <a:cs typeface="Courier New" pitchFamily="49" charset="0"/>
              </a:rPr>
              <a:t>', field='name', cache=NULL) #search for the series</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#pull data series</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WDI(country=c("US","BR"), indicator="NY.GNS.ICTR.GN.ZS", start=1999, end=2000,</a:t>
            </a:r>
          </a:p>
          <a:p>
            <a:r>
              <a:rPr lang="en-US" sz="2000" dirty="0">
                <a:latin typeface="Courier New" pitchFamily="49" charset="0"/>
                <a:cs typeface="Courier New" pitchFamily="49" charset="0"/>
              </a:rPr>
              <a:t>extra=TRUE, cache=NULL)</a:t>
            </a:r>
            <a:endParaRPr lang="en-US" dirty="0">
              <a:latin typeface="Courier New" pitchFamily="49" charset="0"/>
              <a:cs typeface="Courier New" pitchFamily="49" charset="0"/>
            </a:endParaRP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a:t>Application Program Interface</a:t>
            </a:r>
            <a:endParaRPr lang="en-US"/>
          </a:p>
        </p:txBody>
      </p:sp>
      <p:sp>
        <p:nvSpPr>
          <p:cNvPr id="7171" name="Content Placeholder 3"/>
          <p:cNvSpPr>
            <a:spLocks noGrp="1"/>
          </p:cNvSpPr>
          <p:nvPr>
            <p:ph idx="1"/>
          </p:nvPr>
        </p:nvSpPr>
        <p:spPr/>
        <p:txBody>
          <a:bodyPr/>
          <a:lstStyle/>
          <a:p>
            <a:pPr eaLnBrk="1" hangingPunct="1"/>
            <a:r>
              <a:rPr lang="en-US" dirty="0"/>
              <a:t>Set of programming instructions for accessing information or services from a Web-based software application. </a:t>
            </a:r>
          </a:p>
          <a:p>
            <a:pPr eaLnBrk="1" hangingPunct="1"/>
            <a:endParaRPr lang="en-US" dirty="0"/>
          </a:p>
          <a:p>
            <a:pPr eaLnBrk="1" hangingPunct="1"/>
            <a:r>
              <a:rPr lang="en-US" dirty="0"/>
              <a:t>Companies releases its API to the public so that other software developers can design products that can access its 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r>
              <a:rPr lang="en-US"/>
              <a:t>API for weather data</a:t>
            </a:r>
          </a:p>
        </p:txBody>
      </p:sp>
      <p:sp>
        <p:nvSpPr>
          <p:cNvPr id="21507" name="Content Placeholder 2"/>
          <p:cNvSpPr>
            <a:spLocks noGrp="1"/>
          </p:cNvSpPr>
          <p:nvPr>
            <p:ph idx="1"/>
          </p:nvPr>
        </p:nvSpPr>
        <p:spPr>
          <a:xfrm>
            <a:off x="457200" y="1219200"/>
            <a:ext cx="8229600" cy="4906963"/>
          </a:xfrm>
        </p:spPr>
        <p:txBody>
          <a:bodyPr/>
          <a:lstStyle/>
          <a:p>
            <a:r>
              <a:rPr lang="en-US" dirty="0" err="1"/>
              <a:t>rnoaa</a:t>
            </a:r>
            <a:r>
              <a:rPr lang="en-US" dirty="0"/>
              <a:t> package</a:t>
            </a:r>
          </a:p>
          <a:p>
            <a:endParaRPr lang="en-US" sz="1100" dirty="0"/>
          </a:p>
          <a:p>
            <a:pPr>
              <a:buNone/>
            </a:pPr>
            <a:r>
              <a:rPr lang="en-US" sz="1600" dirty="0">
                <a:latin typeface="Courier New" pitchFamily="49" charset="0"/>
                <a:cs typeface="Courier New" pitchFamily="49" charset="0"/>
              </a:rPr>
              <a:t>library(</a:t>
            </a:r>
            <a:r>
              <a:rPr lang="en-US" sz="1600" dirty="0" err="1">
                <a:latin typeface="Courier New" pitchFamily="49" charset="0"/>
                <a:cs typeface="Courier New" pitchFamily="49" charset="0"/>
              </a:rPr>
              <a:t>rnoaa</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options(</a:t>
            </a:r>
            <a:r>
              <a:rPr lang="en-US" sz="1600" dirty="0" err="1">
                <a:latin typeface="Courier New" pitchFamily="49" charset="0"/>
                <a:cs typeface="Courier New" pitchFamily="49" charset="0"/>
              </a:rPr>
              <a:t>noaakey</a:t>
            </a:r>
            <a:r>
              <a:rPr lang="en-US" sz="1600" dirty="0">
                <a:latin typeface="Courier New" pitchFamily="49" charset="0"/>
                <a:cs typeface="Courier New" pitchFamily="49" charset="0"/>
              </a:rPr>
              <a:t> = “YOUR-KEY")</a:t>
            </a:r>
          </a:p>
          <a:p>
            <a:pPr>
              <a:buNone/>
            </a:pPr>
            <a:endParaRPr lang="en-US" sz="1600" dirty="0">
              <a:latin typeface="Courier New" pitchFamily="49" charset="0"/>
              <a:cs typeface="Courier New" pitchFamily="49" charset="0"/>
            </a:endParaRPr>
          </a:p>
          <a:p>
            <a:pPr>
              <a:buNone/>
            </a:pPr>
            <a:r>
              <a:rPr lang="en-US" sz="1600" dirty="0" err="1">
                <a:latin typeface="Courier New" pitchFamily="49" charset="0"/>
                <a:cs typeface="Courier New" pitchFamily="49" charset="0"/>
              </a:rPr>
              <a:t>ncdc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datasetid</a:t>
            </a:r>
            <a:r>
              <a:rPr lang="en-US" sz="1600" dirty="0">
                <a:latin typeface="Courier New" pitchFamily="49" charset="0"/>
                <a:cs typeface="Courier New" pitchFamily="49" charset="0"/>
              </a:rPr>
              <a:t> = 'GHCND', </a:t>
            </a:r>
            <a:r>
              <a:rPr lang="en-US" sz="1600" dirty="0" err="1">
                <a:latin typeface="Courier New" pitchFamily="49" charset="0"/>
                <a:cs typeface="Courier New" pitchFamily="49" charset="0"/>
              </a:rPr>
              <a:t>stationid</a:t>
            </a:r>
            <a:r>
              <a:rPr lang="en-US" sz="1600" dirty="0">
                <a:latin typeface="Courier New" pitchFamily="49" charset="0"/>
                <a:cs typeface="Courier New" pitchFamily="49" charset="0"/>
              </a:rPr>
              <a:t> = 'GHCND:USW00014895', </a:t>
            </a:r>
            <a:r>
              <a:rPr lang="en-US" sz="1600" dirty="0" err="1">
                <a:latin typeface="Courier New" pitchFamily="49" charset="0"/>
                <a:cs typeface="Courier New" pitchFamily="49" charset="0"/>
              </a:rPr>
              <a:t>startdate</a:t>
            </a:r>
            <a:r>
              <a:rPr lang="en-US" sz="1600" dirty="0">
                <a:latin typeface="Courier New" pitchFamily="49" charset="0"/>
                <a:cs typeface="Courier New" pitchFamily="49" charset="0"/>
              </a:rPr>
              <a:t> = '2013-10-01',</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enddate</a:t>
            </a:r>
            <a:r>
              <a:rPr lang="en-US" sz="1600" dirty="0">
                <a:latin typeface="Courier New" pitchFamily="49" charset="0"/>
                <a:cs typeface="Courier New" pitchFamily="49" charset="0"/>
              </a:rPr>
              <a:t> = '2013-12-01')</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5E55-3D2F-4584-83A1-C1A4B15643A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E090268-AAFD-4502-8449-DB659C253BB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0" y="2209800"/>
            <a:ext cx="4039979" cy="3130984"/>
          </a:xfrm>
          <a:prstGeom prst="rect">
            <a:avLst/>
          </a:prstGeom>
        </p:spPr>
      </p:pic>
    </p:spTree>
    <p:extLst>
      <p:ext uri="{BB962C8B-B14F-4D97-AF65-F5344CB8AC3E}">
        <p14:creationId xmlns:p14="http://schemas.microsoft.com/office/powerpoint/2010/main" val="32993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r>
              <a:rPr lang="en-US" dirty="0"/>
              <a:t>Bonus!!!</a:t>
            </a:r>
          </a:p>
        </p:txBody>
      </p:sp>
      <p:pic>
        <p:nvPicPr>
          <p:cNvPr id="3" name="Content Placeholder 2">
            <a:extLst>
              <a:ext uri="{FF2B5EF4-FFF2-40B4-BE49-F238E27FC236}">
                <a16:creationId xmlns:a16="http://schemas.microsoft.com/office/drawing/2014/main" id="{81289A44-AED0-4487-88A7-F46D7219FE4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66225" y="1219200"/>
            <a:ext cx="4811549" cy="4906963"/>
          </a:xfrm>
        </p:spPr>
      </p:pic>
      <p:pic>
        <p:nvPicPr>
          <p:cNvPr id="1026" name="Picture 2" descr="Bird, logo, twitter logo, twitter icon - Free download">
            <a:extLst>
              <a:ext uri="{FF2B5EF4-FFF2-40B4-BE49-F238E27FC236}">
                <a16:creationId xmlns:a16="http://schemas.microsoft.com/office/drawing/2014/main" id="{C0C4DFCB-1EC7-40F4-9078-B430F6EEF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5" y="4684542"/>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87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r>
              <a:rPr lang="en-US" dirty="0"/>
              <a:t>Lets pull Twitter data for analysis!</a:t>
            </a: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514350" indent="-514350">
              <a:buFont typeface="Arial" charset="0"/>
              <a:buAutoNum type="arabicPeriod"/>
            </a:pPr>
            <a:r>
              <a:rPr lang="en-US" b="1" dirty="0">
                <a:solidFill>
                  <a:srgbClr val="12302E"/>
                </a:solidFill>
                <a:latin typeface="Lato"/>
              </a:rPr>
              <a:t>Create a free Twitter user account</a:t>
            </a:r>
          </a:p>
          <a:p>
            <a:pPr marL="514350" indent="-514350">
              <a:buFont typeface="Arial" charset="0"/>
              <a:buAutoNum type="arabicPeriod"/>
            </a:pPr>
            <a:r>
              <a:rPr lang="en-US" b="1" i="0" dirty="0">
                <a:solidFill>
                  <a:srgbClr val="12302E"/>
                </a:solidFill>
                <a:effectLst/>
                <a:latin typeface="Lato"/>
              </a:rPr>
              <a:t> Go to the Twitter Dev Site and Create a New Application</a:t>
            </a:r>
          </a:p>
          <a:p>
            <a:pPr marL="914400" lvl="1" indent="-514350">
              <a:buFont typeface="Arial" charset="0"/>
              <a:buAutoNum type="arabicPeriod"/>
            </a:pPr>
            <a:r>
              <a:rPr lang="en-US" b="0" i="0" u="none" strike="noStrike" dirty="0">
                <a:solidFill>
                  <a:srgbClr val="1D4371"/>
                </a:solidFill>
                <a:effectLst/>
                <a:latin typeface="Lato"/>
                <a:hlinkClick r:id="rId2"/>
              </a:rPr>
              <a:t>apps.twitter.com</a:t>
            </a:r>
            <a:r>
              <a:rPr lang="en-US" b="0" i="0" dirty="0">
                <a:solidFill>
                  <a:srgbClr val="12302E"/>
                </a:solidFill>
                <a:effectLst/>
                <a:latin typeface="Lato"/>
              </a:rPr>
              <a:t>, sign in, and create a new application</a:t>
            </a:r>
            <a:endParaRPr lang="en-US" b="1" dirty="0">
              <a:solidFill>
                <a:srgbClr val="12302E"/>
              </a:solidFill>
              <a:latin typeface="Lato"/>
            </a:endParaRPr>
          </a:p>
          <a:p>
            <a:pPr marL="400050" lvl="1" indent="0">
              <a:buNone/>
            </a:pPr>
            <a:endParaRPr lang="en-US" b="1" i="0" dirty="0">
              <a:solidFill>
                <a:srgbClr val="12302E"/>
              </a:solidFill>
              <a:effectLst/>
              <a:latin typeface="Lato"/>
            </a:endParaRPr>
          </a:p>
          <a:p>
            <a:pPr marL="400050" lvl="1" indent="0">
              <a:buNone/>
            </a:pPr>
            <a:r>
              <a:rPr lang="en-US" b="1" dirty="0">
                <a:solidFill>
                  <a:srgbClr val="12302E"/>
                </a:solidFill>
                <a:latin typeface="Lato"/>
              </a:rPr>
              <a:t>(Wait to get approval email.)</a:t>
            </a:r>
          </a:p>
          <a:p>
            <a:pPr marL="400050" lvl="1" indent="0">
              <a:buNone/>
            </a:pPr>
            <a:endParaRPr lang="en-US" b="1" i="0" dirty="0">
              <a:solidFill>
                <a:srgbClr val="12302E"/>
              </a:solidFill>
              <a:effectLst/>
              <a:latin typeface="Lato"/>
            </a:endParaRPr>
          </a:p>
          <a:p>
            <a:pPr marL="0" indent="0">
              <a:buNone/>
            </a:pPr>
            <a:r>
              <a:rPr lang="en-US" b="1" i="0" dirty="0">
                <a:solidFill>
                  <a:srgbClr val="12302E"/>
                </a:solidFill>
                <a:effectLst/>
                <a:latin typeface="Lato"/>
              </a:rPr>
              <a:t>3. Get your Twitter API keys</a:t>
            </a:r>
          </a:p>
          <a:p>
            <a:pPr marL="514350" indent="-514350">
              <a:buAutoNum type="arabicPeriod"/>
            </a:pPr>
            <a:endParaRPr lang="en-US" dirty="0"/>
          </a:p>
        </p:txBody>
      </p:sp>
      <p:pic>
        <p:nvPicPr>
          <p:cNvPr id="5" name="Picture 4">
            <a:extLst>
              <a:ext uri="{FF2B5EF4-FFF2-40B4-BE49-F238E27FC236}">
                <a16:creationId xmlns:a16="http://schemas.microsoft.com/office/drawing/2014/main" id="{FBBFAF08-613E-4E85-A915-B1F187B24C21}"/>
              </a:ext>
            </a:extLst>
          </p:cNvPr>
          <p:cNvPicPr>
            <a:picLocks noChangeAspect="1"/>
          </p:cNvPicPr>
          <p:nvPr/>
        </p:nvPicPr>
        <p:blipFill>
          <a:blip r:embed="rId3"/>
          <a:stretch>
            <a:fillRect/>
          </a:stretch>
        </p:blipFill>
        <p:spPr>
          <a:xfrm>
            <a:off x="7391400" y="5105400"/>
            <a:ext cx="1752600" cy="1752600"/>
          </a:xfrm>
          <a:prstGeom prst="rect">
            <a:avLst/>
          </a:prstGeom>
        </p:spPr>
      </p:pic>
    </p:spTree>
    <p:extLst>
      <p:ext uri="{BB962C8B-B14F-4D97-AF65-F5344CB8AC3E}">
        <p14:creationId xmlns:p14="http://schemas.microsoft.com/office/powerpoint/2010/main" val="238424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a:solidFill>
                  <a:srgbClr val="12302E"/>
                </a:solidFill>
                <a:effectLst/>
                <a:latin typeface="Lato"/>
              </a:rPr>
              <a:t>Get your Twitter API keys</a:t>
            </a: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514350" indent="-514350">
              <a:buAutoNum type="arabicPeriod"/>
            </a:pPr>
            <a:r>
              <a:rPr lang="en-US" dirty="0"/>
              <a:t>Once approved, go to your developer app</a:t>
            </a:r>
          </a:p>
          <a:p>
            <a:pPr marL="514350" indent="-514350">
              <a:buAutoNum type="arabicPeriod"/>
            </a:pPr>
            <a:endParaRPr lang="en-US" dirty="0"/>
          </a:p>
          <a:p>
            <a:pPr marL="514350" indent="-514350">
              <a:buAutoNum type="arabicPeriod"/>
            </a:pPr>
            <a:endParaRPr lang="en-US" dirty="0"/>
          </a:p>
        </p:txBody>
      </p:sp>
      <p:pic>
        <p:nvPicPr>
          <p:cNvPr id="5" name="Picture 4">
            <a:extLst>
              <a:ext uri="{FF2B5EF4-FFF2-40B4-BE49-F238E27FC236}">
                <a16:creationId xmlns:a16="http://schemas.microsoft.com/office/drawing/2014/main" id="{12A1E30D-B889-4D7A-B16E-19BB48C1C6CC}"/>
              </a:ext>
            </a:extLst>
          </p:cNvPr>
          <p:cNvPicPr/>
          <p:nvPr/>
        </p:nvPicPr>
        <p:blipFill>
          <a:blip r:embed="rId2"/>
          <a:stretch>
            <a:fillRect/>
          </a:stretch>
        </p:blipFill>
        <p:spPr>
          <a:xfrm>
            <a:off x="990600" y="2209800"/>
            <a:ext cx="6858000" cy="4038599"/>
          </a:xfrm>
          <a:prstGeom prst="rect">
            <a:avLst/>
          </a:prstGeom>
        </p:spPr>
      </p:pic>
    </p:spTree>
    <p:extLst>
      <p:ext uri="{BB962C8B-B14F-4D97-AF65-F5344CB8AC3E}">
        <p14:creationId xmlns:p14="http://schemas.microsoft.com/office/powerpoint/2010/main" val="423996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a:solidFill>
                  <a:srgbClr val="12302E"/>
                </a:solidFill>
                <a:effectLst/>
                <a:latin typeface="Lato"/>
              </a:rPr>
              <a:t>Get your Twitter API keys</a:t>
            </a: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0" indent="0">
              <a:buNone/>
            </a:pPr>
            <a:r>
              <a:rPr lang="en-US" dirty="0"/>
              <a:t>2.  Get your keys</a:t>
            </a:r>
          </a:p>
          <a:p>
            <a:pPr marL="514350" indent="-514350">
              <a:buAutoNum type="arabicPeriod"/>
            </a:pPr>
            <a:endParaRPr lang="en-US" dirty="0"/>
          </a:p>
          <a:p>
            <a:pPr marL="514350" indent="-514350">
              <a:buAutoNum type="arabicPeriod"/>
            </a:pPr>
            <a:endParaRPr lang="en-US" dirty="0"/>
          </a:p>
        </p:txBody>
      </p:sp>
      <p:pic>
        <p:nvPicPr>
          <p:cNvPr id="5" name="Picture 4">
            <a:extLst>
              <a:ext uri="{FF2B5EF4-FFF2-40B4-BE49-F238E27FC236}">
                <a16:creationId xmlns:a16="http://schemas.microsoft.com/office/drawing/2014/main" id="{12A1E30D-B889-4D7A-B16E-19BB48C1C6CC}"/>
              </a:ext>
            </a:extLst>
          </p:cNvPr>
          <p:cNvPicPr/>
          <p:nvPr/>
        </p:nvPicPr>
        <p:blipFill>
          <a:blip r:embed="rId2"/>
          <a:stretch>
            <a:fillRect/>
          </a:stretch>
        </p:blipFill>
        <p:spPr>
          <a:xfrm>
            <a:off x="990600" y="2209800"/>
            <a:ext cx="6858000" cy="4038599"/>
          </a:xfrm>
          <a:prstGeom prst="rect">
            <a:avLst/>
          </a:prstGeom>
        </p:spPr>
      </p:pic>
    </p:spTree>
    <p:extLst>
      <p:ext uri="{BB962C8B-B14F-4D97-AF65-F5344CB8AC3E}">
        <p14:creationId xmlns:p14="http://schemas.microsoft.com/office/powerpoint/2010/main" val="320475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a:solidFill>
                  <a:srgbClr val="12302E"/>
                </a:solidFill>
                <a:effectLst/>
                <a:latin typeface="Lato"/>
              </a:rPr>
              <a:t>Get your Twitter API keys</a:t>
            </a: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0" indent="0">
              <a:buNone/>
            </a:pPr>
            <a:r>
              <a:rPr lang="en-US" dirty="0"/>
              <a:t>2.  Get your keys</a:t>
            </a:r>
          </a:p>
          <a:p>
            <a:pPr marL="514350" indent="-514350">
              <a:buAutoNum type="arabicPeriod"/>
            </a:pPr>
            <a:endParaRPr lang="en-US" dirty="0"/>
          </a:p>
          <a:p>
            <a:pPr marL="514350" indent="-514350">
              <a:buAutoNum type="arabicPeriod"/>
            </a:pPr>
            <a:endParaRPr lang="en-US" dirty="0"/>
          </a:p>
        </p:txBody>
      </p:sp>
      <p:pic>
        <p:nvPicPr>
          <p:cNvPr id="5" name="Picture 4">
            <a:extLst>
              <a:ext uri="{FF2B5EF4-FFF2-40B4-BE49-F238E27FC236}">
                <a16:creationId xmlns:a16="http://schemas.microsoft.com/office/drawing/2014/main" id="{12A1E30D-B889-4D7A-B16E-19BB48C1C6CC}"/>
              </a:ext>
            </a:extLst>
          </p:cNvPr>
          <p:cNvPicPr/>
          <p:nvPr/>
        </p:nvPicPr>
        <p:blipFill>
          <a:blip r:embed="rId2"/>
          <a:stretch>
            <a:fillRect/>
          </a:stretch>
        </p:blipFill>
        <p:spPr>
          <a:xfrm>
            <a:off x="990600" y="2209800"/>
            <a:ext cx="6858000" cy="4038599"/>
          </a:xfrm>
          <a:prstGeom prst="rect">
            <a:avLst/>
          </a:prstGeom>
        </p:spPr>
      </p:pic>
    </p:spTree>
    <p:extLst>
      <p:ext uri="{BB962C8B-B14F-4D97-AF65-F5344CB8AC3E}">
        <p14:creationId xmlns:p14="http://schemas.microsoft.com/office/powerpoint/2010/main" val="247367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a:solidFill>
                  <a:srgbClr val="12302E"/>
                </a:solidFill>
                <a:effectLst/>
                <a:latin typeface="Lato"/>
              </a:rPr>
              <a:t>Get your Twitter API keys</a:t>
            </a: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0" indent="0">
              <a:buNone/>
            </a:pPr>
            <a:r>
              <a:rPr lang="en-US" dirty="0"/>
              <a:t>2.  Get your keys</a:t>
            </a:r>
          </a:p>
          <a:p>
            <a:pPr marL="514350" indent="-514350">
              <a:buAutoNum type="arabicPeriod"/>
            </a:pPr>
            <a:endParaRPr lang="en-US" dirty="0"/>
          </a:p>
          <a:p>
            <a:pPr marL="514350" indent="-514350">
              <a:buAutoNum type="arabicPeriod"/>
            </a:pPr>
            <a:endParaRPr lang="en-US" dirty="0"/>
          </a:p>
        </p:txBody>
      </p:sp>
      <p:pic>
        <p:nvPicPr>
          <p:cNvPr id="3" name="Picture 2">
            <a:extLst>
              <a:ext uri="{FF2B5EF4-FFF2-40B4-BE49-F238E27FC236}">
                <a16:creationId xmlns:a16="http://schemas.microsoft.com/office/drawing/2014/main" id="{8E005865-2CBF-414B-98F2-7B58FAEA7241}"/>
              </a:ext>
            </a:extLst>
          </p:cNvPr>
          <p:cNvPicPr>
            <a:picLocks noChangeAspect="1"/>
          </p:cNvPicPr>
          <p:nvPr/>
        </p:nvPicPr>
        <p:blipFill>
          <a:blip r:embed="rId2"/>
          <a:stretch>
            <a:fillRect/>
          </a:stretch>
        </p:blipFill>
        <p:spPr>
          <a:xfrm>
            <a:off x="2014537" y="2057400"/>
            <a:ext cx="5114925" cy="4371975"/>
          </a:xfrm>
          <a:prstGeom prst="rect">
            <a:avLst/>
          </a:prstGeom>
        </p:spPr>
      </p:pic>
    </p:spTree>
    <p:extLst>
      <p:ext uri="{BB962C8B-B14F-4D97-AF65-F5344CB8AC3E}">
        <p14:creationId xmlns:p14="http://schemas.microsoft.com/office/powerpoint/2010/main" val="202569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err="1">
                <a:solidFill>
                  <a:srgbClr val="12302E"/>
                </a:solidFill>
                <a:effectLst/>
                <a:latin typeface="Lato"/>
              </a:rPr>
              <a:t>TwitteR</a:t>
            </a:r>
            <a:endParaRPr lang="en-US" b="1" i="0" dirty="0">
              <a:solidFill>
                <a:srgbClr val="12302E"/>
              </a:solidFill>
              <a:effectLst/>
              <a:latin typeface="Lato"/>
            </a:endParaRP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5029200"/>
          </a:xfrm>
        </p:spPr>
        <p:txBody>
          <a:bodyPr/>
          <a:lstStyle/>
          <a:p>
            <a:pPr marL="514350" indent="-514350">
              <a:buAutoNum type="arabicPeriod"/>
            </a:pPr>
            <a:r>
              <a:rPr lang="en-US" dirty="0" err="1"/>
              <a:t>twitteR</a:t>
            </a:r>
            <a:r>
              <a:rPr lang="en-US" dirty="0"/>
              <a:t> is an R package which provides access to the Twitter API.  Focus on API calls that are more useful for data analysis.</a:t>
            </a:r>
          </a:p>
          <a:p>
            <a:pPr marL="514350" indent="-514350">
              <a:buAutoNum type="arabicPeriod"/>
            </a:pPr>
            <a:endParaRPr lang="en-US" sz="1200" dirty="0"/>
          </a:p>
          <a:p>
            <a:pPr marL="857250" lvl="1" indent="-457200">
              <a:buFont typeface="Arial" panose="020B0604020202020204" pitchFamily="34" charset="0"/>
              <a:buChar char="•"/>
            </a:pPr>
            <a:r>
              <a:rPr lang="en-US" sz="2400" b="1" i="0" dirty="0" err="1">
                <a:solidFill>
                  <a:srgbClr val="111827"/>
                </a:solidFill>
                <a:effectLst/>
                <a:latin typeface="Studio-Feixen-Sans"/>
              </a:rPr>
              <a:t>setup_twitter_oauth</a:t>
            </a:r>
            <a:r>
              <a:rPr lang="en-US" sz="2400" b="1" i="0" dirty="0">
                <a:solidFill>
                  <a:srgbClr val="111827"/>
                </a:solidFill>
                <a:effectLst/>
                <a:latin typeface="Studio-Feixen-Sans"/>
              </a:rPr>
              <a:t>: </a:t>
            </a:r>
            <a:r>
              <a:rPr lang="en-US" sz="2400" i="0" dirty="0">
                <a:solidFill>
                  <a:srgbClr val="111827"/>
                </a:solidFill>
                <a:effectLst/>
                <a:latin typeface="Studio-Feixen-Sans"/>
              </a:rPr>
              <a:t>Sets up the OAuth credentials for a </a:t>
            </a:r>
            <a:r>
              <a:rPr lang="en-US" sz="2400" i="0" dirty="0" err="1">
                <a:solidFill>
                  <a:srgbClr val="111827"/>
                </a:solidFill>
                <a:effectLst/>
                <a:latin typeface="Studio-Feixen-Sans"/>
              </a:rPr>
              <a:t>twitteR</a:t>
            </a:r>
            <a:r>
              <a:rPr lang="en-US" sz="2400" i="0" dirty="0">
                <a:solidFill>
                  <a:srgbClr val="111827"/>
                </a:solidFill>
                <a:effectLst/>
                <a:latin typeface="Studio-Feixen-Sans"/>
              </a:rPr>
              <a:t> session</a:t>
            </a:r>
          </a:p>
          <a:p>
            <a:pPr marL="857250" lvl="1" indent="-457200">
              <a:buFont typeface="Arial" panose="020B0604020202020204" pitchFamily="34" charset="0"/>
              <a:buChar char="•"/>
            </a:pPr>
            <a:endParaRPr lang="en-US" sz="2400" b="1" i="0" dirty="0">
              <a:solidFill>
                <a:srgbClr val="111827"/>
              </a:solidFill>
              <a:effectLst/>
              <a:latin typeface="Studio-Feixen-Sans"/>
            </a:endParaRPr>
          </a:p>
          <a:p>
            <a:pPr marL="857250" lvl="1" indent="-457200">
              <a:buFont typeface="Arial" panose="020B0604020202020204" pitchFamily="34" charset="0"/>
              <a:buChar char="•"/>
            </a:pPr>
            <a:r>
              <a:rPr lang="en-US" sz="2400" b="1" i="0" dirty="0" err="1">
                <a:solidFill>
                  <a:srgbClr val="111827"/>
                </a:solidFill>
                <a:effectLst/>
                <a:latin typeface="Studio-Feixen-Sans"/>
              </a:rPr>
              <a:t>searchTwitter</a:t>
            </a:r>
            <a:r>
              <a:rPr lang="en-US" sz="2400" b="1" i="0" dirty="0">
                <a:solidFill>
                  <a:srgbClr val="111827"/>
                </a:solidFill>
                <a:effectLst/>
                <a:latin typeface="Studio-Feixen-Sans"/>
              </a:rPr>
              <a:t>: </a:t>
            </a:r>
            <a:r>
              <a:rPr lang="en-US" sz="2400" b="0" i="0" dirty="0">
                <a:solidFill>
                  <a:srgbClr val="374151"/>
                </a:solidFill>
                <a:effectLst/>
                <a:latin typeface="Studio-Feixen-Sans"/>
              </a:rPr>
              <a:t>will issue a search of Twitter based on a supplied search string</a:t>
            </a:r>
          </a:p>
          <a:p>
            <a:pPr marL="857250" lvl="1" indent="-457200">
              <a:buFont typeface="Arial" panose="020B0604020202020204" pitchFamily="34" charset="0"/>
              <a:buChar char="•"/>
            </a:pPr>
            <a:endParaRPr lang="en-US" sz="2400" b="0" i="0" dirty="0">
              <a:solidFill>
                <a:srgbClr val="374151"/>
              </a:solidFill>
              <a:effectLst/>
              <a:latin typeface="Studio-Feixen-Sans"/>
            </a:endParaRPr>
          </a:p>
          <a:p>
            <a:pPr marL="857250" lvl="1" indent="-457200">
              <a:buFont typeface="Arial" panose="020B0604020202020204" pitchFamily="34" charset="0"/>
              <a:buChar char="•"/>
            </a:pPr>
            <a:r>
              <a:rPr lang="en-US" sz="2400" b="1" i="0" dirty="0" err="1">
                <a:solidFill>
                  <a:srgbClr val="111827"/>
                </a:solidFill>
                <a:effectLst/>
                <a:latin typeface="Studio-Feixen-Sans"/>
              </a:rPr>
              <a:t>twListToDF</a:t>
            </a:r>
            <a:r>
              <a:rPr lang="en-US" sz="2400" b="1" i="0" dirty="0">
                <a:solidFill>
                  <a:srgbClr val="111827"/>
                </a:solidFill>
                <a:effectLst/>
                <a:latin typeface="Studio-Feixen-Sans"/>
              </a:rPr>
              <a:t>: </a:t>
            </a:r>
            <a:r>
              <a:rPr lang="en-US" sz="2400" i="0" dirty="0">
                <a:solidFill>
                  <a:srgbClr val="111827"/>
                </a:solidFill>
                <a:effectLst/>
                <a:latin typeface="Studio-Feixen-Sans"/>
              </a:rPr>
              <a:t>A function to convert </a:t>
            </a:r>
            <a:r>
              <a:rPr lang="en-US" sz="2400" i="0" dirty="0" err="1">
                <a:solidFill>
                  <a:srgbClr val="111827"/>
                </a:solidFill>
                <a:effectLst/>
                <a:latin typeface="Studio-Feixen-Sans"/>
              </a:rPr>
              <a:t>twitteR</a:t>
            </a:r>
            <a:r>
              <a:rPr lang="en-US" sz="2400" i="0" dirty="0">
                <a:solidFill>
                  <a:srgbClr val="111827"/>
                </a:solidFill>
                <a:effectLst/>
                <a:latin typeface="Studio-Feixen-Sans"/>
              </a:rPr>
              <a:t> lists to </a:t>
            </a:r>
            <a:r>
              <a:rPr lang="en-US" sz="2400" i="0" dirty="0" err="1">
                <a:solidFill>
                  <a:srgbClr val="111827"/>
                </a:solidFill>
                <a:effectLst/>
                <a:latin typeface="Studio-Feixen-Sans"/>
              </a:rPr>
              <a:t>data.frames</a:t>
            </a:r>
            <a:endParaRPr lang="en-US" sz="2400" i="0" dirty="0">
              <a:solidFill>
                <a:srgbClr val="111827"/>
              </a:solidFill>
              <a:effectLst/>
              <a:latin typeface="Studio-Feixen-Sans"/>
            </a:endParaRPr>
          </a:p>
          <a:p>
            <a:pPr marL="857250" lvl="1" indent="-457200">
              <a:buFont typeface="Arial" panose="020B0604020202020204" pitchFamily="34" charset="0"/>
              <a:buChar char="•"/>
            </a:pPr>
            <a:endParaRPr lang="en-US" b="1" i="0" dirty="0">
              <a:solidFill>
                <a:srgbClr val="111827"/>
              </a:solidFill>
              <a:effectLst/>
              <a:latin typeface="Studio-Feixen-Sans"/>
            </a:endParaRPr>
          </a:p>
          <a:p>
            <a:pPr marL="857250" lvl="1" indent="-457200">
              <a:buFont typeface="Arial" panose="020B0604020202020204" pitchFamily="34" charset="0"/>
              <a:buChar char="•"/>
            </a:pPr>
            <a:endParaRPr lang="en-US" b="1" i="0" dirty="0">
              <a:solidFill>
                <a:srgbClr val="111827"/>
              </a:solidFill>
              <a:effectLst/>
              <a:latin typeface="Studio-Feixen-Sans"/>
            </a:endParaRPr>
          </a:p>
          <a:p>
            <a:pPr marL="914400" lvl="1"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063272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5E55-3D2F-4584-83A1-C1A4B15643A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A4829C3-DF41-401D-9D67-DA1116CEB8E8}"/>
              </a:ext>
            </a:extLst>
          </p:cNvPr>
          <p:cNvPicPr>
            <a:picLocks noGrp="1" noChangeAspect="1"/>
          </p:cNvPicPr>
          <p:nvPr>
            <p:ph idx="1"/>
          </p:nvPr>
        </p:nvPicPr>
        <p:blipFill>
          <a:blip r:embed="rId2"/>
          <a:stretch>
            <a:fillRect/>
          </a:stretch>
        </p:blipFill>
        <p:spPr>
          <a:xfrm>
            <a:off x="748332" y="2299633"/>
            <a:ext cx="2667000" cy="2667000"/>
          </a:xfrm>
          <a:prstGeom prst="rect">
            <a:avLst/>
          </a:prstGeom>
        </p:spPr>
      </p:pic>
      <p:pic>
        <p:nvPicPr>
          <p:cNvPr id="6" name="Picture 5">
            <a:extLst>
              <a:ext uri="{FF2B5EF4-FFF2-40B4-BE49-F238E27FC236}">
                <a16:creationId xmlns:a16="http://schemas.microsoft.com/office/drawing/2014/main" id="{9E090268-AAFD-4502-8449-DB659C253BB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49454" y="2438400"/>
            <a:ext cx="2958431" cy="2292784"/>
          </a:xfrm>
          <a:prstGeom prst="rect">
            <a:avLst/>
          </a:prstGeom>
        </p:spPr>
      </p:pic>
    </p:spTree>
    <p:extLst>
      <p:ext uri="{BB962C8B-B14F-4D97-AF65-F5344CB8AC3E}">
        <p14:creationId xmlns:p14="http://schemas.microsoft.com/office/powerpoint/2010/main" val="138819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dirty="0"/>
              <a:t>Application Program Interface</a:t>
            </a:r>
            <a:endParaRPr lang="en-US" dirty="0"/>
          </a:p>
        </p:txBody>
      </p:sp>
      <p:sp>
        <p:nvSpPr>
          <p:cNvPr id="8195" name="Content Placeholder 3"/>
          <p:cNvSpPr>
            <a:spLocks noGrp="1"/>
          </p:cNvSpPr>
          <p:nvPr>
            <p:ph idx="1"/>
          </p:nvPr>
        </p:nvSpPr>
        <p:spPr/>
        <p:txBody>
          <a:bodyPr/>
          <a:lstStyle/>
          <a:p>
            <a:pPr eaLnBrk="1" hangingPunct="1"/>
            <a:r>
              <a:rPr lang="en-US" dirty="0"/>
              <a:t>Purchase at the grocery store with a debit/credit card</a:t>
            </a:r>
          </a:p>
          <a:p>
            <a:pPr eaLnBrk="1" hangingPunct="1">
              <a:buFont typeface="Arial" charset="0"/>
              <a:buNone/>
            </a:pPr>
            <a:r>
              <a:rPr lang="en-US" dirty="0"/>
              <a:t>       -API is used to verify your card so that you can make a purchase</a:t>
            </a:r>
          </a:p>
          <a:p>
            <a:pPr eaLnBrk="1" hangingPunct="1">
              <a:buFont typeface="Arial" charset="0"/>
              <a:buNone/>
            </a:pPr>
            <a:endParaRPr lang="en-US" dirty="0"/>
          </a:p>
          <a:p>
            <a:pPr eaLnBrk="1" hangingPunct="1"/>
            <a:r>
              <a:rPr lang="en-US" dirty="0"/>
              <a:t>Online travel service website for plane tickets.</a:t>
            </a:r>
          </a:p>
          <a:p>
            <a:pPr eaLnBrk="1" hangingPunct="1"/>
            <a:r>
              <a:rPr lang="en-US" dirty="0"/>
              <a:t>Google maps on websites</a:t>
            </a:r>
          </a:p>
          <a:p>
            <a:pPr eaLnBrk="1" hangingPunct="1"/>
            <a:r>
              <a:rPr lang="en-US" b="1" dirty="0">
                <a:highlight>
                  <a:srgbClr val="FFFF00"/>
                </a:highlight>
              </a:rPr>
              <a:t>NUMERICAL DATA SETS!!</a:t>
            </a:r>
          </a:p>
          <a:p>
            <a:pPr eaLnBrk="1" hangingPunct="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marL="0" indent="0">
              <a:buNone/>
            </a:pPr>
            <a:r>
              <a:rPr lang="en-US" b="1" i="0" dirty="0" err="1">
                <a:solidFill>
                  <a:srgbClr val="12302E"/>
                </a:solidFill>
                <a:effectLst/>
                <a:latin typeface="Lato"/>
              </a:rPr>
              <a:t>rtweet</a:t>
            </a:r>
            <a:endParaRPr lang="en-US" b="1" i="0" dirty="0">
              <a:solidFill>
                <a:srgbClr val="12302E"/>
              </a:solidFill>
              <a:effectLst/>
              <a:latin typeface="Lato"/>
            </a:endParaRPr>
          </a:p>
        </p:txBody>
      </p:sp>
      <p:sp>
        <p:nvSpPr>
          <p:cNvPr id="4" name="Content Placeholder 3">
            <a:extLst>
              <a:ext uri="{FF2B5EF4-FFF2-40B4-BE49-F238E27FC236}">
                <a16:creationId xmlns:a16="http://schemas.microsoft.com/office/drawing/2014/main" id="{6735C28E-052D-4019-AF14-7B8A50A8F83F}"/>
              </a:ext>
            </a:extLst>
          </p:cNvPr>
          <p:cNvSpPr>
            <a:spLocks noGrp="1"/>
          </p:cNvSpPr>
          <p:nvPr>
            <p:ph idx="1"/>
          </p:nvPr>
        </p:nvSpPr>
        <p:spPr>
          <a:xfrm>
            <a:off x="457200" y="1371600"/>
            <a:ext cx="8229600" cy="4525963"/>
          </a:xfrm>
        </p:spPr>
        <p:txBody>
          <a:bodyPr/>
          <a:lstStyle/>
          <a:p>
            <a:pPr marL="514350" indent="-514350">
              <a:buAutoNum type="arabicPeriod"/>
            </a:pPr>
            <a:r>
              <a:rPr lang="en-US" dirty="0" err="1"/>
              <a:t>Rtweet</a:t>
            </a:r>
            <a:r>
              <a:rPr lang="en-US" dirty="0"/>
              <a:t>- An implementation of calls designed to collect and organize Twitter data via Twitter's  Application Program Interfaces (API)</a:t>
            </a:r>
          </a:p>
          <a:p>
            <a:pPr marL="914400" lvl="1" indent="-514350">
              <a:buFont typeface="Arial" panose="020B0604020202020204" pitchFamily="34" charset="0"/>
              <a:buChar char="•"/>
            </a:pPr>
            <a:r>
              <a:rPr lang="en-US" b="1" i="0" dirty="0" err="1">
                <a:solidFill>
                  <a:srgbClr val="111827"/>
                </a:solidFill>
                <a:effectLst/>
                <a:latin typeface="Studio-Feixen-Sans"/>
              </a:rPr>
              <a:t>create_token</a:t>
            </a:r>
            <a:r>
              <a:rPr lang="en-US" b="1" i="0" dirty="0">
                <a:solidFill>
                  <a:srgbClr val="111827"/>
                </a:solidFill>
                <a:effectLst/>
                <a:latin typeface="Studio-Feixen-Sans"/>
              </a:rPr>
              <a:t>: </a:t>
            </a:r>
            <a:r>
              <a:rPr lang="en-US" sz="2800" i="0" dirty="0">
                <a:solidFill>
                  <a:srgbClr val="111827"/>
                </a:solidFill>
                <a:effectLst/>
                <a:latin typeface="Studio-Feixen-Sans"/>
              </a:rPr>
              <a:t>Sets up the OAuth credentials for a </a:t>
            </a:r>
            <a:r>
              <a:rPr lang="en-US" sz="2800" i="0" dirty="0" err="1">
                <a:solidFill>
                  <a:srgbClr val="111827"/>
                </a:solidFill>
                <a:effectLst/>
                <a:latin typeface="Studio-Feixen-Sans"/>
              </a:rPr>
              <a:t>twitteR</a:t>
            </a:r>
            <a:r>
              <a:rPr lang="en-US" sz="2800" i="0" dirty="0">
                <a:solidFill>
                  <a:srgbClr val="111827"/>
                </a:solidFill>
                <a:effectLst/>
                <a:latin typeface="Studio-Feixen-Sans"/>
              </a:rPr>
              <a:t> session</a:t>
            </a:r>
          </a:p>
          <a:p>
            <a:pPr marL="914400" lvl="1" indent="-514350">
              <a:buFont typeface="Arial" panose="020B0604020202020204" pitchFamily="34" charset="0"/>
              <a:buChar char="•"/>
            </a:pPr>
            <a:r>
              <a:rPr lang="en-US" b="1" i="0" dirty="0" err="1">
                <a:solidFill>
                  <a:srgbClr val="111827"/>
                </a:solidFill>
                <a:effectLst/>
                <a:latin typeface="Studio-Feixen-Sans"/>
              </a:rPr>
              <a:t>search_tweets</a:t>
            </a:r>
            <a:r>
              <a:rPr lang="en-US" b="1" i="0" dirty="0">
                <a:solidFill>
                  <a:srgbClr val="111827"/>
                </a:solidFill>
                <a:effectLst/>
                <a:latin typeface="Studio-Feixen-Sans"/>
              </a:rPr>
              <a:t>:</a:t>
            </a:r>
            <a:r>
              <a:rPr lang="en-US" b="0" i="0" dirty="0">
                <a:solidFill>
                  <a:srgbClr val="374151"/>
                </a:solidFill>
                <a:effectLst/>
                <a:latin typeface="Studio-Feixen-Sans"/>
              </a:rPr>
              <a:t> Returns two data frames (tweets data and users data) using a provided search query</a:t>
            </a:r>
            <a:endParaRPr lang="en-US" b="1" i="0" dirty="0">
              <a:solidFill>
                <a:srgbClr val="111827"/>
              </a:solidFill>
              <a:effectLst/>
              <a:latin typeface="Studio-Feixen-Sans"/>
            </a:endParaRPr>
          </a:p>
          <a:p>
            <a:pPr marL="914400" lvl="1" indent="-514350">
              <a:buFont typeface="Arial" panose="020B0604020202020204" pitchFamily="34" charset="0"/>
              <a:buChar char="•"/>
            </a:pPr>
            <a:endParaRPr lang="en-US" dirty="0"/>
          </a:p>
        </p:txBody>
      </p:sp>
    </p:spTree>
    <p:extLst>
      <p:ext uri="{BB962C8B-B14F-4D97-AF65-F5344CB8AC3E}">
        <p14:creationId xmlns:p14="http://schemas.microsoft.com/office/powerpoint/2010/main" val="3305881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5E55-3D2F-4584-83A1-C1A4B15643A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A4829C3-DF41-401D-9D67-DA1116CEB8E8}"/>
              </a:ext>
            </a:extLst>
          </p:cNvPr>
          <p:cNvPicPr>
            <a:picLocks noGrp="1" noChangeAspect="1"/>
          </p:cNvPicPr>
          <p:nvPr>
            <p:ph idx="1"/>
          </p:nvPr>
        </p:nvPicPr>
        <p:blipFill>
          <a:blip r:embed="rId2"/>
          <a:stretch>
            <a:fillRect/>
          </a:stretch>
        </p:blipFill>
        <p:spPr>
          <a:xfrm>
            <a:off x="748332" y="2299633"/>
            <a:ext cx="2667000" cy="2667000"/>
          </a:xfrm>
          <a:prstGeom prst="rect">
            <a:avLst/>
          </a:prstGeom>
        </p:spPr>
      </p:pic>
      <p:pic>
        <p:nvPicPr>
          <p:cNvPr id="6" name="Picture 5">
            <a:extLst>
              <a:ext uri="{FF2B5EF4-FFF2-40B4-BE49-F238E27FC236}">
                <a16:creationId xmlns:a16="http://schemas.microsoft.com/office/drawing/2014/main" id="{9E090268-AAFD-4502-8449-DB659C253BB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49454" y="2438400"/>
            <a:ext cx="2958431" cy="2292784"/>
          </a:xfrm>
          <a:prstGeom prst="rect">
            <a:avLst/>
          </a:prstGeom>
        </p:spPr>
      </p:pic>
    </p:spTree>
    <p:extLst>
      <p:ext uri="{BB962C8B-B14F-4D97-AF65-F5344CB8AC3E}">
        <p14:creationId xmlns:p14="http://schemas.microsoft.com/office/powerpoint/2010/main" val="2391201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D9AAA4B4-13B4-4017-AD4A-90CA168CA1FA}"/>
              </a:ext>
            </a:extLst>
          </p:cNvPr>
          <p:cNvSpPr>
            <a:spLocks noGrp="1"/>
          </p:cNvSpPr>
          <p:nvPr>
            <p:ph type="subTitle" idx="1"/>
          </p:nvPr>
        </p:nvSpPr>
        <p:spPr>
          <a:xfrm>
            <a:off x="1371600" y="1485900"/>
            <a:ext cx="6400800" cy="3886200"/>
          </a:xfrm>
        </p:spPr>
        <p:txBody>
          <a:bodyPr/>
          <a:lstStyle/>
          <a:p>
            <a:r>
              <a:rPr lang="en-US" sz="16600" b="1"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a:t>Application Program Interface</a:t>
            </a:r>
            <a:endParaRPr lang="en-US"/>
          </a:p>
        </p:txBody>
      </p:sp>
      <p:sp>
        <p:nvSpPr>
          <p:cNvPr id="5" name="Rectangle 4"/>
          <p:cNvSpPr/>
          <p:nvPr/>
        </p:nvSpPr>
        <p:spPr>
          <a:xfrm>
            <a:off x="3200400" y="2667000"/>
            <a:ext cx="2590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latin typeface="Arial Black" pitchFamily="34" charset="0"/>
              </a:rPr>
              <a:t>API</a:t>
            </a:r>
          </a:p>
        </p:txBody>
      </p:sp>
      <p:cxnSp>
        <p:nvCxnSpPr>
          <p:cNvPr id="7" name="Straight Arrow Connector 6"/>
          <p:cNvCxnSpPr/>
          <p:nvPr/>
        </p:nvCxnSpPr>
        <p:spPr>
          <a:xfrm>
            <a:off x="2895600" y="2209800"/>
            <a:ext cx="3048000" cy="1588"/>
          </a:xfrm>
          <a:prstGeom prst="straightConnector1">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2895600" y="5715000"/>
            <a:ext cx="2895600" cy="1588"/>
          </a:xfrm>
          <a:prstGeom prst="straightConnector1">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414" y="1257435"/>
            <a:ext cx="6324600" cy="830997"/>
          </a:xfrm>
          <a:prstGeom prst="rect">
            <a:avLst/>
          </a:prstGeom>
          <a:noFill/>
        </p:spPr>
        <p:txBody>
          <a:bodyPr wrap="square">
            <a:spAutoFit/>
          </a:bodyPr>
          <a:lstStyle/>
          <a:p>
            <a:pPr algn="ctr">
              <a:defRPr/>
            </a:pPr>
            <a:r>
              <a:rPr lang="en-US" sz="2400" b="1" dirty="0">
                <a:latin typeface="+mn-lt"/>
              </a:rPr>
              <a:t>Request</a:t>
            </a:r>
          </a:p>
          <a:p>
            <a:pPr algn="ctr">
              <a:defRPr/>
            </a:pPr>
            <a:r>
              <a:rPr lang="en-US" sz="2400" dirty="0">
                <a:latin typeface="+mn-lt"/>
              </a:rPr>
              <a:t> (https://censusapi.gov/data/&lt;token&gt;)</a:t>
            </a:r>
          </a:p>
        </p:txBody>
      </p:sp>
      <p:sp>
        <p:nvSpPr>
          <p:cNvPr id="9224" name="TextBox 15"/>
          <p:cNvSpPr txBox="1">
            <a:spLocks noChangeArrowheads="1"/>
          </p:cNvSpPr>
          <p:nvPr/>
        </p:nvSpPr>
        <p:spPr bwMode="auto">
          <a:xfrm>
            <a:off x="1287462" y="5882983"/>
            <a:ext cx="5265738" cy="830997"/>
          </a:xfrm>
          <a:prstGeom prst="rect">
            <a:avLst/>
          </a:prstGeom>
          <a:noFill/>
          <a:ln w="9525">
            <a:noFill/>
            <a:miter lim="800000"/>
            <a:headEnd/>
            <a:tailEnd/>
          </a:ln>
        </p:spPr>
        <p:txBody>
          <a:bodyPr wrap="square">
            <a:spAutoFit/>
          </a:bodyPr>
          <a:lstStyle/>
          <a:p>
            <a:pPr algn="ctr"/>
            <a:r>
              <a:rPr lang="en-US" sz="2400" b="1" dirty="0"/>
              <a:t>Data </a:t>
            </a:r>
          </a:p>
          <a:p>
            <a:pPr algn="ctr"/>
            <a:r>
              <a:rPr lang="en-US" sz="2400" dirty="0"/>
              <a:t>["</a:t>
            </a:r>
            <a:r>
              <a:rPr lang="en-US" sz="2400" dirty="0" err="1"/>
              <a:t>NAME","POP","HISP","state</a:t>
            </a:r>
            <a:r>
              <a:rPr lang="en-US" sz="2400" dirty="0"/>
              <a:t>"],…]</a:t>
            </a:r>
            <a:endParaRPr lang="en-US" sz="2000" dirty="0"/>
          </a:p>
        </p:txBody>
      </p:sp>
      <p:pic>
        <p:nvPicPr>
          <p:cNvPr id="9225" name="Picture 4" descr="Clouds Background"/>
          <p:cNvPicPr>
            <a:picLocks noChangeAspect="1" noChangeArrowheads="1"/>
          </p:cNvPicPr>
          <p:nvPr/>
        </p:nvPicPr>
        <p:blipFill>
          <a:blip r:embed="rId2" cstate="print"/>
          <a:srcRect/>
          <a:stretch>
            <a:fillRect/>
          </a:stretch>
        </p:blipFill>
        <p:spPr bwMode="auto">
          <a:xfrm>
            <a:off x="6248400" y="1524000"/>
            <a:ext cx="2665413" cy="1676400"/>
          </a:xfrm>
          <a:prstGeom prst="rect">
            <a:avLst/>
          </a:prstGeom>
          <a:noFill/>
          <a:ln w="9525">
            <a:noFill/>
            <a:miter lim="800000"/>
            <a:headEnd/>
            <a:tailEnd/>
          </a:ln>
        </p:spPr>
      </p:pic>
      <p:pic>
        <p:nvPicPr>
          <p:cNvPr id="9226" name="Picture 5"/>
          <p:cNvPicPr>
            <a:picLocks noChangeAspect="1" noChangeArrowheads="1"/>
          </p:cNvPicPr>
          <p:nvPr/>
        </p:nvPicPr>
        <p:blipFill>
          <a:blip r:embed="rId3" cstate="print"/>
          <a:srcRect/>
          <a:stretch>
            <a:fillRect/>
          </a:stretch>
        </p:blipFill>
        <p:spPr bwMode="auto">
          <a:xfrm>
            <a:off x="7899400" y="3962400"/>
            <a:ext cx="755650" cy="1066800"/>
          </a:xfrm>
          <a:prstGeom prst="rect">
            <a:avLst/>
          </a:prstGeom>
          <a:noFill/>
          <a:ln w="9525">
            <a:noFill/>
            <a:miter lim="800000"/>
            <a:headEnd/>
            <a:tailEnd/>
          </a:ln>
        </p:spPr>
      </p:pic>
      <p:pic>
        <p:nvPicPr>
          <p:cNvPr id="9227" name="Picture 5"/>
          <p:cNvPicPr>
            <a:picLocks noChangeAspect="1" noChangeArrowheads="1"/>
          </p:cNvPicPr>
          <p:nvPr/>
        </p:nvPicPr>
        <p:blipFill>
          <a:blip r:embed="rId3" cstate="print"/>
          <a:srcRect/>
          <a:stretch>
            <a:fillRect/>
          </a:stretch>
        </p:blipFill>
        <p:spPr bwMode="auto">
          <a:xfrm>
            <a:off x="6705600" y="3962400"/>
            <a:ext cx="701675" cy="990600"/>
          </a:xfrm>
          <a:prstGeom prst="rect">
            <a:avLst/>
          </a:prstGeom>
          <a:noFill/>
          <a:ln w="9525">
            <a:noFill/>
            <a:miter lim="800000"/>
            <a:headEnd/>
            <a:tailEnd/>
          </a:ln>
        </p:spPr>
      </p:pic>
      <p:pic>
        <p:nvPicPr>
          <p:cNvPr id="9228" name="Picture 5"/>
          <p:cNvPicPr>
            <a:picLocks noChangeAspect="1" noChangeArrowheads="1"/>
          </p:cNvPicPr>
          <p:nvPr/>
        </p:nvPicPr>
        <p:blipFill>
          <a:blip r:embed="rId3" cstate="print"/>
          <a:srcRect/>
          <a:stretch>
            <a:fillRect/>
          </a:stretch>
        </p:blipFill>
        <p:spPr bwMode="auto">
          <a:xfrm>
            <a:off x="6753225" y="5486400"/>
            <a:ext cx="750888" cy="1196975"/>
          </a:xfrm>
          <a:prstGeom prst="rect">
            <a:avLst/>
          </a:prstGeom>
          <a:noFill/>
          <a:ln w="9525">
            <a:noFill/>
            <a:miter lim="800000"/>
            <a:headEnd/>
            <a:tailEnd/>
          </a:ln>
        </p:spPr>
      </p:pic>
      <p:pic>
        <p:nvPicPr>
          <p:cNvPr id="9229" name="Picture 5"/>
          <p:cNvPicPr>
            <a:picLocks noChangeAspect="1" noChangeArrowheads="1"/>
          </p:cNvPicPr>
          <p:nvPr/>
        </p:nvPicPr>
        <p:blipFill>
          <a:blip r:embed="rId3" cstate="print"/>
          <a:srcRect/>
          <a:stretch>
            <a:fillRect/>
          </a:stretch>
        </p:blipFill>
        <p:spPr bwMode="auto">
          <a:xfrm>
            <a:off x="7848600" y="5486400"/>
            <a:ext cx="787400" cy="1187450"/>
          </a:xfrm>
          <a:prstGeom prst="rect">
            <a:avLst/>
          </a:prstGeom>
          <a:noFill/>
          <a:ln w="9525">
            <a:noFill/>
            <a:miter lim="800000"/>
            <a:headEnd/>
            <a:tailEnd/>
          </a:ln>
        </p:spPr>
      </p:pic>
      <p:sp>
        <p:nvSpPr>
          <p:cNvPr id="23" name="TextBox 22"/>
          <p:cNvSpPr txBox="1"/>
          <p:nvPr/>
        </p:nvSpPr>
        <p:spPr>
          <a:xfrm>
            <a:off x="228600" y="4953000"/>
            <a:ext cx="2362200" cy="461963"/>
          </a:xfrm>
          <a:prstGeom prst="rect">
            <a:avLst/>
          </a:prstGeom>
          <a:noFill/>
        </p:spPr>
        <p:txBody>
          <a:bodyPr>
            <a:spAutoFit/>
          </a:bodyPr>
          <a:lstStyle/>
          <a:p>
            <a:pPr>
              <a:defRPr/>
            </a:pPr>
            <a:r>
              <a:rPr lang="en-US" sz="2400" dirty="0">
                <a:latin typeface="+mn-lt"/>
              </a:rPr>
              <a:t>Client/Developer</a:t>
            </a:r>
          </a:p>
        </p:txBody>
      </p:sp>
      <p:sp>
        <p:nvSpPr>
          <p:cNvPr id="9231" name="TextBox 23"/>
          <p:cNvSpPr txBox="1">
            <a:spLocks noChangeArrowheads="1"/>
          </p:cNvSpPr>
          <p:nvPr/>
        </p:nvSpPr>
        <p:spPr bwMode="auto">
          <a:xfrm>
            <a:off x="6553200" y="2362200"/>
            <a:ext cx="2295525" cy="369888"/>
          </a:xfrm>
          <a:prstGeom prst="rect">
            <a:avLst/>
          </a:prstGeom>
          <a:noFill/>
          <a:ln w="9525">
            <a:noFill/>
            <a:miter lim="800000"/>
            <a:headEnd/>
            <a:tailEnd/>
          </a:ln>
        </p:spPr>
        <p:txBody>
          <a:bodyPr>
            <a:spAutoFit/>
          </a:bodyPr>
          <a:lstStyle/>
          <a:p>
            <a:r>
              <a:rPr lang="en-US"/>
              <a:t>Cloud based server</a:t>
            </a:r>
          </a:p>
        </p:txBody>
      </p:sp>
      <p:sp>
        <p:nvSpPr>
          <p:cNvPr id="9232" name="TextBox 24"/>
          <p:cNvSpPr txBox="1">
            <a:spLocks noChangeArrowheads="1"/>
          </p:cNvSpPr>
          <p:nvPr/>
        </p:nvSpPr>
        <p:spPr bwMode="auto">
          <a:xfrm>
            <a:off x="7086600" y="5105400"/>
            <a:ext cx="1066800" cy="381000"/>
          </a:xfrm>
          <a:prstGeom prst="rect">
            <a:avLst/>
          </a:prstGeom>
          <a:noFill/>
          <a:ln w="9525">
            <a:noFill/>
            <a:miter lim="800000"/>
            <a:headEnd/>
            <a:tailEnd/>
          </a:ln>
        </p:spPr>
        <p:txBody>
          <a:bodyPr>
            <a:spAutoFit/>
          </a:bodyPr>
          <a:lstStyle/>
          <a:p>
            <a:r>
              <a:rPr lang="en-US" b="1"/>
              <a:t>server</a:t>
            </a:r>
          </a:p>
        </p:txBody>
      </p:sp>
      <p:sp>
        <p:nvSpPr>
          <p:cNvPr id="9233" name="TextBox 25"/>
          <p:cNvSpPr txBox="1">
            <a:spLocks noChangeArrowheads="1"/>
          </p:cNvSpPr>
          <p:nvPr/>
        </p:nvSpPr>
        <p:spPr bwMode="auto">
          <a:xfrm>
            <a:off x="7010400" y="3352800"/>
            <a:ext cx="1676400" cy="400050"/>
          </a:xfrm>
          <a:prstGeom prst="rect">
            <a:avLst/>
          </a:prstGeom>
          <a:noFill/>
          <a:ln w="9525">
            <a:noFill/>
            <a:miter lim="800000"/>
            <a:headEnd/>
            <a:tailEnd/>
          </a:ln>
        </p:spPr>
        <p:txBody>
          <a:bodyPr>
            <a:spAutoFit/>
          </a:bodyPr>
          <a:lstStyle/>
          <a:p>
            <a:r>
              <a:rPr lang="en-US" sz="2000"/>
              <a:t>Database</a:t>
            </a:r>
          </a:p>
        </p:txBody>
      </p:sp>
      <p:pic>
        <p:nvPicPr>
          <p:cNvPr id="3" name="Picture 2">
            <a:extLst>
              <a:ext uri="{FF2B5EF4-FFF2-40B4-BE49-F238E27FC236}">
                <a16:creationId xmlns:a16="http://schemas.microsoft.com/office/drawing/2014/main" id="{CA28CD70-AC4E-42E1-B903-D10BA1F765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824" y="2821733"/>
            <a:ext cx="1962151" cy="19621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How can API help data analysts</a:t>
            </a:r>
          </a:p>
        </p:txBody>
      </p:sp>
      <p:sp>
        <p:nvSpPr>
          <p:cNvPr id="10243" name="Content Placeholder 2"/>
          <p:cNvSpPr>
            <a:spLocks noGrp="1"/>
          </p:cNvSpPr>
          <p:nvPr>
            <p:ph idx="1"/>
          </p:nvPr>
        </p:nvSpPr>
        <p:spPr/>
        <p:txBody>
          <a:bodyPr/>
          <a:lstStyle/>
          <a:p>
            <a:pPr eaLnBrk="1" hangingPunct="1"/>
            <a:r>
              <a:rPr lang="en-US" dirty="0"/>
              <a:t>Can periodically analyze data without time consuming process of preparing new data tables manually (copying new data in excel workbook, </a:t>
            </a:r>
            <a:r>
              <a:rPr lang="en-US" dirty="0" err="1"/>
              <a:t>csv</a:t>
            </a:r>
            <a:r>
              <a:rPr lang="en-US" dirty="0"/>
              <a:t>, etc..)</a:t>
            </a:r>
          </a:p>
          <a:p>
            <a:pPr eaLnBrk="1" hangingPunct="1"/>
            <a:endParaRPr lang="en-US" sz="2000" dirty="0"/>
          </a:p>
          <a:p>
            <a:pPr eaLnBrk="1" hangingPunct="1"/>
            <a:r>
              <a:rPr lang="en-US" dirty="0"/>
              <a:t>Reduce human errors when constructing these tables.</a:t>
            </a:r>
          </a:p>
          <a:p>
            <a:pPr eaLnBrk="1" hangingPunct="1">
              <a:buFont typeface="Arial" charset="0"/>
              <a:buNone/>
            </a:pPr>
            <a:endParaRPr lang="en-US" sz="1800" dirty="0"/>
          </a:p>
          <a:p>
            <a:pPr eaLnBrk="1" hangingPunct="1"/>
            <a:r>
              <a:rPr lang="en-US" dirty="0"/>
              <a:t>Focus more on analysis using up-to-date information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API Terminology</a:t>
            </a:r>
          </a:p>
        </p:txBody>
      </p:sp>
      <p:sp>
        <p:nvSpPr>
          <p:cNvPr id="10243" name="Content Placeholder 2"/>
          <p:cNvSpPr>
            <a:spLocks noGrp="1"/>
          </p:cNvSpPr>
          <p:nvPr>
            <p:ph idx="1"/>
          </p:nvPr>
        </p:nvSpPr>
        <p:spPr>
          <a:xfrm>
            <a:off x="457200" y="1600200"/>
            <a:ext cx="8229600" cy="4983162"/>
          </a:xfrm>
        </p:spPr>
        <p:txBody>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REST -  </a:t>
            </a:r>
            <a:r>
              <a:rPr lang="en-US" sz="2000" dirty="0" err="1">
                <a:effectLst/>
                <a:latin typeface="Calibri" panose="020F0502020204030204" pitchFamily="34" charset="0"/>
                <a:ea typeface="Calibri" panose="020F0502020204030204" pitchFamily="34" charset="0"/>
                <a:cs typeface="Calibri" panose="020F0502020204030204" pitchFamily="34" charset="0"/>
              </a:rPr>
              <a:t>REpresentational</a:t>
            </a:r>
            <a:r>
              <a:rPr lang="en-US" sz="2000" dirty="0">
                <a:effectLst/>
                <a:latin typeface="Calibri" panose="020F0502020204030204" pitchFamily="34" charset="0"/>
                <a:ea typeface="Calibri" panose="020F0502020204030204" pitchFamily="34" charset="0"/>
                <a:cs typeface="Calibri" panose="020F0502020204030204" pitchFamily="34" charset="0"/>
              </a:rPr>
              <a:t> State Transfer.  A REST API is one that adheres to certain principles  that make interacting with them easier and less resource intensive.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buNone/>
            </a:pPr>
            <a:r>
              <a:rPr lang="en-US" sz="2000" b="0" dirty="0">
                <a:solidFill>
                  <a:srgbClr val="06363C"/>
                </a:solidFill>
                <a:effectLst/>
                <a:latin typeface="Calibri" panose="020F0502020204030204" pitchFamily="34" charset="0"/>
                <a:ea typeface="Times New Roman" panose="02020603050405020304" pitchFamily="18" charset="0"/>
              </a:rPr>
              <a:t>Endpoint-</a:t>
            </a:r>
            <a:r>
              <a:rPr lang="en-US" sz="2000" b="0" dirty="0">
                <a:solidFill>
                  <a:srgbClr val="464646"/>
                </a:solidFill>
                <a:effectLst/>
                <a:latin typeface="Calibri" panose="020F0502020204030204" pitchFamily="34" charset="0"/>
                <a:ea typeface="Times New Roman" panose="02020603050405020304" pitchFamily="18" charset="0"/>
              </a:rPr>
              <a:t> the location that receives web requests</a:t>
            </a:r>
          </a:p>
          <a:p>
            <a:pPr marL="0" marR="0" indent="0">
              <a:spcBef>
                <a:spcPts val="0"/>
              </a:spcBef>
              <a:buNone/>
            </a:pPr>
            <a:endParaRPr lang="en-US" sz="2000" b="0" dirty="0">
              <a:solidFill>
                <a:srgbClr val="464646"/>
              </a:solidFill>
              <a:effectLst/>
              <a:latin typeface="Calibri" panose="020F0502020204030204" pitchFamily="34" charset="0"/>
              <a:ea typeface="Times New Roman" panose="02020603050405020304" pitchFamily="18" charset="0"/>
            </a:endParaRPr>
          </a:p>
          <a:p>
            <a:pPr marL="0" marR="0" indent="0">
              <a:spcBef>
                <a:spcPts val="0"/>
              </a:spcBef>
              <a:buNone/>
            </a:pPr>
            <a:endParaRPr lang="en-US" sz="2000" b="1" dirty="0">
              <a:effectLst/>
              <a:latin typeface="Times New Roman" panose="02020603050405020304" pitchFamily="18" charset="0"/>
              <a:ea typeface="Times New Roman" panose="02020603050405020304" pitchFamily="18" charset="0"/>
            </a:endParaRPr>
          </a:p>
          <a:p>
            <a:pPr marL="0" marR="0" indent="0">
              <a:spcBef>
                <a:spcPts val="0"/>
              </a:spcBef>
              <a:buNone/>
            </a:pPr>
            <a:r>
              <a:rPr lang="en-US" sz="2000" b="0" dirty="0">
                <a:solidFill>
                  <a:srgbClr val="06363C"/>
                </a:solidFill>
                <a:effectLst/>
                <a:latin typeface="Calibri" panose="020F0502020204030204" pitchFamily="34" charset="0"/>
                <a:ea typeface="Times New Roman" panose="02020603050405020304" pitchFamily="18" charset="0"/>
              </a:rPr>
              <a:t>HTTP response: </a:t>
            </a:r>
            <a:r>
              <a:rPr lang="en-US" sz="2000" b="0" dirty="0">
                <a:solidFill>
                  <a:srgbClr val="202124"/>
                </a:solidFill>
                <a:effectLst/>
                <a:latin typeface="Calibri" panose="020F0502020204030204" pitchFamily="34" charset="0"/>
                <a:ea typeface="Times New Roman" panose="02020603050405020304" pitchFamily="18" charset="0"/>
              </a:rPr>
              <a:t> is the server's information as a result of the client's request.</a:t>
            </a:r>
            <a:r>
              <a:rPr lang="en-US" sz="2000" b="0" dirty="0">
                <a:solidFill>
                  <a:srgbClr val="06363C"/>
                </a:solidFill>
                <a:effectLst/>
                <a:latin typeface="Calibri" panose="020F0502020204030204" pitchFamily="34" charset="0"/>
                <a:ea typeface="Times New Roman" panose="02020603050405020304" pitchFamily="18" charset="0"/>
              </a:rPr>
              <a:t> Payload :</a:t>
            </a:r>
            <a:r>
              <a:rPr lang="en-US" sz="2000" b="0" dirty="0">
                <a:solidFill>
                  <a:srgbClr val="202124"/>
                </a:solidFill>
                <a:effectLst/>
                <a:latin typeface="Calibri" panose="020F0502020204030204" pitchFamily="34" charset="0"/>
                <a:ea typeface="Times New Roman" panose="02020603050405020304" pitchFamily="18" charset="0"/>
              </a:rPr>
              <a:t> actual data pack that is sent with the GET method in HTTP</a:t>
            </a:r>
            <a:endParaRPr lang="en-US" sz="2000" b="1" dirty="0">
              <a:effectLst/>
              <a:latin typeface="Times New Roman" panose="02020603050405020304" pitchFamily="18" charset="0"/>
              <a:ea typeface="Times New Roman" panose="02020603050405020304" pitchFamily="18" charset="0"/>
            </a:endParaRPr>
          </a:p>
          <a:p>
            <a:pPr eaLnBrk="1" hangingPunct="1"/>
            <a:endParaRPr lang="en-US" sz="3600" dirty="0"/>
          </a:p>
          <a:p>
            <a:pPr marL="0" indent="0" eaLnBrk="1" hangingPunct="1">
              <a:buNone/>
            </a:pPr>
            <a:r>
              <a:rPr lang="en-US" sz="2000" dirty="0">
                <a:solidFill>
                  <a:srgbClr val="202124"/>
                </a:solidFill>
                <a:latin typeface="Calibri" panose="020F0502020204030204" pitchFamily="34" charset="0"/>
              </a:rPr>
              <a:t>POST is used to send data to a server to create/update a resource.</a:t>
            </a:r>
          </a:p>
          <a:p>
            <a:pPr eaLnBrk="1" hangingPunct="1"/>
            <a:endParaRPr lang="en-US" dirty="0"/>
          </a:p>
        </p:txBody>
      </p:sp>
    </p:spTree>
    <p:extLst>
      <p:ext uri="{BB962C8B-B14F-4D97-AF65-F5344CB8AC3E}">
        <p14:creationId xmlns:p14="http://schemas.microsoft.com/office/powerpoint/2010/main" val="99406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API Architecture Types</a:t>
            </a:r>
          </a:p>
        </p:txBody>
      </p:sp>
      <p:sp>
        <p:nvSpPr>
          <p:cNvPr id="10243" name="Content Placeholder 2"/>
          <p:cNvSpPr>
            <a:spLocks noGrp="1"/>
          </p:cNvSpPr>
          <p:nvPr>
            <p:ph idx="1"/>
          </p:nvPr>
        </p:nvSpPr>
        <p:spPr>
          <a:xfrm>
            <a:off x="457200" y="1600200"/>
            <a:ext cx="8229600" cy="4983162"/>
          </a:xfrm>
        </p:spPr>
        <p:txBody>
          <a:bodyPr/>
          <a:lstStyle/>
          <a:p>
            <a:pPr marL="0" indent="0" eaLnBrk="1" hangingPunct="1">
              <a:buNone/>
            </a:pPr>
            <a:r>
              <a:rPr lang="en-US" b="0" i="0" dirty="0">
                <a:solidFill>
                  <a:srgbClr val="300D4F"/>
                </a:solidFill>
                <a:effectLst/>
                <a:latin typeface="Maison Neue"/>
              </a:rPr>
              <a:t>More than one way to build a web API</a:t>
            </a:r>
          </a:p>
          <a:p>
            <a:pPr marL="400050" lvl="1" indent="0" eaLnBrk="1" hangingPunct="1">
              <a:buNone/>
            </a:pPr>
            <a:r>
              <a:rPr lang="en-US" b="0" i="0" dirty="0">
                <a:solidFill>
                  <a:srgbClr val="300D4F"/>
                </a:solidFill>
                <a:effectLst/>
                <a:latin typeface="Maison Neue"/>
              </a:rPr>
              <a:t>REST,  Simple object access protocol (SOAP),</a:t>
            </a:r>
          </a:p>
          <a:p>
            <a:pPr marL="400050" lvl="1" indent="0" eaLnBrk="1" hangingPunct="1">
              <a:buNone/>
            </a:pPr>
            <a:r>
              <a:rPr lang="en-US" dirty="0">
                <a:solidFill>
                  <a:srgbClr val="300D4F"/>
                </a:solidFill>
                <a:latin typeface="Maison Neue"/>
              </a:rPr>
              <a:t>Others</a:t>
            </a:r>
            <a:endParaRPr lang="en-US" b="0" i="0" dirty="0">
              <a:solidFill>
                <a:srgbClr val="300D4F"/>
              </a:solidFill>
              <a:effectLst/>
              <a:latin typeface="Maison Neue"/>
            </a:endParaRPr>
          </a:p>
          <a:p>
            <a:pPr eaLnBrk="1" hangingPunct="1"/>
            <a:endParaRPr lang="en-US" b="0" i="0" dirty="0">
              <a:solidFill>
                <a:srgbClr val="300D4F"/>
              </a:solidFill>
              <a:effectLst/>
              <a:latin typeface="Maison Neue"/>
            </a:endParaRPr>
          </a:p>
          <a:p>
            <a:pPr eaLnBrk="1" hangingPunct="1"/>
            <a:endParaRPr lang="en-US" dirty="0"/>
          </a:p>
        </p:txBody>
      </p:sp>
      <p:pic>
        <p:nvPicPr>
          <p:cNvPr id="2" name="Picture 1">
            <a:extLst>
              <a:ext uri="{FF2B5EF4-FFF2-40B4-BE49-F238E27FC236}">
                <a16:creationId xmlns:a16="http://schemas.microsoft.com/office/drawing/2014/main" id="{C1EA9450-EDCA-4498-92A1-3623D4A8F727}"/>
              </a:ext>
            </a:extLst>
          </p:cNvPr>
          <p:cNvPicPr>
            <a:picLocks noChangeAspect="1"/>
          </p:cNvPicPr>
          <p:nvPr/>
        </p:nvPicPr>
        <p:blipFill>
          <a:blip r:embed="rId2"/>
          <a:stretch>
            <a:fillRect/>
          </a:stretch>
        </p:blipFill>
        <p:spPr>
          <a:xfrm>
            <a:off x="3541059" y="3048000"/>
            <a:ext cx="5145741" cy="3417094"/>
          </a:xfrm>
          <a:prstGeom prst="rect">
            <a:avLst/>
          </a:prstGeom>
        </p:spPr>
      </p:pic>
    </p:spTree>
    <p:extLst>
      <p:ext uri="{BB962C8B-B14F-4D97-AF65-F5344CB8AC3E}">
        <p14:creationId xmlns:p14="http://schemas.microsoft.com/office/powerpoint/2010/main" val="321568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API Key</a:t>
            </a:r>
          </a:p>
        </p:txBody>
      </p:sp>
      <p:sp>
        <p:nvSpPr>
          <p:cNvPr id="12291" name="Content Placeholder 2"/>
          <p:cNvSpPr>
            <a:spLocks noGrp="1"/>
          </p:cNvSpPr>
          <p:nvPr>
            <p:ph idx="1"/>
          </p:nvPr>
        </p:nvSpPr>
        <p:spPr/>
        <p:txBody>
          <a:bodyPr/>
          <a:lstStyle/>
          <a:p>
            <a:r>
              <a:rPr lang="en-US" dirty="0"/>
              <a:t>Used to identify the calling program, its developer, or its user to the Web site. API keys are used to track and control how the API is being used, for example to prevent malicious use or abuse of the API </a:t>
            </a:r>
          </a:p>
        </p:txBody>
      </p:sp>
      <p:pic>
        <p:nvPicPr>
          <p:cNvPr id="3" name="Picture 2">
            <a:extLst>
              <a:ext uri="{FF2B5EF4-FFF2-40B4-BE49-F238E27FC236}">
                <a16:creationId xmlns:a16="http://schemas.microsoft.com/office/drawing/2014/main" id="{ECD2859D-0F00-4BD0-A551-B20FEDC7A7B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1200" y="4724400"/>
            <a:ext cx="2590800" cy="172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What to look for when building a request</a:t>
            </a:r>
          </a:p>
        </p:txBody>
      </p:sp>
      <p:sp>
        <p:nvSpPr>
          <p:cNvPr id="11267" name="Content Placeholder 2"/>
          <p:cNvSpPr>
            <a:spLocks noGrp="1"/>
          </p:cNvSpPr>
          <p:nvPr>
            <p:ph idx="1"/>
          </p:nvPr>
        </p:nvSpPr>
        <p:spPr/>
        <p:txBody>
          <a:bodyPr/>
          <a:lstStyle/>
          <a:p>
            <a:pPr eaLnBrk="1" hangingPunct="1"/>
            <a:r>
              <a:rPr lang="en-US" b="1" i="0" dirty="0">
                <a:solidFill>
                  <a:srgbClr val="48485E"/>
                </a:solidFill>
                <a:effectLst/>
                <a:latin typeface="Roboto" panose="02000000000000000000" pitchFamily="2" charset="0"/>
              </a:rPr>
              <a:t>Documentation</a:t>
            </a:r>
          </a:p>
          <a:p>
            <a:pPr eaLnBrk="1" hangingPunct="1"/>
            <a:r>
              <a:rPr lang="en-US" b="1" i="0" dirty="0">
                <a:solidFill>
                  <a:srgbClr val="48485E"/>
                </a:solidFill>
                <a:effectLst/>
                <a:latin typeface="Roboto" panose="02000000000000000000" pitchFamily="2" charset="0"/>
              </a:rPr>
              <a:t>Tutorial</a:t>
            </a:r>
            <a:endParaRPr lang="en-US" b="1" dirty="0">
              <a:solidFill>
                <a:srgbClr val="48485E"/>
              </a:solidFill>
              <a:latin typeface="Roboto" panose="02000000000000000000" pitchFamily="2" charset="0"/>
            </a:endParaRPr>
          </a:p>
          <a:p>
            <a:pPr eaLnBrk="1" hangingPunct="1"/>
            <a:r>
              <a:rPr lang="en-US" b="1" dirty="0">
                <a:solidFill>
                  <a:srgbClr val="48485E"/>
                </a:solidFill>
                <a:latin typeface="Roboto" panose="02000000000000000000" pitchFamily="2" charset="0"/>
              </a:rPr>
              <a:t>Sign up for a key</a:t>
            </a:r>
            <a:endParaRPr lang="en-US" dirty="0"/>
          </a:p>
        </p:txBody>
      </p:sp>
      <p:sp>
        <p:nvSpPr>
          <p:cNvPr id="11268" name="AutoShape 2" descr="Image result for free cartoon image reading a book"/>
          <p:cNvSpPr>
            <a:spLocks noChangeAspect="1" noChangeArrowheads="1"/>
          </p:cNvSpPr>
          <p:nvPr/>
        </p:nvSpPr>
        <p:spPr bwMode="auto">
          <a:xfrm>
            <a:off x="144463" y="-1790700"/>
            <a:ext cx="4486275" cy="3743325"/>
          </a:xfrm>
          <a:prstGeom prst="rect">
            <a:avLst/>
          </a:prstGeom>
          <a:noFill/>
          <a:ln w="9525">
            <a:noFill/>
            <a:miter lim="800000"/>
            <a:headEnd/>
            <a:tailEnd/>
          </a:ln>
        </p:spPr>
        <p:txBody>
          <a:bodyPr/>
          <a:lstStyle/>
          <a:p>
            <a:endParaRPr lang="en-US"/>
          </a:p>
        </p:txBody>
      </p:sp>
      <p:pic>
        <p:nvPicPr>
          <p:cNvPr id="11269" name="Picture 4" descr="Students Reading Image Two Clipart Free Clip Art Images"/>
          <p:cNvPicPr>
            <a:picLocks noChangeAspect="1" noChangeArrowheads="1"/>
          </p:cNvPicPr>
          <p:nvPr/>
        </p:nvPicPr>
        <p:blipFill>
          <a:blip r:embed="rId2" cstate="print"/>
          <a:srcRect/>
          <a:stretch>
            <a:fillRect/>
          </a:stretch>
        </p:blipFill>
        <p:spPr bwMode="auto">
          <a:xfrm>
            <a:off x="5638800" y="4191000"/>
            <a:ext cx="3194050" cy="2667000"/>
          </a:xfrm>
          <a:prstGeom prst="rect">
            <a:avLst/>
          </a:prstGeom>
          <a:noFill/>
          <a:ln w="9525">
            <a:noFill/>
            <a:miter lim="800000"/>
            <a:headEnd/>
            <a:tailEnd/>
          </a:ln>
        </p:spPr>
      </p:pic>
    </p:spTree>
    <p:extLst>
      <p:ext uri="{BB962C8B-B14F-4D97-AF65-F5344CB8AC3E}">
        <p14:creationId xmlns:p14="http://schemas.microsoft.com/office/powerpoint/2010/main" val="416960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9500</TotalTime>
  <Words>1041</Words>
  <Application>Microsoft Office PowerPoint</Application>
  <PresentationFormat>On-screen Show (4:3)</PresentationFormat>
  <Paragraphs>161</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Calibri</vt:lpstr>
      <vt:lpstr>Courier New</vt:lpstr>
      <vt:lpstr>Lato</vt:lpstr>
      <vt:lpstr>Maison Neue</vt:lpstr>
      <vt:lpstr>Roboto</vt:lpstr>
      <vt:lpstr>Segoe UI</vt:lpstr>
      <vt:lpstr>Studio-Feixen-Sans</vt:lpstr>
      <vt:lpstr>Times New Roman</vt:lpstr>
      <vt:lpstr>Office Theme</vt:lpstr>
      <vt:lpstr>Agenda</vt:lpstr>
      <vt:lpstr>Application Program Interface</vt:lpstr>
      <vt:lpstr>Application Program Interface</vt:lpstr>
      <vt:lpstr>Application Program Interface</vt:lpstr>
      <vt:lpstr>How can API help data analysts</vt:lpstr>
      <vt:lpstr>API Terminology</vt:lpstr>
      <vt:lpstr>API Architecture Types</vt:lpstr>
      <vt:lpstr>API Key</vt:lpstr>
      <vt:lpstr>What to look for when building a request</vt:lpstr>
      <vt:lpstr>Best approach using API requests </vt:lpstr>
      <vt:lpstr>Data Formats</vt:lpstr>
      <vt:lpstr>API request status</vt:lpstr>
      <vt:lpstr>Construct the URL API request  </vt:lpstr>
      <vt:lpstr>Construct the URL API request  </vt:lpstr>
      <vt:lpstr>httr   and jsonlite</vt:lpstr>
      <vt:lpstr>PowerPoint Presentation</vt:lpstr>
      <vt:lpstr>R packages for API requests</vt:lpstr>
      <vt:lpstr>Bureau of Labor Statistics API </vt:lpstr>
      <vt:lpstr>World Bank API</vt:lpstr>
      <vt:lpstr>API for weather data</vt:lpstr>
      <vt:lpstr>PowerPoint Presentation</vt:lpstr>
      <vt:lpstr>Bonus!!!</vt:lpstr>
      <vt:lpstr>Lets pull Twitter data for analysis!</vt:lpstr>
      <vt:lpstr>Get your Twitter API keys</vt:lpstr>
      <vt:lpstr>Get your Twitter API keys</vt:lpstr>
      <vt:lpstr>Get your Twitter API keys</vt:lpstr>
      <vt:lpstr>Get your Twitter API keys</vt:lpstr>
      <vt:lpstr>TwitteR</vt:lpstr>
      <vt:lpstr>PowerPoint Presentation</vt:lpstr>
      <vt:lpstr>rtweet</vt:lpstr>
      <vt:lpstr>PowerPoint Presentation</vt:lpstr>
      <vt:lpstr>PowerPoint Presentation</vt:lpstr>
    </vt:vector>
  </TitlesOfParts>
  <Company>Fairfax County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Program Interface (API)</dc:title>
  <dc:creator>Mike</dc:creator>
  <cp:lastModifiedBy>Mike Jadoo</cp:lastModifiedBy>
  <cp:revision>164</cp:revision>
  <dcterms:created xsi:type="dcterms:W3CDTF">2017-01-22T23:43:01Z</dcterms:created>
  <dcterms:modified xsi:type="dcterms:W3CDTF">2021-05-26T13:18:17Z</dcterms:modified>
</cp:coreProperties>
</file>