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75" r:id="rId6"/>
    <p:sldId id="276" r:id="rId7"/>
    <p:sldId id="270" r:id="rId8"/>
    <p:sldId id="271" r:id="rId9"/>
    <p:sldId id="272" r:id="rId10"/>
    <p:sldId id="274" r:id="rId11"/>
    <p:sldId id="273" r:id="rId12"/>
    <p:sldId id="258" r:id="rId13"/>
    <p:sldId id="259" r:id="rId14"/>
    <p:sldId id="260" r:id="rId15"/>
    <p:sldId id="281" r:id="rId16"/>
    <p:sldId id="277" r:id="rId17"/>
    <p:sldId id="278" r:id="rId18"/>
    <p:sldId id="286" r:id="rId19"/>
    <p:sldId id="282" r:id="rId20"/>
    <p:sldId id="280" r:id="rId21"/>
    <p:sldId id="284" r:id="rId22"/>
    <p:sldId id="28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1" autoAdjust="0"/>
    <p:restoredTop sz="94660"/>
  </p:normalViewPr>
  <p:slideViewPr>
    <p:cSldViewPr snapToGrid="0">
      <p:cViewPr varScale="1">
        <p:scale>
          <a:sx n="58" d="100"/>
          <a:sy n="58" d="100"/>
        </p:scale>
        <p:origin x="7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3T11:49:54.8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308 1559,'297'-3,"314"7,-425 14,3-1,591-13,-402-7,2107 3,-2441 2,84 16,-92-11,0-1,0-2,67-2,-96-3,1 0,-1-1,0 0,1 0,-1-1,0 1,0-2,0 1,-1-1,1 0,-1 0,0-1,0 0,-1 0,1 0,7-10,5-9,-1-1,-2-1,14-27,16-27,100-133,-132 189,-2-1,0 0,13-51,-2 7,-15 47,-1 0,-1-1,-1 1,1-40,-6-95,-2 67,3 71,-1 0,0 0,-2 0,0 0,-1 0,-1 1,-1-1,-13-26,14 35,-1 0,0 0,0 1,-1 0,-1 0,0 1,0 0,0 1,-1-1,0 1,0 1,-1 0,0 0,0 1,0 1,-13-5,-63-20,-125-26,107 38,-1 5,-147 0,-1340 14,1310-21,26 0,82 21,-100-4,101-32,-325 27,274 10,154-3,0 2,-115 19,18-2,121-16,0 2,-65 15,-6 9,-148 46,105-6,97-41,43-17,0 1,1 1,0 0,1 2,1 0,0 1,-16 21,10-13,0-1,-42 32,54-48,1 1,-1 0,1 0,1 2,0-1,-11 14,16-16,0 1,0-1,1 1,0-1,0 1,1 0,0 0,0 1,1-1,0 0,0 10,1 30,2 0,2-1,17 78,-15-93,-3-11,0-1,2 0,0 0,2 0,0-1,1 0,15 25,-19-39,0 0,0 0,1 0,0-1,0 0,0 0,0-1,1 1,-1-1,8 3,67 23,-43-17,-11-2,2-3,29 6,-25-8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F26EF-37AB-652E-D07A-902E46D32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0A6E16-7292-E0E1-18B0-192C72E46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D2924-3CDA-0CD8-A645-FB1A21B83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DA7B-E6F3-409E-86BF-63E2FA31D32B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D7D86-D844-3AC8-04AE-A2340D628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A9785-A83F-A116-4E08-2CF1F7390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4D25-47D9-4A5D-AA3B-47FC6DAFB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86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05273-AF03-5897-69A7-7438DD4F2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3A4BF5-EF8F-D24F-91E1-EE75580EB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30000-D482-0DBA-7BC7-6DBF73FB4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DA7B-E6F3-409E-86BF-63E2FA31D32B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3DBB9-D669-23EF-1BB0-52F4B857C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8F5E3-2829-0957-49E9-EA53E3351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4D25-47D9-4A5D-AA3B-47FC6DAFB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98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E8EAE3-0CDF-6B5B-B842-3E6504B364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DE187A-7778-D47A-1A81-CE20CB243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478C0-BAEF-2BA6-6383-65734D123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DA7B-E6F3-409E-86BF-63E2FA31D32B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310D5-61BB-5EF9-5853-C637B97E2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08F9C-9A8D-8626-EEE5-4AAA234B6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4D25-47D9-4A5D-AA3B-47FC6DAFB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9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B218C-2DC9-4A57-0AB3-4F29447F8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07AFC-796B-75ED-10D9-2E49D36CA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CE107-F9AD-FD7C-724D-70B8C0550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DA7B-E6F3-409E-86BF-63E2FA31D32B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D8DEF-93EA-390A-BA19-A6B9EE9B5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5CF9C-C024-21C4-6C2E-D5D43FFB8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4D25-47D9-4A5D-AA3B-47FC6DAFB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28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39F7D-4E44-CB98-674A-2298B3FA1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5DCDB-7E3F-9D64-11CE-3AE5F3946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038D9-54F9-5FB4-47F8-0A4EE6A41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DA7B-E6F3-409E-86BF-63E2FA31D32B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A833B-DFC9-49CD-6535-BB7566C3A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8D96C-E928-58D8-3FE5-D649C4270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4D25-47D9-4A5D-AA3B-47FC6DAFB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51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2E36B-E3F9-A6DD-CC0D-6B07E19CD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47A66-A03F-0CA2-6F5F-51732381C0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1D55F0-2E9D-E8CB-87CB-AED086B68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E9581-B1A1-B4A0-92C8-311A8AA45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DA7B-E6F3-409E-86BF-63E2FA31D32B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9E6B4-014C-4490-0265-06507D88F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493B2-8CDA-26FA-8AC4-582E72BAC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4D25-47D9-4A5D-AA3B-47FC6DAFB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6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507A8-243F-173B-7790-AC34228E2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A1722-3F18-FEC2-91C5-3B9D8A77A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29B47A-F4D6-8840-3A0F-3CB6C9514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CEA513-C9A8-D119-D53B-77CE2D4723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C043C5-32CE-700F-4718-192D84A7CA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96738B-7F65-437A-1564-C1377489C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DA7B-E6F3-409E-86BF-63E2FA31D32B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1DA503-C09C-7F92-6B07-967952B15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FFB147-83D1-8ED7-F5D5-233397677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4D25-47D9-4A5D-AA3B-47FC6DAFB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16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0CDD0-03FC-BB9D-91F3-EEBF07129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BD67B1-65E0-8237-2287-5DB4E37A0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DA7B-E6F3-409E-86BF-63E2FA31D32B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8B9C02-E1B6-5CA1-CB9D-B2853A389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392495-4514-31B9-991E-053E5FAF6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4D25-47D9-4A5D-AA3B-47FC6DAFB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3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D60C06-F343-4FCD-986A-E4B723695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DA7B-E6F3-409E-86BF-63E2FA31D32B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4FB8DC-156A-05DD-4965-7D3AA655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1A80A-BD5C-17FA-9ABB-FF44F17A4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4D25-47D9-4A5D-AA3B-47FC6DAFB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BE718-7464-7D0E-28AB-57BE7179C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2D24B-8CED-EFC7-AC1F-08DEFA959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87E62-50F0-6342-6D7F-648809538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D32CD-0730-5086-19A5-D1C69403F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DA7B-E6F3-409E-86BF-63E2FA31D32B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9A6C3-A4B5-B55A-7496-E969A371F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B23D7-7610-EED8-7044-23B3827D0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4D25-47D9-4A5D-AA3B-47FC6DAFB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0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DF10-47B6-C184-CCBA-52AA1D579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21F8EC-6332-3548-4477-453BE369BC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47CB9-D895-9999-7B9F-36208788C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14A5B-55CD-5DF6-F545-C281E9A3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DA7B-E6F3-409E-86BF-63E2FA31D32B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64049-ED04-34DC-6F74-41381B5CD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A4129-1535-58BE-2A36-DE8A1B5DC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4D25-47D9-4A5D-AA3B-47FC6DAFB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6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412357-85BA-246E-3440-9054E6AC7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D6F24-F46C-FBC9-4B56-C77B328A8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4F9AC-9EF2-1DFE-7256-D66FCD1306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7DA7B-E6F3-409E-86BF-63E2FA31D32B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B1E34-ACCB-C436-4B4F-38A620DAAE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84561-F006-D286-5F17-716A64527D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94D25-47D9-4A5D-AA3B-47FC6DAFB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6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B639D-822C-8B0D-B83C-AA3FC7364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033" y="494833"/>
            <a:ext cx="10668000" cy="2387600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Graphik Meetup"/>
              </a:rPr>
              <a:t>Model Behavior: Training a Machine Learning Network in Real-Time</a:t>
            </a:r>
            <a:br>
              <a:rPr lang="en-US" b="1" i="0" dirty="0">
                <a:solidFill>
                  <a:srgbClr val="000000"/>
                </a:solidFill>
                <a:effectLst/>
                <a:latin typeface="Graphik Meetup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9B5D36-EE65-6A5D-DA6C-53EC6D81A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364" y="3145589"/>
            <a:ext cx="4361339" cy="357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13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07700-CC3B-66EF-1455-CF3F3A6B6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Classification model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6E302-94B2-3CE9-B4FB-C80ABC53E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 algn="l">
              <a:buNone/>
            </a:pPr>
            <a:r>
              <a:rPr lang="en-US" dirty="0">
                <a:solidFill>
                  <a:srgbClr val="111111"/>
                </a:solidFill>
                <a:latin typeface="open sans" panose="020B0606030504020204" pitchFamily="34" charset="0"/>
              </a:rPr>
              <a:t>T</a:t>
            </a: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here is minimal or no multicollinearity among the independent variables.</a:t>
            </a:r>
          </a:p>
          <a:p>
            <a:pPr marL="0" indent="0" algn="l">
              <a:buNone/>
            </a:pPr>
            <a:endParaRPr lang="en-US" dirty="0">
              <a:solidFill>
                <a:srgbClr val="111111"/>
              </a:solidFill>
              <a:latin typeface="open sans" panose="020B0606030504020204" pitchFamily="34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The observations to be independent of each other.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12A169-AFC0-BFA4-7F6A-17684435F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235" y="4912157"/>
            <a:ext cx="3432081" cy="158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204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07700-CC3B-66EF-1455-CF3F3A6B6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Model evaluation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6E302-94B2-3CE9-B4FB-C80ABC53E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4400" dirty="0"/>
              <a:t>Confusion Matrix- used to describe the performance of a classification model </a:t>
            </a:r>
          </a:p>
          <a:p>
            <a:endParaRPr lang="en-US" sz="4400" dirty="0"/>
          </a:p>
          <a:p>
            <a:r>
              <a:rPr lang="en-US" sz="4400" dirty="0"/>
              <a:t>Accuracy – simply measures how often the classifier correctly predicts</a:t>
            </a:r>
          </a:p>
          <a:p>
            <a:endParaRPr lang="en-US" sz="4400" dirty="0"/>
          </a:p>
          <a:p>
            <a:r>
              <a:rPr lang="en-US" sz="4400" dirty="0"/>
              <a:t>ROC AUC score shows how well the classifier distinguishes positive and negative classes. It can take values from 0 to 1</a:t>
            </a:r>
          </a:p>
        </p:txBody>
      </p:sp>
    </p:spTree>
    <p:extLst>
      <p:ext uri="{BB962C8B-B14F-4D97-AF65-F5344CB8AC3E}">
        <p14:creationId xmlns:p14="http://schemas.microsoft.com/office/powerpoint/2010/main" val="883189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6954DF4C-7CFC-E5C4-C4B1-245D6AC6E1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4590" y="1318818"/>
            <a:ext cx="4961522" cy="484613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5C928E-A749-D0B3-3F81-46655578AA63}"/>
              </a:ext>
            </a:extLst>
          </p:cNvPr>
          <p:cNvSpPr txBox="1"/>
          <p:nvPr/>
        </p:nvSpPr>
        <p:spPr>
          <a:xfrm>
            <a:off x="1313095" y="1188197"/>
            <a:ext cx="270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Confusion Matrix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E9EBCBE-2CAE-C8A9-CAC3-AF4FF0B69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316968"/>
              </p:ext>
            </p:extLst>
          </p:nvPr>
        </p:nvGraphicFramePr>
        <p:xfrm>
          <a:off x="7209784" y="2671104"/>
          <a:ext cx="4144014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2007">
                  <a:extLst>
                    <a:ext uri="{9D8B030D-6E8A-4147-A177-3AD203B41FA5}">
                      <a16:colId xmlns:a16="http://schemas.microsoft.com/office/drawing/2014/main" val="226826830"/>
                    </a:ext>
                  </a:extLst>
                </a:gridCol>
                <a:gridCol w="2072007">
                  <a:extLst>
                    <a:ext uri="{9D8B030D-6E8A-4147-A177-3AD203B41FA5}">
                      <a16:colId xmlns:a16="http://schemas.microsoft.com/office/drawing/2014/main" val="2599337418"/>
                    </a:ext>
                  </a:extLst>
                </a:gridCol>
              </a:tblGrid>
              <a:tr h="515646">
                <a:tc>
                  <a:txBody>
                    <a:bodyPr/>
                    <a:lstStyle/>
                    <a:p>
                      <a:r>
                        <a:rPr lang="en-US" sz="2800" dirty="0"/>
                        <a:t>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Scores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208355"/>
                  </a:ext>
                </a:extLst>
              </a:tr>
              <a:tr h="515646">
                <a:tc>
                  <a:txBody>
                    <a:bodyPr/>
                    <a:lstStyle/>
                    <a:p>
                      <a:r>
                        <a:rPr lang="en-US" sz="28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030003"/>
                  </a:ext>
                </a:extLst>
              </a:tr>
              <a:tr h="515646">
                <a:tc>
                  <a:txBody>
                    <a:bodyPr/>
                    <a:lstStyle/>
                    <a:p>
                      <a:r>
                        <a:rPr lang="en-US" sz="28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847269"/>
                  </a:ext>
                </a:extLst>
              </a:tr>
              <a:tr h="515646">
                <a:tc>
                  <a:txBody>
                    <a:bodyPr/>
                    <a:lstStyle/>
                    <a:p>
                      <a:r>
                        <a:rPr lang="en-US" sz="28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832345"/>
                  </a:ext>
                </a:extLst>
              </a:tr>
              <a:tr h="515646">
                <a:tc>
                  <a:txBody>
                    <a:bodyPr/>
                    <a:lstStyle/>
                    <a:p>
                      <a:r>
                        <a:rPr lang="en-US" sz="2800" dirty="0"/>
                        <a:t>ROC AUC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289709"/>
                  </a:ext>
                </a:extLst>
              </a:tr>
              <a:tr h="515646">
                <a:tc>
                  <a:txBody>
                    <a:bodyPr/>
                    <a:lstStyle/>
                    <a:p>
                      <a:r>
                        <a:rPr lang="en-US" sz="2800" dirty="0"/>
                        <a:t>F 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386083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681C4183-D301-8530-A144-766F35066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138" y="359938"/>
            <a:ext cx="2925862" cy="23951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C1A332-9FFE-28FA-484C-00BF774FAA60}"/>
              </a:ext>
            </a:extLst>
          </p:cNvPr>
          <p:cNvSpPr txBox="1"/>
          <p:nvPr/>
        </p:nvSpPr>
        <p:spPr>
          <a:xfrm rot="18981879">
            <a:off x="2219542" y="1840563"/>
            <a:ext cx="1514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296E87-73F8-7067-9FCD-95D48DBC7669}"/>
              </a:ext>
            </a:extLst>
          </p:cNvPr>
          <p:cNvSpPr txBox="1"/>
          <p:nvPr/>
        </p:nvSpPr>
        <p:spPr>
          <a:xfrm rot="19861120">
            <a:off x="5108850" y="1871340"/>
            <a:ext cx="151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FP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A72722-89FD-1F3A-3E5A-572960437028}"/>
              </a:ext>
            </a:extLst>
          </p:cNvPr>
          <p:cNvSpPr txBox="1"/>
          <p:nvPr/>
        </p:nvSpPr>
        <p:spPr>
          <a:xfrm rot="19450515">
            <a:off x="2490629" y="4135735"/>
            <a:ext cx="1514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FN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29EA4D-857C-D515-F936-B0E4EAB4AF13}"/>
              </a:ext>
            </a:extLst>
          </p:cNvPr>
          <p:cNvSpPr txBox="1"/>
          <p:nvPr/>
        </p:nvSpPr>
        <p:spPr>
          <a:xfrm rot="18909504">
            <a:off x="5373174" y="4330346"/>
            <a:ext cx="811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49FA8B-3B7E-0B99-027C-83B0D74C3A86}"/>
              </a:ext>
            </a:extLst>
          </p:cNvPr>
          <p:cNvSpPr txBox="1"/>
          <p:nvPr/>
        </p:nvSpPr>
        <p:spPr>
          <a:xfrm>
            <a:off x="3000873" y="359938"/>
            <a:ext cx="6591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Supervised Classification model </a:t>
            </a:r>
          </a:p>
        </p:txBody>
      </p:sp>
    </p:spTree>
    <p:extLst>
      <p:ext uri="{BB962C8B-B14F-4D97-AF65-F5344CB8AC3E}">
        <p14:creationId xmlns:p14="http://schemas.microsoft.com/office/powerpoint/2010/main" val="3797522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157FE2-6A6D-1F76-1916-492C43D981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7937" y="992982"/>
            <a:ext cx="5716126" cy="487203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E27B1F0-D587-E839-90F6-C794BFEC873A}"/>
                  </a:ext>
                </a:extLst>
              </p14:cNvPr>
              <p14:cNvContentPartPr/>
              <p14:nvPr/>
            </p14:nvContentPartPr>
            <p14:xfrm>
              <a:off x="5006939" y="3287552"/>
              <a:ext cx="2201400" cy="588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E27B1F0-D587-E839-90F6-C794BFEC87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53299" y="3179912"/>
                <a:ext cx="2309040" cy="80424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Arrow: Right 11">
            <a:extLst>
              <a:ext uri="{FF2B5EF4-FFF2-40B4-BE49-F238E27FC236}">
                <a16:creationId xmlns:a16="http://schemas.microsoft.com/office/drawing/2014/main" id="{A99D7600-0921-DE60-4C1F-C76F194FC020}"/>
              </a:ext>
            </a:extLst>
          </p:cNvPr>
          <p:cNvSpPr/>
          <p:nvPr/>
        </p:nvSpPr>
        <p:spPr>
          <a:xfrm>
            <a:off x="2456597" y="2961564"/>
            <a:ext cx="2320120" cy="126924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84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FD421-1DB0-F883-6573-76C855935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1BA7C3-0F85-894A-900B-2F155595C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46" y="2065759"/>
            <a:ext cx="9145276" cy="43344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873A47-24E9-20D3-BC7B-F74AAAD24817}"/>
              </a:ext>
            </a:extLst>
          </p:cNvPr>
          <p:cNvSpPr txBox="1"/>
          <p:nvPr/>
        </p:nvSpPr>
        <p:spPr>
          <a:xfrm>
            <a:off x="2683243" y="1680238"/>
            <a:ext cx="1774209" cy="383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Layer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D36394-96A5-4BC5-4036-674A72BDE470}"/>
              </a:ext>
            </a:extLst>
          </p:cNvPr>
          <p:cNvSpPr txBox="1"/>
          <p:nvPr/>
        </p:nvSpPr>
        <p:spPr>
          <a:xfrm>
            <a:off x="5625290" y="1457855"/>
            <a:ext cx="1774209" cy="383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Hidden Layer(s)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11901E-5F64-6936-354E-DA15A755AA83}"/>
              </a:ext>
            </a:extLst>
          </p:cNvPr>
          <p:cNvSpPr txBox="1"/>
          <p:nvPr/>
        </p:nvSpPr>
        <p:spPr>
          <a:xfrm>
            <a:off x="8759474" y="1749408"/>
            <a:ext cx="1774209" cy="383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Layer</a:t>
            </a:r>
          </a:p>
        </p:txBody>
      </p:sp>
      <p:sp>
        <p:nvSpPr>
          <p:cNvPr id="12" name="Right Bracket 11">
            <a:extLst>
              <a:ext uri="{FF2B5EF4-FFF2-40B4-BE49-F238E27FC236}">
                <a16:creationId xmlns:a16="http://schemas.microsoft.com/office/drawing/2014/main" id="{3AD4D353-3127-64D9-8C3F-0A12F0F16E2D}"/>
              </a:ext>
            </a:extLst>
          </p:cNvPr>
          <p:cNvSpPr/>
          <p:nvPr/>
        </p:nvSpPr>
        <p:spPr>
          <a:xfrm rot="16200000">
            <a:off x="6379503" y="1328343"/>
            <a:ext cx="242761" cy="136691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4B0ABF-599B-CDC2-7167-BA6F0AC6801F}"/>
              </a:ext>
            </a:extLst>
          </p:cNvPr>
          <p:cNvSpPr/>
          <p:nvPr/>
        </p:nvSpPr>
        <p:spPr>
          <a:xfrm>
            <a:off x="1118478" y="2133180"/>
            <a:ext cx="604413" cy="62366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DE25D3-BE5D-3241-074D-16125BB4F0AC}"/>
              </a:ext>
            </a:extLst>
          </p:cNvPr>
          <p:cNvSpPr txBox="1"/>
          <p:nvPr/>
        </p:nvSpPr>
        <p:spPr>
          <a:xfrm>
            <a:off x="208058" y="1941294"/>
            <a:ext cx="1125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neuron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E413F94-266D-F867-B9C6-7079CAC65FE6}"/>
              </a:ext>
            </a:extLst>
          </p:cNvPr>
          <p:cNvCxnSpPr>
            <a:stCxn id="14" idx="2"/>
            <a:endCxn id="13" idx="2"/>
          </p:cNvCxnSpPr>
          <p:nvPr/>
        </p:nvCxnSpPr>
        <p:spPr>
          <a:xfrm>
            <a:off x="770598" y="2310626"/>
            <a:ext cx="347880" cy="134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524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D63B1-588B-ADDA-D099-F4F463AA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A3DF7E-A074-E01B-C1E5-C108B9902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7349" y="1868452"/>
            <a:ext cx="5986260" cy="439531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455936-E106-FFD4-EFDA-FD6862C41524}"/>
              </a:ext>
            </a:extLst>
          </p:cNvPr>
          <p:cNvSpPr txBox="1"/>
          <p:nvPr/>
        </p:nvSpPr>
        <p:spPr>
          <a:xfrm>
            <a:off x="3357349" y="1868452"/>
            <a:ext cx="1331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weights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12402-C632-AB43-7741-FE4CE54368A1}"/>
              </a:ext>
            </a:extLst>
          </p:cNvPr>
          <p:cNvSpPr txBox="1"/>
          <p:nvPr/>
        </p:nvSpPr>
        <p:spPr>
          <a:xfrm>
            <a:off x="5272047" y="1594904"/>
            <a:ext cx="82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B7789A-F3D9-535B-7B56-F4144C3A5292}"/>
              </a:ext>
            </a:extLst>
          </p:cNvPr>
          <p:cNvSpPr txBox="1"/>
          <p:nvPr/>
        </p:nvSpPr>
        <p:spPr>
          <a:xfrm>
            <a:off x="6342417" y="2237784"/>
            <a:ext cx="2322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spc="10" dirty="0">
                <a:solidFill>
                  <a:srgbClr val="273239"/>
                </a:solidFill>
                <a:effectLst/>
                <a:latin typeface="Nunito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activation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488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C14D5-2914-A200-5D96-03F11196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8080"/>
            <a:ext cx="10515600" cy="1709335"/>
          </a:xfrm>
        </p:spPr>
        <p:txBody>
          <a:bodyPr/>
          <a:lstStyle/>
          <a:p>
            <a:pPr algn="ctr"/>
            <a:r>
              <a:rPr lang="en-US" dirty="0"/>
              <a:t>Back to the </a:t>
            </a:r>
            <a:r>
              <a:rPr lang="en-US" sz="4400" b="1" dirty="0"/>
              <a:t>Credit Card Dataset story </a:t>
            </a:r>
            <a:br>
              <a:rPr lang="en-US" sz="4400" b="1" dirty="0"/>
            </a:br>
            <a:r>
              <a:rPr lang="en-US" sz="4400" b="1" dirty="0"/>
              <a:t>Fraud detection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427EE6-2D22-5C65-B83B-6BAEDEC67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1113" y="2868895"/>
            <a:ext cx="5549774" cy="3107874"/>
          </a:xfrm>
        </p:spPr>
      </p:pic>
    </p:spTree>
    <p:extLst>
      <p:ext uri="{BB962C8B-B14F-4D97-AF65-F5344CB8AC3E}">
        <p14:creationId xmlns:p14="http://schemas.microsoft.com/office/powerpoint/2010/main" val="1153472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33725-9369-FBAE-2E46-BA853F608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neuralnet</a:t>
            </a:r>
            <a:r>
              <a:rPr lang="en-US" dirty="0"/>
              <a:t> package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EFB3E7-2D13-81B3-D414-4863334712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6388" y="365126"/>
            <a:ext cx="1908931" cy="139112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470DE5-A601-A0EA-7796-DCFB31351EEF}"/>
              </a:ext>
            </a:extLst>
          </p:cNvPr>
          <p:cNvSpPr txBox="1"/>
          <p:nvPr/>
        </p:nvSpPr>
        <p:spPr>
          <a:xfrm>
            <a:off x="838200" y="2004586"/>
            <a:ext cx="1051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neuralnet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split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createDataPartition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(y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df$Class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p=  0.8, list = F)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creditcard.training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[split,]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creditcard.test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split,]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creditcart.training.two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creditcard.training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%&gt;%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mutate_at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(c(1:30), funs(c(scale(.))))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nn_model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neuralnet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(Class ~ ., 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creditcart.training.two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hidden = c(5,2),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linear.output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531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0A433C-7985-430F-AC3A-6805E9F52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0BD85-05CE-CD72-1B2A-29BF45D00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neuralnet</a:t>
            </a:r>
            <a:r>
              <a:rPr lang="en-US" dirty="0"/>
              <a:t> package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39BF34-03D5-581D-23D7-685C23F39F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6388" y="365126"/>
            <a:ext cx="1908931" cy="139112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D08977-B217-D134-F5E0-4B8D1DCBB313}"/>
              </a:ext>
            </a:extLst>
          </p:cNvPr>
          <p:cNvSpPr txBox="1"/>
          <p:nvPr/>
        </p:nvSpPr>
        <p:spPr>
          <a:xfrm>
            <a:off x="838200" y="2004586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neuralnet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plot our neural network 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nn_model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rep ="best")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#scale the test dataset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setcreditcart.test.two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creditcard.test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mutate_at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(c(1:30), funs(c(scale(.))))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#create the predicted values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predicted.nn.values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neuralnet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::compute(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nn_model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creditcart.test.two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764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D431E-A30A-05BE-3EEA-5F9F04706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7FA8BBA9-F3C6-69CA-5898-26A2B9D0B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3948" y="1810404"/>
            <a:ext cx="5108853" cy="44042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8509A7-3AE2-2816-63AC-B2657A54A472}"/>
              </a:ext>
            </a:extLst>
          </p:cNvPr>
          <p:cNvSpPr txBox="1"/>
          <p:nvPr/>
        </p:nvSpPr>
        <p:spPr>
          <a:xfrm>
            <a:off x="1917708" y="1326700"/>
            <a:ext cx="270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Confusion Matrix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AAF52B2-E6F1-FD96-C462-000E06171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824578"/>
              </p:ext>
            </p:extLst>
          </p:nvPr>
        </p:nvGraphicFramePr>
        <p:xfrm>
          <a:off x="6990691" y="2635330"/>
          <a:ext cx="4363108" cy="3391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1554">
                  <a:extLst>
                    <a:ext uri="{9D8B030D-6E8A-4147-A177-3AD203B41FA5}">
                      <a16:colId xmlns:a16="http://schemas.microsoft.com/office/drawing/2014/main" val="226826830"/>
                    </a:ext>
                  </a:extLst>
                </a:gridCol>
                <a:gridCol w="2181554">
                  <a:extLst>
                    <a:ext uri="{9D8B030D-6E8A-4147-A177-3AD203B41FA5}">
                      <a16:colId xmlns:a16="http://schemas.microsoft.com/office/drawing/2014/main" val="2599337418"/>
                    </a:ext>
                  </a:extLst>
                </a:gridCol>
              </a:tblGrid>
              <a:tr h="565221">
                <a:tc>
                  <a:txBody>
                    <a:bodyPr/>
                    <a:lstStyle/>
                    <a:p>
                      <a:r>
                        <a:rPr lang="en-US" sz="2800" dirty="0"/>
                        <a:t>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Scores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208355"/>
                  </a:ext>
                </a:extLst>
              </a:tr>
              <a:tr h="565221">
                <a:tc>
                  <a:txBody>
                    <a:bodyPr/>
                    <a:lstStyle/>
                    <a:p>
                      <a:r>
                        <a:rPr lang="en-US" sz="28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030003"/>
                  </a:ext>
                </a:extLst>
              </a:tr>
              <a:tr h="565221">
                <a:tc>
                  <a:txBody>
                    <a:bodyPr/>
                    <a:lstStyle/>
                    <a:p>
                      <a:r>
                        <a:rPr lang="en-US" sz="28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847269"/>
                  </a:ext>
                </a:extLst>
              </a:tr>
              <a:tr h="565221">
                <a:tc>
                  <a:txBody>
                    <a:bodyPr/>
                    <a:lstStyle/>
                    <a:p>
                      <a:r>
                        <a:rPr lang="en-US" sz="28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832345"/>
                  </a:ext>
                </a:extLst>
              </a:tr>
              <a:tr h="565221">
                <a:tc>
                  <a:txBody>
                    <a:bodyPr/>
                    <a:lstStyle/>
                    <a:p>
                      <a:r>
                        <a:rPr lang="en-US" sz="2800" dirty="0"/>
                        <a:t>ROC AUC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289709"/>
                  </a:ext>
                </a:extLst>
              </a:tr>
              <a:tr h="565221">
                <a:tc>
                  <a:txBody>
                    <a:bodyPr/>
                    <a:lstStyle/>
                    <a:p>
                      <a:r>
                        <a:rPr lang="en-US" sz="2800" dirty="0"/>
                        <a:t>F 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386083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8843BF6B-0FA6-3E23-7520-22AB061FB3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138" y="359938"/>
            <a:ext cx="2925862" cy="23951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4F015F-EA17-4BBF-2F04-7392533D1CC5}"/>
              </a:ext>
            </a:extLst>
          </p:cNvPr>
          <p:cNvSpPr txBox="1"/>
          <p:nvPr/>
        </p:nvSpPr>
        <p:spPr>
          <a:xfrm rot="18981879">
            <a:off x="5395721" y="5053017"/>
            <a:ext cx="1514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99B873-A38E-C6F7-0AD3-09D5B770AD41}"/>
              </a:ext>
            </a:extLst>
          </p:cNvPr>
          <p:cNvSpPr txBox="1"/>
          <p:nvPr/>
        </p:nvSpPr>
        <p:spPr>
          <a:xfrm rot="19861120">
            <a:off x="2363918" y="5022240"/>
            <a:ext cx="1514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845617-8743-A590-FBF5-110BE8E32593}"/>
              </a:ext>
            </a:extLst>
          </p:cNvPr>
          <p:cNvSpPr txBox="1"/>
          <p:nvPr/>
        </p:nvSpPr>
        <p:spPr>
          <a:xfrm rot="19450515">
            <a:off x="5049863" y="2483545"/>
            <a:ext cx="1514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FN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EF1CC3-0B21-E711-7956-0B7A68F0F4C8}"/>
              </a:ext>
            </a:extLst>
          </p:cNvPr>
          <p:cNvSpPr txBox="1"/>
          <p:nvPr/>
        </p:nvSpPr>
        <p:spPr>
          <a:xfrm rot="18909504">
            <a:off x="2405280" y="2685114"/>
            <a:ext cx="811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TN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9E36C0-93FF-BAD3-355F-BFC22B84B1AC}"/>
              </a:ext>
            </a:extLst>
          </p:cNvPr>
          <p:cNvSpPr txBox="1"/>
          <p:nvPr/>
        </p:nvSpPr>
        <p:spPr>
          <a:xfrm>
            <a:off x="1897039" y="334714"/>
            <a:ext cx="7777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Deep learning (neural networks) model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0A0E1E-D80D-C4A1-C1BC-4C6A4B3E2C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545" y="412113"/>
            <a:ext cx="1411793" cy="113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014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DD27-0417-5E9D-4858-EBC2F41AD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2AC74-DC8C-4F95-E587-2A9BC6AFE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Supervised Machine Learning Classification</a:t>
            </a:r>
          </a:p>
          <a:p>
            <a:r>
              <a:rPr lang="en-US" sz="4000" dirty="0"/>
              <a:t>When to use it (Cases)</a:t>
            </a:r>
          </a:p>
          <a:p>
            <a:r>
              <a:rPr lang="en-US" sz="4000" dirty="0"/>
              <a:t>About R</a:t>
            </a:r>
          </a:p>
          <a:p>
            <a:r>
              <a:rPr lang="en-US" sz="4000" dirty="0"/>
              <a:t>Credit Card dataset</a:t>
            </a:r>
          </a:p>
          <a:p>
            <a:r>
              <a:rPr lang="en-US" sz="4000" dirty="0"/>
              <a:t>Neural Networks </a:t>
            </a:r>
          </a:p>
        </p:txBody>
      </p:sp>
    </p:spTree>
    <p:extLst>
      <p:ext uri="{BB962C8B-B14F-4D97-AF65-F5344CB8AC3E}">
        <p14:creationId xmlns:p14="http://schemas.microsoft.com/office/powerpoint/2010/main" val="285324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0AD318D-9BC7-555C-7A9D-13BD2957F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/>
              <a:t>Confusion matrix 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99DF14B-7568-BFD2-C1DC-98774E309A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sz="2400" b="1" dirty="0"/>
          </a:p>
          <a:p>
            <a:r>
              <a:rPr lang="en-US" sz="2400" b="1" dirty="0"/>
              <a:t>Supervised Classification model </a:t>
            </a:r>
          </a:p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C9242EC-8312-261F-01A2-9C3CF1AEE1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592475" y="71964"/>
            <a:ext cx="1519474" cy="1107309"/>
          </a:xfr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B7AFFCA-FC40-6B43-5178-0A2D158F6E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/>
              <a:t>Deep learning (neural networks) model </a:t>
            </a:r>
          </a:p>
          <a:p>
            <a:endParaRPr lang="en-US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BB25E76E-21C4-41E5-B8C8-B10FB859123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26452" y="2547793"/>
            <a:ext cx="5028936" cy="36845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DD7A4F-4244-2F5D-BD88-C7FE222EB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612" y="2547793"/>
            <a:ext cx="4798926" cy="372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446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54A3D-352E-EF64-56EE-77313CA47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69B789C-85EC-1556-4057-793887CD9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i="0" dirty="0">
                <a:solidFill>
                  <a:srgbClr val="383838"/>
                </a:solidFill>
                <a:effectLst/>
                <a:latin typeface="Inter"/>
              </a:rPr>
              <a:t>Model Evaluation Metrics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D888CA6-9E93-5AF5-00FB-F2BFCDBFB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904306"/>
            <a:ext cx="5157787" cy="823912"/>
          </a:xfrm>
        </p:spPr>
        <p:txBody>
          <a:bodyPr>
            <a:normAutofit lnSpcReduction="10000"/>
          </a:bodyPr>
          <a:lstStyle/>
          <a:p>
            <a:endParaRPr lang="en-US" sz="2400" b="1" dirty="0"/>
          </a:p>
          <a:p>
            <a:r>
              <a:rPr lang="en-US" sz="2400" b="1" dirty="0"/>
              <a:t>Supervised Classification model </a:t>
            </a:r>
          </a:p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FD6402B-B11B-1A05-0C81-E655C8A51F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592475" y="71964"/>
            <a:ext cx="1519474" cy="1107309"/>
          </a:xfr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0BD4C5B-68F0-0816-B631-8FDFBFBC46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836168"/>
            <a:ext cx="5183188" cy="823912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Deep learning (neural networks) model 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F5AC407-EF8C-1803-AA1C-69BAE11E59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198646"/>
              </p:ext>
            </p:extLst>
          </p:nvPr>
        </p:nvGraphicFramePr>
        <p:xfrm>
          <a:off x="6436923" y="2728218"/>
          <a:ext cx="4653742" cy="3366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6871">
                  <a:extLst>
                    <a:ext uri="{9D8B030D-6E8A-4147-A177-3AD203B41FA5}">
                      <a16:colId xmlns:a16="http://schemas.microsoft.com/office/drawing/2014/main" val="226826830"/>
                    </a:ext>
                  </a:extLst>
                </a:gridCol>
                <a:gridCol w="2326871">
                  <a:extLst>
                    <a:ext uri="{9D8B030D-6E8A-4147-A177-3AD203B41FA5}">
                      <a16:colId xmlns:a16="http://schemas.microsoft.com/office/drawing/2014/main" val="2599337418"/>
                    </a:ext>
                  </a:extLst>
                </a:gridCol>
              </a:tblGrid>
              <a:tr h="561076">
                <a:tc>
                  <a:txBody>
                    <a:bodyPr/>
                    <a:lstStyle/>
                    <a:p>
                      <a:r>
                        <a:rPr lang="en-US" sz="2800" dirty="0"/>
                        <a:t>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Scores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208355"/>
                  </a:ext>
                </a:extLst>
              </a:tr>
              <a:tr h="561076">
                <a:tc>
                  <a:txBody>
                    <a:bodyPr/>
                    <a:lstStyle/>
                    <a:p>
                      <a:r>
                        <a:rPr lang="en-US" sz="28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030003"/>
                  </a:ext>
                </a:extLst>
              </a:tr>
              <a:tr h="561076">
                <a:tc>
                  <a:txBody>
                    <a:bodyPr/>
                    <a:lstStyle/>
                    <a:p>
                      <a:r>
                        <a:rPr lang="en-US" sz="28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847269"/>
                  </a:ext>
                </a:extLst>
              </a:tr>
              <a:tr h="561076">
                <a:tc>
                  <a:txBody>
                    <a:bodyPr/>
                    <a:lstStyle/>
                    <a:p>
                      <a:r>
                        <a:rPr lang="en-US" sz="28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832345"/>
                  </a:ext>
                </a:extLst>
              </a:tr>
              <a:tr h="561076">
                <a:tc>
                  <a:txBody>
                    <a:bodyPr/>
                    <a:lstStyle/>
                    <a:p>
                      <a:r>
                        <a:rPr lang="en-US" sz="2800" dirty="0"/>
                        <a:t>ROC AUC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289709"/>
                  </a:ext>
                </a:extLst>
              </a:tr>
              <a:tr h="561076">
                <a:tc>
                  <a:txBody>
                    <a:bodyPr/>
                    <a:lstStyle/>
                    <a:p>
                      <a:r>
                        <a:rPr lang="en-US" sz="2800" dirty="0"/>
                        <a:t>F 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38608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8DF8735-54D5-C163-5131-1C029070E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607483"/>
              </p:ext>
            </p:extLst>
          </p:nvPr>
        </p:nvGraphicFramePr>
        <p:xfrm>
          <a:off x="839788" y="2728218"/>
          <a:ext cx="4653742" cy="3366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6871">
                  <a:extLst>
                    <a:ext uri="{9D8B030D-6E8A-4147-A177-3AD203B41FA5}">
                      <a16:colId xmlns:a16="http://schemas.microsoft.com/office/drawing/2014/main" val="4052143367"/>
                    </a:ext>
                  </a:extLst>
                </a:gridCol>
                <a:gridCol w="2326871">
                  <a:extLst>
                    <a:ext uri="{9D8B030D-6E8A-4147-A177-3AD203B41FA5}">
                      <a16:colId xmlns:a16="http://schemas.microsoft.com/office/drawing/2014/main" val="1315815974"/>
                    </a:ext>
                  </a:extLst>
                </a:gridCol>
              </a:tblGrid>
              <a:tr h="561076">
                <a:tc>
                  <a:txBody>
                    <a:bodyPr/>
                    <a:lstStyle/>
                    <a:p>
                      <a:r>
                        <a:rPr lang="en-US" sz="2800" dirty="0"/>
                        <a:t>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Scores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343458"/>
                  </a:ext>
                </a:extLst>
              </a:tr>
              <a:tr h="561076">
                <a:tc>
                  <a:txBody>
                    <a:bodyPr/>
                    <a:lstStyle/>
                    <a:p>
                      <a:r>
                        <a:rPr lang="en-US" sz="28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857013"/>
                  </a:ext>
                </a:extLst>
              </a:tr>
              <a:tr h="561076">
                <a:tc>
                  <a:txBody>
                    <a:bodyPr/>
                    <a:lstStyle/>
                    <a:p>
                      <a:r>
                        <a:rPr lang="en-US" sz="28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603683"/>
                  </a:ext>
                </a:extLst>
              </a:tr>
              <a:tr h="561076">
                <a:tc>
                  <a:txBody>
                    <a:bodyPr/>
                    <a:lstStyle/>
                    <a:p>
                      <a:r>
                        <a:rPr lang="en-US" sz="28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990116"/>
                  </a:ext>
                </a:extLst>
              </a:tr>
              <a:tr h="561076">
                <a:tc>
                  <a:txBody>
                    <a:bodyPr/>
                    <a:lstStyle/>
                    <a:p>
                      <a:r>
                        <a:rPr lang="en-US" sz="2800" dirty="0"/>
                        <a:t>ROC AUC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953940"/>
                  </a:ext>
                </a:extLst>
              </a:tr>
              <a:tr h="561076">
                <a:tc>
                  <a:txBody>
                    <a:bodyPr/>
                    <a:lstStyle/>
                    <a:p>
                      <a:r>
                        <a:rPr lang="en-US" sz="2800" dirty="0"/>
                        <a:t>F 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109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6376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D2E0-885A-8C08-1B80-6D9F36F56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learn? 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515969-B21B-8C47-0E6E-DC8E743ADE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690688"/>
            <a:ext cx="5930590" cy="4508577"/>
          </a:xfrm>
        </p:spPr>
      </p:pic>
    </p:spTree>
    <p:extLst>
      <p:ext uri="{BB962C8B-B14F-4D97-AF65-F5344CB8AC3E}">
        <p14:creationId xmlns:p14="http://schemas.microsoft.com/office/powerpoint/2010/main" val="2576270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5FD17-CA5A-1078-F71F-B173B748C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dirty="0"/>
              <a:t>Machine Learning</a:t>
            </a:r>
            <a:br>
              <a:rPr lang="en-US" sz="4400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CD84C-9BCE-DC97-DCE2-336582B7E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ABC076-F3BD-2B86-08F9-F1B7852F8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9599" y="459601"/>
            <a:ext cx="2354664" cy="200428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8E22526-B700-C8DC-DABC-98556FEF1932}"/>
              </a:ext>
            </a:extLst>
          </p:cNvPr>
          <p:cNvSpPr/>
          <p:nvPr/>
        </p:nvSpPr>
        <p:spPr>
          <a:xfrm>
            <a:off x="4018665" y="1825625"/>
            <a:ext cx="3289610" cy="32227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Machine Learning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CA2494C-E1CD-B714-10C4-C6D82510CD6A}"/>
              </a:ext>
            </a:extLst>
          </p:cNvPr>
          <p:cNvSpPr/>
          <p:nvPr/>
        </p:nvSpPr>
        <p:spPr>
          <a:xfrm>
            <a:off x="2693386" y="3868943"/>
            <a:ext cx="2201508" cy="23080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Unsupervised Learning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B175604-7138-4263-1BE4-18FEDD870723}"/>
              </a:ext>
            </a:extLst>
          </p:cNvPr>
          <p:cNvSpPr/>
          <p:nvPr/>
        </p:nvSpPr>
        <p:spPr>
          <a:xfrm>
            <a:off x="6518746" y="3868943"/>
            <a:ext cx="2201508" cy="23387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Supervised Learning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566C60-B8B0-CDAF-F802-ABDE49E9D064}"/>
              </a:ext>
            </a:extLst>
          </p:cNvPr>
          <p:cNvSpPr txBox="1"/>
          <p:nvPr/>
        </p:nvSpPr>
        <p:spPr>
          <a:xfrm>
            <a:off x="1740846" y="4394110"/>
            <a:ext cx="1182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305C9D-445C-252F-2D24-E8110CD2C9FD}"/>
              </a:ext>
            </a:extLst>
          </p:cNvPr>
          <p:cNvSpPr txBox="1"/>
          <p:nvPr/>
        </p:nvSpPr>
        <p:spPr>
          <a:xfrm>
            <a:off x="8810154" y="4394110"/>
            <a:ext cx="137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Regression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2A6B65-0663-CEE9-38C7-3DB5B3477F23}"/>
              </a:ext>
            </a:extLst>
          </p:cNvPr>
          <p:cNvSpPr txBox="1"/>
          <p:nvPr/>
        </p:nvSpPr>
        <p:spPr>
          <a:xfrm>
            <a:off x="8706877" y="5285536"/>
            <a:ext cx="174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Classification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6DA1E3B-782B-4BE7-60B5-80A4A7B8B556}"/>
              </a:ext>
            </a:extLst>
          </p:cNvPr>
          <p:cNvSpPr/>
          <p:nvPr/>
        </p:nvSpPr>
        <p:spPr>
          <a:xfrm>
            <a:off x="2078696" y="1352422"/>
            <a:ext cx="1939969" cy="183742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FE6C7C-48D0-7D91-C839-CDBE823B668B}"/>
              </a:ext>
            </a:extLst>
          </p:cNvPr>
          <p:cNvSpPr/>
          <p:nvPr/>
        </p:nvSpPr>
        <p:spPr>
          <a:xfrm>
            <a:off x="7008670" y="813696"/>
            <a:ext cx="1939969" cy="183742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00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AEFAC-D6C2-21B3-6B24-3BD4935CA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Supervised Learning</a:t>
            </a:r>
            <a:br>
              <a:rPr lang="en-US" sz="4400" b="1" dirty="0"/>
            </a:b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0DAA8B-2E9B-ADD0-0B95-7A517328BA1F}"/>
              </a:ext>
            </a:extLst>
          </p:cNvPr>
          <p:cNvSpPr/>
          <p:nvPr/>
        </p:nvSpPr>
        <p:spPr>
          <a:xfrm>
            <a:off x="4018665" y="1825625"/>
            <a:ext cx="3289610" cy="32227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Machine Learning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D2D1C41-5BA3-404E-FBD5-1F0BAC21A957}"/>
              </a:ext>
            </a:extLst>
          </p:cNvPr>
          <p:cNvSpPr/>
          <p:nvPr/>
        </p:nvSpPr>
        <p:spPr>
          <a:xfrm>
            <a:off x="6518746" y="3868943"/>
            <a:ext cx="2201508" cy="23387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Supervised Learning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BB53F2-A42C-A14C-208C-C842B102493D}"/>
              </a:ext>
            </a:extLst>
          </p:cNvPr>
          <p:cNvSpPr txBox="1"/>
          <p:nvPr/>
        </p:nvSpPr>
        <p:spPr>
          <a:xfrm>
            <a:off x="8810153" y="4394110"/>
            <a:ext cx="2410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Classification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5D3092-77F2-BDB5-BEE1-EF071E22539D}"/>
              </a:ext>
            </a:extLst>
          </p:cNvPr>
          <p:cNvSpPr txBox="1"/>
          <p:nvPr/>
        </p:nvSpPr>
        <p:spPr>
          <a:xfrm>
            <a:off x="8871266" y="2579146"/>
            <a:ext cx="25436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Binary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Multinomial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D65D02-1CA6-EF7A-080E-00A4DCD2D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328" y="2375795"/>
            <a:ext cx="743054" cy="5715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1EF6580-E023-9ADD-BCCF-EEC4074FC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3144" y="3315603"/>
            <a:ext cx="1361910" cy="107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109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3057-25AA-C413-238B-FEC54462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5600" b="1" dirty="0"/>
              <a:t>When to use it (Cases)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510D3-1191-14A9-8F1A-EECDA3E54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Document classification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Spam filtering 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Medical diagnostic test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Customer behavior prediction </a:t>
            </a:r>
          </a:p>
          <a:p>
            <a:r>
              <a:rPr lang="en-US" sz="36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Fraud detection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22222"/>
              </a:solidFill>
              <a:effectLst/>
              <a:latin typeface="Roboto" panose="020000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225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51E73-ED88-26E1-8B92-FAAB100C8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178"/>
            <a:ext cx="10515600" cy="1055068"/>
          </a:xfrm>
        </p:spPr>
        <p:txBody>
          <a:bodyPr/>
          <a:lstStyle/>
          <a:p>
            <a:r>
              <a:rPr lang="en-US" b="1" dirty="0"/>
              <a:t>R and Data Science process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F728B309-0777-1959-C172-373448DB1796}"/>
              </a:ext>
            </a:extLst>
          </p:cNvPr>
          <p:cNvSpPr/>
          <p:nvPr/>
        </p:nvSpPr>
        <p:spPr>
          <a:xfrm>
            <a:off x="1617232" y="1208882"/>
            <a:ext cx="1682169" cy="675671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Collection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1E26FDAB-B257-C75F-8C09-B86231223888}"/>
              </a:ext>
            </a:extLst>
          </p:cNvPr>
          <p:cNvSpPr/>
          <p:nvPr/>
        </p:nvSpPr>
        <p:spPr>
          <a:xfrm>
            <a:off x="3299401" y="1208883"/>
            <a:ext cx="1587191" cy="675671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Cleaning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3335FEBA-FB83-76A2-9035-46184944B4CB}"/>
              </a:ext>
            </a:extLst>
          </p:cNvPr>
          <p:cNvSpPr/>
          <p:nvPr/>
        </p:nvSpPr>
        <p:spPr>
          <a:xfrm>
            <a:off x="4928446" y="1208882"/>
            <a:ext cx="1587191" cy="675671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Exploring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4C9AA1EB-CF0F-38FB-0CF9-6ED3FAA1BF88}"/>
              </a:ext>
            </a:extLst>
          </p:cNvPr>
          <p:cNvSpPr/>
          <p:nvPr/>
        </p:nvSpPr>
        <p:spPr>
          <a:xfrm>
            <a:off x="6426392" y="1208884"/>
            <a:ext cx="1587191" cy="675671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Modeling</a:t>
            </a: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DF77F5D6-B6C1-8B3F-E848-6E2F3CBEB038}"/>
              </a:ext>
            </a:extLst>
          </p:cNvPr>
          <p:cNvSpPr/>
          <p:nvPr/>
        </p:nvSpPr>
        <p:spPr>
          <a:xfrm>
            <a:off x="8131136" y="1208884"/>
            <a:ext cx="1771147" cy="675671"/>
          </a:xfrm>
          <a:prstGeom prst="chevro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Deployment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067BED2-5360-D773-3735-3A1E67D63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3893" y="2491370"/>
            <a:ext cx="6144997" cy="3967339"/>
          </a:xfrm>
        </p:spPr>
      </p:pic>
    </p:spTree>
    <p:extLst>
      <p:ext uri="{BB962C8B-B14F-4D97-AF65-F5344CB8AC3E}">
        <p14:creationId xmlns:p14="http://schemas.microsoft.com/office/powerpoint/2010/main" val="3019404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A1FE5-498C-372E-664A-68983C992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7703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sz="6000" b="1" dirty="0"/>
              <a:t>Data Story -  Credit Card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4ADADC-59BD-4BB2-F836-6A3D52B4A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887" y="4324490"/>
            <a:ext cx="4753638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234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31C8C-5491-943E-5B3E-45A22E171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9153"/>
            <a:ext cx="10515600" cy="2728189"/>
          </a:xfrm>
        </p:spPr>
        <p:txBody>
          <a:bodyPr>
            <a:normAutofit/>
          </a:bodyPr>
          <a:lstStyle/>
          <a:p>
            <a:r>
              <a:rPr lang="en-US" sz="5400" b="1" dirty="0"/>
              <a:t>Supervised ML Model (Classification)</a:t>
            </a:r>
            <a:br>
              <a:rPr lang="en-US" sz="5400" b="1" dirty="0"/>
            </a:b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033945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31C8C-5491-943E-5B3E-45A22E171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Supervised ML Model (Classification)</a:t>
            </a:r>
            <a:br>
              <a:rPr lang="en-US" sz="4400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0D49D-C303-F8C6-BF2B-3E36D620F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>
                <a:latin typeface="+mj-lt"/>
                <a:ea typeface="+mj-ea"/>
                <a:cs typeface="+mj-cs"/>
              </a:rPr>
              <a:t>Cross Validation</a:t>
            </a:r>
          </a:p>
          <a:p>
            <a:pPr marL="0" indent="0">
              <a:buNone/>
            </a:pPr>
            <a:endParaRPr lang="en-US" sz="3600" b="1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3600" b="1" dirty="0">
                <a:latin typeface="+mj-lt"/>
                <a:ea typeface="+mj-ea"/>
                <a:cs typeface="+mj-cs"/>
              </a:rPr>
              <a:t>Random Split: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2CE63F-55F0-2E49-E14D-4AE0CBFD2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896" y="2717154"/>
            <a:ext cx="6296904" cy="256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273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1285</TotalTime>
  <Words>508</Words>
  <Application>Microsoft Office PowerPoint</Application>
  <PresentationFormat>Widescreen</PresentationFormat>
  <Paragraphs>158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Graphik Meetup</vt:lpstr>
      <vt:lpstr>Inter</vt:lpstr>
      <vt:lpstr>Nunito</vt:lpstr>
      <vt:lpstr>open sans</vt:lpstr>
      <vt:lpstr>Roboto</vt:lpstr>
      <vt:lpstr>source-serif-pro</vt:lpstr>
      <vt:lpstr>Office Theme</vt:lpstr>
      <vt:lpstr>Model Behavior: Training a Machine Learning Network in Real-Time </vt:lpstr>
      <vt:lpstr>Agenda</vt:lpstr>
      <vt:lpstr>Machine Learning </vt:lpstr>
      <vt:lpstr>Supervised Learning </vt:lpstr>
      <vt:lpstr> When to use it (Cases) </vt:lpstr>
      <vt:lpstr>R and Data Science process</vt:lpstr>
      <vt:lpstr>PowerPoint Presentation</vt:lpstr>
      <vt:lpstr>Supervised ML Model (Classification) </vt:lpstr>
      <vt:lpstr>Supervised ML Model (Classification) </vt:lpstr>
      <vt:lpstr>Classification model assumptions</vt:lpstr>
      <vt:lpstr>Model evaluation measures</vt:lpstr>
      <vt:lpstr>PowerPoint Presentation</vt:lpstr>
      <vt:lpstr>PowerPoint Presentation</vt:lpstr>
      <vt:lpstr>Neural Network</vt:lpstr>
      <vt:lpstr>Neural Network</vt:lpstr>
      <vt:lpstr>Back to the Credit Card Dataset story  Fraud detection</vt:lpstr>
      <vt:lpstr>Using neuralnet package</vt:lpstr>
      <vt:lpstr>Using neuralnet package</vt:lpstr>
      <vt:lpstr>PowerPoint Presentation</vt:lpstr>
      <vt:lpstr>Confusion matrix </vt:lpstr>
      <vt:lpstr>Model Evaluation Metrics</vt:lpstr>
      <vt:lpstr>What did we learn?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Jadoo</dc:creator>
  <cp:lastModifiedBy>Mike Jadoo</cp:lastModifiedBy>
  <cp:revision>9</cp:revision>
  <dcterms:created xsi:type="dcterms:W3CDTF">2024-02-23T11:19:56Z</dcterms:created>
  <dcterms:modified xsi:type="dcterms:W3CDTF">2024-02-28T02:47:08Z</dcterms:modified>
</cp:coreProperties>
</file>