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5" r:id="rId6"/>
    <p:sldId id="276" r:id="rId7"/>
    <p:sldId id="270" r:id="rId8"/>
    <p:sldId id="271" r:id="rId9"/>
    <p:sldId id="272" r:id="rId10"/>
    <p:sldId id="274" r:id="rId11"/>
    <p:sldId id="273" r:id="rId12"/>
    <p:sldId id="258" r:id="rId13"/>
    <p:sldId id="259" r:id="rId14"/>
    <p:sldId id="260" r:id="rId15"/>
    <p:sldId id="281" r:id="rId16"/>
    <p:sldId id="277" r:id="rId17"/>
    <p:sldId id="278" r:id="rId18"/>
    <p:sldId id="286" r:id="rId19"/>
    <p:sldId id="282" r:id="rId20"/>
    <p:sldId id="280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59020-73CE-4730-B604-41881A5DD875}" v="13" dt="2024-02-29T16:56:44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Shu" userId="6acc1fb1e5f6e529" providerId="Windows Live" clId="Web-{15C59020-73CE-4730-B604-41881A5DD875}"/>
    <pc:docChg chg="modSld">
      <pc:chgData name="Kevin Shu" userId="6acc1fb1e5f6e529" providerId="Windows Live" clId="Web-{15C59020-73CE-4730-B604-41881A5DD875}" dt="2024-02-29T16:54:05.838" v="5"/>
      <pc:docMkLst>
        <pc:docMk/>
      </pc:docMkLst>
      <pc:sldChg chg="modSp">
        <pc:chgData name="Kevin Shu" userId="6acc1fb1e5f6e529" providerId="Windows Live" clId="Web-{15C59020-73CE-4730-B604-41881A5DD875}" dt="2024-02-29T16:52:18.143" v="1" actId="20577"/>
        <pc:sldMkLst>
          <pc:docMk/>
          <pc:sldMk cId="2093531430" sldId="278"/>
        </pc:sldMkLst>
        <pc:spChg chg="mod">
          <ac:chgData name="Kevin Shu" userId="6acc1fb1e5f6e529" providerId="Windows Live" clId="Web-{15C59020-73CE-4730-B604-41881A5DD875}" dt="2024-02-29T16:52:18.143" v="1" actId="20577"/>
          <ac:spMkLst>
            <pc:docMk/>
            <pc:sldMk cId="2093531430" sldId="278"/>
            <ac:spMk id="6" creationId="{9A470DE5-A601-A0EA-7796-DCFB31351EEF}"/>
          </ac:spMkLst>
        </pc:spChg>
      </pc:sldChg>
      <pc:sldChg chg="modSp">
        <pc:chgData name="Kevin Shu" userId="6acc1fb1e5f6e529" providerId="Windows Live" clId="Web-{15C59020-73CE-4730-B604-41881A5DD875}" dt="2024-02-29T16:53:50.618" v="3"/>
        <pc:sldMkLst>
          <pc:docMk/>
          <pc:sldMk cId="2027014086" sldId="282"/>
        </pc:sldMkLst>
        <pc:graphicFrameChg chg="mod modGraphic">
          <ac:chgData name="Kevin Shu" userId="6acc1fb1e5f6e529" providerId="Windows Live" clId="Web-{15C59020-73CE-4730-B604-41881A5DD875}" dt="2024-02-29T16:53:50.618" v="3"/>
          <ac:graphicFrameMkLst>
            <pc:docMk/>
            <pc:sldMk cId="2027014086" sldId="282"/>
            <ac:graphicFrameMk id="6" creationId="{5AAF52B2-E6F1-FD96-C462-000E0617107D}"/>
          </ac:graphicFrameMkLst>
        </pc:graphicFrameChg>
      </pc:sldChg>
      <pc:sldChg chg="modSp">
        <pc:chgData name="Kevin Shu" userId="6acc1fb1e5f6e529" providerId="Windows Live" clId="Web-{15C59020-73CE-4730-B604-41881A5DD875}" dt="2024-02-29T16:54:05.838" v="5"/>
        <pc:sldMkLst>
          <pc:docMk/>
          <pc:sldMk cId="3786376538" sldId="284"/>
        </pc:sldMkLst>
        <pc:graphicFrameChg chg="mod modGraphic">
          <ac:chgData name="Kevin Shu" userId="6acc1fb1e5f6e529" providerId="Windows Live" clId="Web-{15C59020-73CE-4730-B604-41881A5DD875}" dt="2024-02-29T16:54:05.838" v="5"/>
          <ac:graphicFrameMkLst>
            <pc:docMk/>
            <pc:sldMk cId="3786376538" sldId="284"/>
            <ac:graphicFrameMk id="5" creationId="{DF5AC407-EF8C-1803-AA1C-69BAE11E59FF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11:49:54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1559,'297'-3,"314"7,-425 14,3-1,591-13,-402-7,2107 3,-2441 2,84 16,-92-11,0-1,0-2,67-2,-96-3,1 0,-1-1,0 0,1 0,-1-1,0 1,0-2,0 1,-1-1,1 0,-1 0,0-1,0 0,-1 0,1 0,7-10,5-9,-1-1,-2-1,14-27,16-27,100-133,-132 189,-2-1,0 0,13-51,-2 7,-15 47,-1 0,-1-1,-1 1,1-40,-6-95,-2 67,3 71,-1 0,0 0,-2 0,0 0,-1 0,-1 1,-1-1,-13-26,14 35,-1 0,0 0,0 1,-1 0,-1 0,0 1,0 0,0 1,-1-1,0 1,0 1,-1 0,0 0,0 1,0 1,-13-5,-63-20,-125-26,107 38,-1 5,-147 0,-1340 14,1310-21,26 0,82 21,-100-4,101-32,-325 27,274 10,154-3,0 2,-115 19,18-2,121-16,0 2,-65 15,-6 9,-148 46,105-6,97-41,43-17,0 1,1 1,0 0,1 2,1 0,0 1,-16 21,10-13,0-1,-42 32,54-48,1 1,-1 0,1 0,1 2,0-1,-11 14,16-16,0 1,0-1,1 1,0-1,0 1,1 0,0 0,0 1,1-1,0 0,0 10,1 30,2 0,2-1,17 78,-15-93,-3-11,0-1,2 0,0 0,2 0,0-1,1 0,15 25,-19-39,0 0,0 0,1 0,0-1,0 0,0 0,0-1,1 1,-1-1,8 3,67 23,-43-17,-11-2,2-3,29 6,-25-8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26EF-37AB-652E-D07A-902E46D3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6E16-7292-E0E1-18B0-192C72E4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2924-3CDA-0CD8-A645-FB1A21B8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7D86-D844-3AC8-04AE-A2340D6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9785-A83F-A116-4E08-2CF1F739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5273-AF03-5897-69A7-7438DD4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4BF5-EF8F-D24F-91E1-EE75580E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0000-D482-0DBA-7BC7-6DBF73FB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DBB9-D669-23EF-1BB0-52F4B85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F5E3-2829-0957-49E9-EA53E335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8EAE3-0CDF-6B5B-B842-3E6504B3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E187A-7778-D47A-1A81-CE20CB24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78C0-BAEF-2BA6-6383-65734D12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10D5-61BB-5EF9-5853-C637B97E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8F9C-9A8D-8626-EEE5-4AAA234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218C-2DC9-4A57-0AB3-4F29447F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7AFC-796B-75ED-10D9-2E49D36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E107-F9AD-FD7C-724D-70B8C05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DEF-93EA-390A-BA19-A6B9EE9B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CF9C-C024-21C4-6C2E-D5D43FF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9F7D-4E44-CB98-674A-2298B3F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DCDB-7E3F-9D64-11CE-3AE5F394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38D9-54F9-5FB4-47F8-0A4EE6A4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833B-DFC9-49CD-6535-BB7566C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D96C-E928-58D8-3FE5-D649C427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E36B-E3F9-A6DD-CC0D-6B07E19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7A66-A03F-0CA2-6F5F-51732381C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55F0-2E9D-E8CB-87CB-AED086B6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9581-B1A1-B4A0-92C8-311A8AA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E6B4-014C-4490-0265-06507D88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93B2-8CDA-26FA-8AC4-582E72BA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07A8-243F-173B-7790-AC34228E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1722-3F18-FEC2-91C5-3B9D8A77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9B47A-F4D6-8840-3A0F-3CB6C951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EA513-C9A8-D119-D53B-77CE2D47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043C5-32CE-700F-4718-192D84A7C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738B-7F65-437A-1564-C137748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DA503-C09C-7F92-6B07-967952B1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B147-83D1-8ED7-F5D5-2333976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DD0-03FC-BB9D-91F3-EEBF0712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D67B1-65E0-8237-2287-5DB4E37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B9C02-E1B6-5CA1-CB9D-B2853A3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92495-4514-31B9-991E-053E5FAF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60C06-F343-4FCD-986A-E4B72369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B8DC-156A-05DD-4965-7D3AA65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A80A-BD5C-17FA-9ABB-FF44F17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E718-7464-7D0E-28AB-57BE7179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24B-8CED-EFC7-AC1F-08DEFA95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7E62-50F0-6342-6D7F-64880953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D32CD-0730-5086-19A5-D1C69403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A6C3-A4B5-B55A-7496-E969A371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3D7-7610-EED8-7044-23B3827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F10-47B6-C184-CCBA-52AA1D5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1F8EC-6332-3548-4477-453BE369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7CB9-D895-9999-7B9F-36208788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4A5B-55CD-5DF6-F545-C281E9A3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4049-ED04-34DC-6F74-41381B5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4129-1535-58BE-2A36-DE8A1B5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2357-85BA-246E-3440-9054E6AC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6F24-F46C-FBC9-4B56-C77B328A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F9AC-9EF2-1DFE-7256-D66FCD130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DA7B-E6F3-409E-86BF-63E2FA31D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1E34-ACCB-C436-4B4F-38A620DAA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4561-F006-D286-5F17-716A6452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39D-822C-8B0D-B83C-AA3FC736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33" y="494833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Model Behavior: Training a Machine Learning Network in Real-Time</a:t>
            </a:r>
            <a:b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B5D36-EE65-6A5D-DA6C-53EC6D81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4" y="3145589"/>
            <a:ext cx="4361339" cy="3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here is minimal or no multicollinearity among the independent variables.</a:t>
            </a:r>
          </a:p>
          <a:p>
            <a:pPr marL="0" indent="0" algn="l">
              <a:buNone/>
            </a:pP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observations to be independent of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A169-AFC0-BFA4-7F6A-17684435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5" y="4912157"/>
            <a:ext cx="3432081" cy="15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 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Confusion Matrix- used to describe the performance of a classification model </a:t>
            </a:r>
          </a:p>
          <a:p>
            <a:endParaRPr lang="en-US" sz="4400" dirty="0"/>
          </a:p>
          <a:p>
            <a:r>
              <a:rPr lang="en-US" sz="4400" dirty="0"/>
              <a:t>Accuracy – simply measures how often the classifier correctly predicts</a:t>
            </a:r>
          </a:p>
          <a:p>
            <a:endParaRPr lang="en-US" sz="4400" dirty="0"/>
          </a:p>
          <a:p>
            <a:r>
              <a:rPr lang="en-US" sz="4400" dirty="0"/>
              <a:t>ROC AUC score shows how well the classifier distinguishes positive and negative classes. It can take values from 0 to 1</a:t>
            </a:r>
          </a:p>
        </p:txBody>
      </p:sp>
    </p:spTree>
    <p:extLst>
      <p:ext uri="{BB962C8B-B14F-4D97-AF65-F5344CB8AC3E}">
        <p14:creationId xmlns:p14="http://schemas.microsoft.com/office/powerpoint/2010/main" val="8831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954DF4C-7CFC-E5C4-C4B1-245D6AC6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90" y="1318818"/>
            <a:ext cx="4961522" cy="48461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C928E-A749-D0B3-3F81-46655578AA63}"/>
              </a:ext>
            </a:extLst>
          </p:cNvPr>
          <p:cNvSpPr txBox="1"/>
          <p:nvPr/>
        </p:nvSpPr>
        <p:spPr>
          <a:xfrm>
            <a:off x="1313095" y="1188197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9EBCBE-2CAE-C8A9-CAC3-AF4FF0B6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16968"/>
              </p:ext>
            </p:extLst>
          </p:nvPr>
        </p:nvGraphicFramePr>
        <p:xfrm>
          <a:off x="7209784" y="2671104"/>
          <a:ext cx="41440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7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072007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81C4183-D301-8530-A144-766F3506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C1A332-9FFE-28FA-484C-00BF774FAA60}"/>
              </a:ext>
            </a:extLst>
          </p:cNvPr>
          <p:cNvSpPr txBox="1"/>
          <p:nvPr/>
        </p:nvSpPr>
        <p:spPr>
          <a:xfrm rot="18981879">
            <a:off x="2219542" y="1840563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96E87-73F8-7067-9FCD-95D48DBC7669}"/>
              </a:ext>
            </a:extLst>
          </p:cNvPr>
          <p:cNvSpPr txBox="1"/>
          <p:nvPr/>
        </p:nvSpPr>
        <p:spPr>
          <a:xfrm rot="19861120">
            <a:off x="5108850" y="187134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72722-89FD-1F3A-3E5A-572960437028}"/>
              </a:ext>
            </a:extLst>
          </p:cNvPr>
          <p:cNvSpPr txBox="1"/>
          <p:nvPr/>
        </p:nvSpPr>
        <p:spPr>
          <a:xfrm rot="19450515">
            <a:off x="2490629" y="413573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EA4D-857C-D515-F936-B0E4EAB4AF13}"/>
              </a:ext>
            </a:extLst>
          </p:cNvPr>
          <p:cNvSpPr txBox="1"/>
          <p:nvPr/>
        </p:nvSpPr>
        <p:spPr>
          <a:xfrm rot="18909504">
            <a:off x="5373174" y="4330346"/>
            <a:ext cx="81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9FA8B-3B7E-0B99-027C-83B0D74C3A86}"/>
              </a:ext>
            </a:extLst>
          </p:cNvPr>
          <p:cNvSpPr txBox="1"/>
          <p:nvPr/>
        </p:nvSpPr>
        <p:spPr>
          <a:xfrm>
            <a:off x="3000873" y="359938"/>
            <a:ext cx="659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Supervised Classification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7975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157FE2-6A6D-1F76-1916-492C43D9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937" y="992982"/>
            <a:ext cx="5716126" cy="487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14:cNvPr>
              <p14:cNvContentPartPr/>
              <p14:nvPr/>
            </p14:nvContentPartPr>
            <p14:xfrm>
              <a:off x="5006939" y="3287552"/>
              <a:ext cx="2201400" cy="58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299" y="3179912"/>
                <a:ext cx="2309040" cy="804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D7600-0921-DE60-4C1F-C76F194FC020}"/>
              </a:ext>
            </a:extLst>
          </p:cNvPr>
          <p:cNvSpPr/>
          <p:nvPr/>
        </p:nvSpPr>
        <p:spPr>
          <a:xfrm>
            <a:off x="2456597" y="2961564"/>
            <a:ext cx="2320120" cy="12692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D421-1DB0-F883-6573-76C85593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BA7C3-0F85-894A-900B-2F155595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46" y="2065759"/>
            <a:ext cx="9145276" cy="433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873A47-24E9-20D3-BC7B-F74AAAD24817}"/>
              </a:ext>
            </a:extLst>
          </p:cNvPr>
          <p:cNvSpPr txBox="1"/>
          <p:nvPr/>
        </p:nvSpPr>
        <p:spPr>
          <a:xfrm>
            <a:off x="2683243" y="168023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36394-96A5-4BC5-4036-674A72BDE470}"/>
              </a:ext>
            </a:extLst>
          </p:cNvPr>
          <p:cNvSpPr txBox="1"/>
          <p:nvPr/>
        </p:nvSpPr>
        <p:spPr>
          <a:xfrm>
            <a:off x="5625290" y="1457855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1901E-5F64-6936-354E-DA15A755AA83}"/>
              </a:ext>
            </a:extLst>
          </p:cNvPr>
          <p:cNvSpPr txBox="1"/>
          <p:nvPr/>
        </p:nvSpPr>
        <p:spPr>
          <a:xfrm>
            <a:off x="8759474" y="174940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AD4D353-3127-64D9-8C3F-0A12F0F16E2D}"/>
              </a:ext>
            </a:extLst>
          </p:cNvPr>
          <p:cNvSpPr/>
          <p:nvPr/>
        </p:nvSpPr>
        <p:spPr>
          <a:xfrm rot="16200000">
            <a:off x="6379503" y="1328343"/>
            <a:ext cx="242761" cy="13669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B0ABF-599B-CDC2-7167-BA6F0AC6801F}"/>
              </a:ext>
            </a:extLst>
          </p:cNvPr>
          <p:cNvSpPr/>
          <p:nvPr/>
        </p:nvSpPr>
        <p:spPr>
          <a:xfrm>
            <a:off x="1118478" y="2133180"/>
            <a:ext cx="604413" cy="623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25D3-BE5D-3241-074D-16125BB4F0AC}"/>
              </a:ext>
            </a:extLst>
          </p:cNvPr>
          <p:cNvSpPr txBox="1"/>
          <p:nvPr/>
        </p:nvSpPr>
        <p:spPr>
          <a:xfrm>
            <a:off x="208058" y="1941294"/>
            <a:ext cx="11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neuron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413F94-266D-F867-B9C6-7079CAC65FE6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>
            <a:off x="770598" y="2310626"/>
            <a:ext cx="347880" cy="1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63B1-588B-ADDA-D099-F4F463AA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3DF7E-A074-E01B-C1E5-C108B990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49" y="1868452"/>
            <a:ext cx="5986260" cy="4395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55936-E106-FFD4-EFDA-FD6862C41524}"/>
              </a:ext>
            </a:extLst>
          </p:cNvPr>
          <p:cNvSpPr txBox="1"/>
          <p:nvPr/>
        </p:nvSpPr>
        <p:spPr>
          <a:xfrm>
            <a:off x="3357349" y="1868452"/>
            <a:ext cx="1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2402-C632-AB43-7741-FE4CE54368A1}"/>
              </a:ext>
            </a:extLst>
          </p:cNvPr>
          <p:cNvSpPr txBox="1"/>
          <p:nvPr/>
        </p:nvSpPr>
        <p:spPr>
          <a:xfrm>
            <a:off x="5272047" y="1594904"/>
            <a:ext cx="8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7789A-F3D9-535B-7B56-F4144C3A5292}"/>
              </a:ext>
            </a:extLst>
          </p:cNvPr>
          <p:cNvSpPr txBox="1"/>
          <p:nvPr/>
        </p:nvSpPr>
        <p:spPr>
          <a:xfrm>
            <a:off x="6342417" y="2237784"/>
            <a:ext cx="23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10" dirty="0">
                <a:solidFill>
                  <a:srgbClr val="273239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8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4D5-2914-A200-5D96-03F1119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080"/>
            <a:ext cx="10515600" cy="1709335"/>
          </a:xfrm>
        </p:spPr>
        <p:txBody>
          <a:bodyPr/>
          <a:lstStyle/>
          <a:p>
            <a:pPr algn="ctr"/>
            <a:r>
              <a:rPr lang="en-US" dirty="0"/>
              <a:t>Back to the </a:t>
            </a:r>
            <a:r>
              <a:rPr lang="en-US" sz="4400" b="1" dirty="0"/>
              <a:t>Credit Card Dataset story </a:t>
            </a:r>
            <a:br>
              <a:rPr lang="en-US" sz="4400" b="1" dirty="0"/>
            </a:br>
            <a:r>
              <a:rPr lang="en-US" sz="4400" b="1" dirty="0"/>
              <a:t>Fraud detection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27EE6-2D22-5C65-B83B-6BAEDEC6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113" y="2868895"/>
            <a:ext cx="5549774" cy="3107874"/>
          </a:xfrm>
        </p:spPr>
      </p:pic>
    </p:spTree>
    <p:extLst>
      <p:ext uri="{BB962C8B-B14F-4D97-AF65-F5344CB8AC3E}">
        <p14:creationId xmlns:p14="http://schemas.microsoft.com/office/powerpoint/2010/main" val="11534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3725-9369-FBAE-2E46-BA853F60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B3E7-2D13-81B3-D414-48633347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70DE5-A601-A0EA-7796-DCFB31351EEF}"/>
              </a:ext>
            </a:extLst>
          </p:cNvPr>
          <p:cNvSpPr txBox="1"/>
          <p:nvPr/>
        </p:nvSpPr>
        <p:spPr>
          <a:xfrm>
            <a:off x="838200" y="2004586"/>
            <a:ext cx="105156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  0.8, list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[split,]</a:t>
            </a:r>
          </a:p>
          <a:p>
            <a:r>
              <a:rPr lang="en-US" dirty="0" err="1">
                <a:latin typeface="Courier New"/>
                <a:cs typeface="Courier New"/>
              </a:rPr>
              <a:t>creditcard.test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df</a:t>
            </a:r>
            <a:r>
              <a:rPr lang="en-US" dirty="0">
                <a:latin typeface="Courier New"/>
                <a:cs typeface="Courier New"/>
              </a:rPr>
              <a:t>[-split,]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 ~ .,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hidden = c(5,2),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linear.output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3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433C-7985-430F-AC3A-6805E9F5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D85-05CE-CD72-1B2A-29BF45D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9BF34-03D5-581D-23D7-685C23F3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08977-B217-D134-F5E0-4B8D1DCBB313}"/>
              </a:ext>
            </a:extLst>
          </p:cNvPr>
          <p:cNvSpPr txBox="1"/>
          <p:nvPr/>
        </p:nvSpPr>
        <p:spPr>
          <a:xfrm>
            <a:off x="838200" y="200458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our neural network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rep ="best")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#scale the test dataset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the predicted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predicted.nn.values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::compute(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6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431E-A30A-05BE-3EEA-5F9F0470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A8BBA9-F3C6-69CA-5898-26A2B9D0B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948" y="1810404"/>
            <a:ext cx="5108853" cy="4404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509A7-3AE2-2816-63AC-B2657A54A472}"/>
              </a:ext>
            </a:extLst>
          </p:cNvPr>
          <p:cNvSpPr txBox="1"/>
          <p:nvPr/>
        </p:nvSpPr>
        <p:spPr>
          <a:xfrm>
            <a:off x="1917708" y="1326700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AF52B2-E6F1-FD96-C462-000E06171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3064"/>
              </p:ext>
            </p:extLst>
          </p:nvPr>
        </p:nvGraphicFramePr>
        <p:xfrm>
          <a:off x="6990691" y="2635330"/>
          <a:ext cx="4363108" cy="339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54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181554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43BF6B-0FA6-3E23-7520-22AB061FB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F015F-EA17-4BBF-2F04-7392533D1CC5}"/>
              </a:ext>
            </a:extLst>
          </p:cNvPr>
          <p:cNvSpPr txBox="1"/>
          <p:nvPr/>
        </p:nvSpPr>
        <p:spPr>
          <a:xfrm rot="18981879">
            <a:off x="5395721" y="5053017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9B873-A38E-C6F7-0AD3-09D5B770AD41}"/>
              </a:ext>
            </a:extLst>
          </p:cNvPr>
          <p:cNvSpPr txBox="1"/>
          <p:nvPr/>
        </p:nvSpPr>
        <p:spPr>
          <a:xfrm rot="19861120">
            <a:off x="2363918" y="5022240"/>
            <a:ext cx="1514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45617-8743-A590-FBF5-110BE8E32593}"/>
              </a:ext>
            </a:extLst>
          </p:cNvPr>
          <p:cNvSpPr txBox="1"/>
          <p:nvPr/>
        </p:nvSpPr>
        <p:spPr>
          <a:xfrm rot="19450515">
            <a:off x="5049863" y="248354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F1CC3-0B21-E711-7956-0B7A68F0F4C8}"/>
              </a:ext>
            </a:extLst>
          </p:cNvPr>
          <p:cNvSpPr txBox="1"/>
          <p:nvPr/>
        </p:nvSpPr>
        <p:spPr>
          <a:xfrm rot="18909504">
            <a:off x="2405280" y="2685114"/>
            <a:ext cx="81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E36C0-93FF-BAD3-355F-BFC22B84B1AC}"/>
              </a:ext>
            </a:extLst>
          </p:cNvPr>
          <p:cNvSpPr txBox="1"/>
          <p:nvPr/>
        </p:nvSpPr>
        <p:spPr>
          <a:xfrm>
            <a:off x="1897039" y="334714"/>
            <a:ext cx="777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Deep learning (neural networks)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A0E1E-D80D-C4A1-C1BC-4C6A4B3E2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5" y="412113"/>
            <a:ext cx="1411793" cy="11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DD27-0417-5E9D-4858-EBC2F41A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AC74-DC8C-4F95-E587-2A9BC6AF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Supervised Machine Learning Classification</a:t>
            </a:r>
          </a:p>
          <a:p>
            <a:r>
              <a:rPr lang="en-US" sz="4000" dirty="0"/>
              <a:t>When to use it (Cases)</a:t>
            </a:r>
          </a:p>
          <a:p>
            <a:r>
              <a:rPr lang="en-US" sz="4000" dirty="0"/>
              <a:t>About R</a:t>
            </a:r>
          </a:p>
          <a:p>
            <a:r>
              <a:rPr lang="en-US" sz="4000" dirty="0"/>
              <a:t>Credit Card dataset</a:t>
            </a:r>
          </a:p>
          <a:p>
            <a:r>
              <a:rPr lang="en-US" sz="4000" dirty="0"/>
              <a:t>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28532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0AD318D-9BC7-555C-7A9D-13BD295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Confusion matrix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9DF14B-7568-BFD2-C1DC-98774E309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9242EC-8312-261F-01A2-9C3CF1AEE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B7AFFCA-FC40-6B43-5178-0A2D158F6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25E76E-21C4-41E5-B8C8-B10FB85912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6452" y="2547793"/>
            <a:ext cx="5028936" cy="368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D7A4F-4244-2F5D-BD88-C7FE222E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547793"/>
            <a:ext cx="4798926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4A3D-352E-EF64-56EE-77313CA4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9B789C-85EC-1556-4057-793887CD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383838"/>
                </a:solidFill>
                <a:effectLst/>
                <a:latin typeface="Inter"/>
              </a:rPr>
              <a:t>Model Evaluation Metrics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888CA6-9E93-5AF5-00FB-F2BFCDBF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04306"/>
            <a:ext cx="5157787" cy="823912"/>
          </a:xfrm>
        </p:spPr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D6402B-B11B-1A05-0C81-E655C8A51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BD4C5B-68F0-0816-B631-8FDFBFBC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36168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5AC407-EF8C-1803-AA1C-69BAE11E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364"/>
              </p:ext>
            </p:extLst>
          </p:nvPr>
        </p:nvGraphicFramePr>
        <p:xfrm>
          <a:off x="6436923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DF8735-54D5-C163-5131-1C029070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7483"/>
              </p:ext>
            </p:extLst>
          </p:nvPr>
        </p:nvGraphicFramePr>
        <p:xfrm>
          <a:off x="839788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4052143367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1315815974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43458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701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0368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90116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3940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7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D2E0-885A-8C08-1B80-6D9F36F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15969-B21B-8C47-0E6E-DC8E743A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930590" cy="4508577"/>
          </a:xfrm>
        </p:spPr>
      </p:pic>
    </p:spTree>
    <p:extLst>
      <p:ext uri="{BB962C8B-B14F-4D97-AF65-F5344CB8AC3E}">
        <p14:creationId xmlns:p14="http://schemas.microsoft.com/office/powerpoint/2010/main" val="25762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D17-CA5A-1078-F71F-B173B74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Machine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D84C-9BCE-DC97-DCE2-336582B7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C076-F3BD-2B86-08F9-F1B7852F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599" y="459601"/>
            <a:ext cx="2354664" cy="2004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E22526-B700-C8DC-DABC-98556FEF1932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A2494C-E1CD-B714-10C4-C6D82510CD6A}"/>
              </a:ext>
            </a:extLst>
          </p:cNvPr>
          <p:cNvSpPr/>
          <p:nvPr/>
        </p:nvSpPr>
        <p:spPr>
          <a:xfrm>
            <a:off x="2693386" y="3868943"/>
            <a:ext cx="2201508" cy="23080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175604-7138-4263-1BE4-18FEDD870723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6C60-B8B0-CDAF-F802-ABDE49E9D064}"/>
              </a:ext>
            </a:extLst>
          </p:cNvPr>
          <p:cNvSpPr txBox="1"/>
          <p:nvPr/>
        </p:nvSpPr>
        <p:spPr>
          <a:xfrm>
            <a:off x="1740846" y="4394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05C9D-445C-252F-2D24-E8110CD2C9FD}"/>
              </a:ext>
            </a:extLst>
          </p:cNvPr>
          <p:cNvSpPr txBox="1"/>
          <p:nvPr/>
        </p:nvSpPr>
        <p:spPr>
          <a:xfrm>
            <a:off x="8810154" y="4394110"/>
            <a:ext cx="13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A6B65-0663-CEE9-38C7-3DB5B3477F23}"/>
              </a:ext>
            </a:extLst>
          </p:cNvPr>
          <p:cNvSpPr txBox="1"/>
          <p:nvPr/>
        </p:nvSpPr>
        <p:spPr>
          <a:xfrm>
            <a:off x="8706877" y="5285536"/>
            <a:ext cx="17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A1E3B-782B-4BE7-60B5-80A4A7B8B556}"/>
              </a:ext>
            </a:extLst>
          </p:cNvPr>
          <p:cNvSpPr/>
          <p:nvPr/>
        </p:nvSpPr>
        <p:spPr>
          <a:xfrm>
            <a:off x="2078696" y="1352422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FE6C7C-48D0-7D91-C839-CDBE823B668B}"/>
              </a:ext>
            </a:extLst>
          </p:cNvPr>
          <p:cNvSpPr/>
          <p:nvPr/>
        </p:nvSpPr>
        <p:spPr>
          <a:xfrm>
            <a:off x="7008670" y="813696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FAC-D6C2-21B3-6B24-3BD4935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DAA8B-2E9B-ADD0-0B95-7A517328BA1F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D1C41-5BA3-404E-FBD5-1F0BAC21A957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B53F2-A42C-A14C-208C-C842B102493D}"/>
              </a:ext>
            </a:extLst>
          </p:cNvPr>
          <p:cNvSpPr txBox="1"/>
          <p:nvPr/>
        </p:nvSpPr>
        <p:spPr>
          <a:xfrm>
            <a:off x="8810153" y="4394110"/>
            <a:ext cx="241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D3092-77F2-BDB5-BEE1-EF071E22539D}"/>
              </a:ext>
            </a:extLst>
          </p:cNvPr>
          <p:cNvSpPr txBox="1"/>
          <p:nvPr/>
        </p:nvSpPr>
        <p:spPr>
          <a:xfrm>
            <a:off x="8871266" y="2579146"/>
            <a:ext cx="254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Multinomial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D65D02-1CA6-EF7A-080E-00A4DCD2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28" y="2375795"/>
            <a:ext cx="743054" cy="571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F6580-E023-9ADD-BCCF-EEC4074F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44" y="3315603"/>
            <a:ext cx="1361910" cy="10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057-25AA-C413-238B-FEC54462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5600" b="1" dirty="0"/>
              <a:t>When to use it (Cases)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10D3-1191-14A9-8F1A-EECDA3E5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Document classification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Spam filtering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Medical diagnostic test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Customer behavior prediction 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Fraud detection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1E73-ED88-26E1-8B92-FAAB100C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78"/>
            <a:ext cx="10515600" cy="1055068"/>
          </a:xfrm>
        </p:spPr>
        <p:txBody>
          <a:bodyPr/>
          <a:lstStyle/>
          <a:p>
            <a:r>
              <a:rPr lang="en-US" b="1" dirty="0"/>
              <a:t>R and Data Science process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728B309-0777-1959-C172-373448DB1796}"/>
              </a:ext>
            </a:extLst>
          </p:cNvPr>
          <p:cNvSpPr/>
          <p:nvPr/>
        </p:nvSpPr>
        <p:spPr>
          <a:xfrm>
            <a:off x="1617232" y="1208882"/>
            <a:ext cx="1682169" cy="67567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E26FDAB-B257-C75F-8C09-B86231223888}"/>
              </a:ext>
            </a:extLst>
          </p:cNvPr>
          <p:cNvSpPr/>
          <p:nvPr/>
        </p:nvSpPr>
        <p:spPr>
          <a:xfrm>
            <a:off x="3299401" y="1208883"/>
            <a:ext cx="1587191" cy="675671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335FEBA-FB83-76A2-9035-46184944B4CB}"/>
              </a:ext>
            </a:extLst>
          </p:cNvPr>
          <p:cNvSpPr/>
          <p:nvPr/>
        </p:nvSpPr>
        <p:spPr>
          <a:xfrm>
            <a:off x="4928446" y="1208882"/>
            <a:ext cx="1587191" cy="675671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Exploring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C9AA1EB-CF0F-38FB-0CF9-6ED3FAA1BF88}"/>
              </a:ext>
            </a:extLst>
          </p:cNvPr>
          <p:cNvSpPr/>
          <p:nvPr/>
        </p:nvSpPr>
        <p:spPr>
          <a:xfrm>
            <a:off x="6426392" y="1208884"/>
            <a:ext cx="1587191" cy="67567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DF77F5D6-B6C1-8B3F-E848-6E2F3CBEB038}"/>
              </a:ext>
            </a:extLst>
          </p:cNvPr>
          <p:cNvSpPr/>
          <p:nvPr/>
        </p:nvSpPr>
        <p:spPr>
          <a:xfrm>
            <a:off x="8131136" y="1208884"/>
            <a:ext cx="1771147" cy="67567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7BED2-5360-D773-3735-3A1E67D6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893" y="2491370"/>
            <a:ext cx="6144997" cy="3967339"/>
          </a:xfrm>
        </p:spPr>
      </p:pic>
    </p:spTree>
    <p:extLst>
      <p:ext uri="{BB962C8B-B14F-4D97-AF65-F5344CB8AC3E}">
        <p14:creationId xmlns:p14="http://schemas.microsoft.com/office/powerpoint/2010/main" val="30194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FE5-498C-372E-664A-68983C99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7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6000" b="1" dirty="0"/>
              <a:t>Data Story -  Credit Card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ADADC-59BD-4BB2-F836-6A3D52B4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87" y="4324490"/>
            <a:ext cx="47536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153"/>
            <a:ext cx="10515600" cy="2728189"/>
          </a:xfrm>
        </p:spPr>
        <p:txBody>
          <a:bodyPr>
            <a:normAutofit/>
          </a:bodyPr>
          <a:lstStyle/>
          <a:p>
            <a:r>
              <a:rPr lang="en-US" sz="5400" b="1" dirty="0"/>
              <a:t>Supervised ML Model (Classification)</a:t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39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ML Model (Classification)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D49D-C303-F8C6-BF2B-3E36D620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Cross Validation</a:t>
            </a:r>
          </a:p>
          <a:p>
            <a:pPr marL="0" indent="0">
              <a:buNone/>
            </a:pPr>
            <a:endParaRPr lang="en-US" sz="36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b="1" dirty="0">
                <a:latin typeface="+mj-lt"/>
                <a:ea typeface="+mj-ea"/>
                <a:cs typeface="+mj-cs"/>
              </a:rPr>
              <a:t>Random Split: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E63F-55F0-2E49-E14D-4AE0CBFD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96" y="2717154"/>
            <a:ext cx="6296904" cy="25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508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Model Behavior: Training a Machine Learning Network in Real-Time </vt:lpstr>
      <vt:lpstr>Agenda</vt:lpstr>
      <vt:lpstr>Machine Learning </vt:lpstr>
      <vt:lpstr>Supervised Learning </vt:lpstr>
      <vt:lpstr> When to use it (Cases) </vt:lpstr>
      <vt:lpstr>R and Data Science process</vt:lpstr>
      <vt:lpstr>PowerPoint Presentation</vt:lpstr>
      <vt:lpstr>Supervised ML Model (Classification) </vt:lpstr>
      <vt:lpstr>Supervised ML Model (Classification) </vt:lpstr>
      <vt:lpstr>Classification model assumptions</vt:lpstr>
      <vt:lpstr>Model evaluation measures</vt:lpstr>
      <vt:lpstr>PowerPoint Presentation</vt:lpstr>
      <vt:lpstr>PowerPoint Presentation</vt:lpstr>
      <vt:lpstr>Neural Network</vt:lpstr>
      <vt:lpstr>Neural Network</vt:lpstr>
      <vt:lpstr>Back to the Credit Card Dataset story  Fraud detection</vt:lpstr>
      <vt:lpstr>Using neuralnet package</vt:lpstr>
      <vt:lpstr>Using neuralnet package</vt:lpstr>
      <vt:lpstr>PowerPoint Presentation</vt:lpstr>
      <vt:lpstr>Confusion matrix </vt:lpstr>
      <vt:lpstr>Model Evaluation Metrics</vt:lpstr>
      <vt:lpstr>What did we learn?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15</cp:revision>
  <dcterms:created xsi:type="dcterms:W3CDTF">2024-02-23T11:19:56Z</dcterms:created>
  <dcterms:modified xsi:type="dcterms:W3CDTF">2024-02-29T16:56:44Z</dcterms:modified>
</cp:coreProperties>
</file>