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1" autoAdjust="0"/>
    <p:restoredTop sz="94660"/>
  </p:normalViewPr>
  <p:slideViewPr>
    <p:cSldViewPr snapToGrid="0">
      <p:cViewPr varScale="1">
        <p:scale>
          <a:sx n="88" d="100"/>
          <a:sy n="88" d="100"/>
        </p:scale>
        <p:origin x="32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D3E06-06BF-F46E-07AB-D4F0C69BF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B950B5-6EEE-A6B8-1BCE-694049CF28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E4550-E8C0-77C2-6563-C4A2EA841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485A5-7BF8-48CC-BFC1-D1E2003E0342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34D3A-A8C5-7CB5-8680-27FEE2CA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C508E-DB93-DB1D-8AF4-EFF7EC50E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433B-848B-4E6A-8D2C-ED031BE64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24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D14FE-A65F-3CA5-1FDA-8F23DBCCC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7A0B62-04C7-44FE-4728-165BB72A1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F1A0B-3DF6-1E03-9C5A-FDC692876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485A5-7BF8-48CC-BFC1-D1E2003E0342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B7D53-9313-9835-C406-855167727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11E5A-592A-8C6D-EF46-7A25F9E0A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433B-848B-4E6A-8D2C-ED031BE64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37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42573E-354A-19F9-6677-6EFC9EF2EF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714E-550D-DFE5-51FF-072F79E9C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96EE3-589C-743D-37B6-BA956E0B2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485A5-7BF8-48CC-BFC1-D1E2003E0342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4F27B-A0EB-E35F-D3C8-142739305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EA131-740F-F03A-C54C-99CF37C16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433B-848B-4E6A-8D2C-ED031BE64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02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EA9B3-8F80-C2F0-C6B6-F7D6CA25D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95895-7B62-D3BA-EDEE-7869EE047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93620-C3B0-6CEA-D7B7-E7216912E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485A5-7BF8-48CC-BFC1-D1E2003E0342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9A5A8-4BC4-A0E9-FC43-ACE75E61A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F2C53-ECED-512D-BDB0-CD0CD2C88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433B-848B-4E6A-8D2C-ED031BE64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669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E4350-476B-A9AA-FC5D-88F98F721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A8005-3120-3E8A-EFE3-402729D51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46097-E6B0-EB92-F0CA-E94D7680E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485A5-7BF8-48CC-BFC1-D1E2003E0342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4E4BB-5E98-C4F3-6DC6-530D094AC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7E010-E015-9744-0CAD-19121CB1C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433B-848B-4E6A-8D2C-ED031BE64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6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31D97-862D-D001-60EB-EF1E3DBEA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8AC5F-9091-3E13-48EC-806E26AF88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A5D32C-5120-CE8A-02BE-D00C0DE8A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788DB4-8AD8-6651-FE72-42992F85D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485A5-7BF8-48CC-BFC1-D1E2003E0342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3EA5F-701B-56B8-C6FD-7C23609CE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27CDE-6EEF-AD09-193F-D18436BC1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433B-848B-4E6A-8D2C-ED031BE64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38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0E820-27CA-650B-800C-F3C0A4C3C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451C3-B109-4156-BD21-0219FEECB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FBDDBD-E3F7-1350-6768-A79BF423B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E18C17-957E-A1B4-5F4F-89283A2489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80AC9D-6ACC-FE7C-7BC4-0FB8DD8CA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408608-B853-CDD5-45BC-E616009FE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485A5-7BF8-48CC-BFC1-D1E2003E0342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32F9D8-76F3-05CB-1719-B2B2306FB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B81703-FF46-CF4F-960F-A3CCF5D54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433B-848B-4E6A-8D2C-ED031BE64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895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D5315-7449-E7A8-0664-F6553AF35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C3BF2A-5FEE-8A99-F997-EDF99EEFF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485A5-7BF8-48CC-BFC1-D1E2003E0342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030ED9-F528-2B50-7F81-B32196A4B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3F80C7-C3F1-2AF7-64A9-0169CDC75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433B-848B-4E6A-8D2C-ED031BE64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7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01AA4F-4289-5143-1AC2-2113620E0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485A5-7BF8-48CC-BFC1-D1E2003E0342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103536-0F5C-FDA2-ABFA-AF8CCA00C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513847-05E1-D06D-65FB-632731AAA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433B-848B-4E6A-8D2C-ED031BE64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2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76442-DC9E-D4D3-8B3F-1DD804173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8677B-42FE-A9C1-7867-A6A955D4A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6EBC7-074A-4805-F5C6-5FC6C892E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E27FE2-E0C2-5657-555A-5929632C8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485A5-7BF8-48CC-BFC1-D1E2003E0342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9508C-4062-1292-F1C3-E37FBAD88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7701A-EC25-DC52-49EA-E164FF14C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433B-848B-4E6A-8D2C-ED031BE64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93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C5BD-EFA7-B521-98A8-B7E586CAE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3C411E-9AE3-C91C-56B9-C9C8171603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4E7D45-F3B6-4AF7-BC33-139C0BF61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54E0E-8D32-303D-F3A5-D3F524842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485A5-7BF8-48CC-BFC1-D1E2003E0342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76BC6-35C2-9006-C584-8229C0653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C2A3E-63A9-B0D8-CFE0-618F010A3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433B-848B-4E6A-8D2C-ED031BE64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90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07A6A1-F0F2-1CFB-30B7-533277B21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E546A-00DD-A4E7-ECDF-06C7BDF9B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3DA01-5E44-7EAC-4C30-A0457E176D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485A5-7BF8-48CC-BFC1-D1E2003E0342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C9DF2-0B72-86B0-99C1-3C87A8A6EC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43CCB-A227-4F8F-2BE6-4BA1C2F752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E433B-848B-4E6A-8D2C-ED031BE64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48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xponentis.es/ejemplo-de-uso-de-pyspark-en-linux-y-algunos-comandos-basicos-de-transformacion-accion-en-spark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69E59-5C94-BBA1-F82D-5799AF1FDF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4043" y="2464240"/>
            <a:ext cx="9843911" cy="1929519"/>
          </a:xfrm>
        </p:spPr>
        <p:txBody>
          <a:bodyPr>
            <a:normAutofit/>
          </a:bodyPr>
          <a:lstStyle/>
          <a:p>
            <a:r>
              <a:rPr lang="en-US" sz="7200" b="1" dirty="0" err="1"/>
              <a:t>My_Favorite_Functions</a:t>
            </a:r>
            <a:r>
              <a:rPr lang="en-US" sz="7200" b="1" dirty="0"/>
              <a:t>()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E4F3EF-4D03-23EE-73D1-B08A0F474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168095"/>
            <a:ext cx="9144000" cy="1655762"/>
          </a:xfrm>
        </p:spPr>
        <p:txBody>
          <a:bodyPr/>
          <a:lstStyle/>
          <a:p>
            <a:br>
              <a:rPr lang="en-US" dirty="0"/>
            </a:br>
            <a:r>
              <a:rPr lang="en-US" sz="2400" dirty="0"/>
              <a:t>(try saying this 3 x fast)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C50399-6700-162F-545B-986AC6D626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14488" y="197555"/>
            <a:ext cx="5247961" cy="241017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9A400FB-AF38-79AA-3727-E2439EBAAD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31" t="10953" r="25794" b="57033"/>
          <a:stretch/>
        </p:blipFill>
        <p:spPr>
          <a:xfrm>
            <a:off x="9699171" y="197555"/>
            <a:ext cx="1937657" cy="262184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F2D65B3-9055-11B5-9844-34BE21CF3D32}"/>
              </a:ext>
            </a:extLst>
          </p:cNvPr>
          <p:cNvSpPr txBox="1"/>
          <p:nvPr/>
        </p:nvSpPr>
        <p:spPr>
          <a:xfrm>
            <a:off x="10091057" y="2850087"/>
            <a:ext cx="154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Mike Jadoo</a:t>
            </a:r>
          </a:p>
        </p:txBody>
      </p:sp>
    </p:spTree>
    <p:extLst>
      <p:ext uri="{BB962C8B-B14F-4D97-AF65-F5344CB8AC3E}">
        <p14:creationId xmlns:p14="http://schemas.microsoft.com/office/powerpoint/2010/main" val="4195969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59037-FB15-03AB-74C1-BC651897E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69761"/>
          </a:xfrm>
        </p:spPr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My Favorite Function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Pyspark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6075C-6D5E-8746-0D36-6148F54B6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Apache Spark</a:t>
            </a:r>
          </a:p>
          <a:p>
            <a:r>
              <a:rPr lang="en-US" dirty="0" err="1"/>
              <a:t>Pyspark</a:t>
            </a:r>
            <a:endParaRPr lang="en-US" dirty="0"/>
          </a:p>
          <a:p>
            <a:r>
              <a:rPr lang="en-US" dirty="0" err="1"/>
              <a:t>DataFrames</a:t>
            </a:r>
            <a:endParaRPr lang="en-US" dirty="0"/>
          </a:p>
          <a:p>
            <a:r>
              <a:rPr lang="en-US" dirty="0"/>
              <a:t>Demo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A8A65F7-6061-3EB7-F373-69EC9124D420}"/>
              </a:ext>
            </a:extLst>
          </p:cNvPr>
          <p:cNvSpPr txBox="1">
            <a:spLocks/>
          </p:cNvSpPr>
          <p:nvPr/>
        </p:nvSpPr>
        <p:spPr>
          <a:xfrm>
            <a:off x="740229" y="1268186"/>
            <a:ext cx="103632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617141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DF84E1-3453-6702-7425-B516BCD97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BF9C6-F005-4BD7-EC52-CD4B18BD0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69761"/>
          </a:xfrm>
        </p:spPr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Introduction to Apache Spark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B767B-CEC4-18F9-0828-3DB57189B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A fast and general engine for large-scale data processing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Response to limitations in the Hadoop MapReduce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Implemented in Scala programming language, supports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Java, Scala, Python, 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AFB52CA-4B69-A444-A065-F035E0D70258}"/>
              </a:ext>
            </a:extLst>
          </p:cNvPr>
          <p:cNvSpPr txBox="1">
            <a:spLocks/>
          </p:cNvSpPr>
          <p:nvPr/>
        </p:nvSpPr>
        <p:spPr>
          <a:xfrm>
            <a:off x="740229" y="1268186"/>
            <a:ext cx="103632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3450317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143E5-9F75-6EA7-E445-AB74FC3B17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98B76-535C-0F51-9C34-4E2E60424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69761"/>
          </a:xfrm>
        </p:spPr>
        <p:txBody>
          <a:bodyPr/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Pyspark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852745F-35AF-ED24-43FF-6AC816B86F7F}"/>
              </a:ext>
            </a:extLst>
          </p:cNvPr>
          <p:cNvSpPr txBox="1">
            <a:spLocks/>
          </p:cNvSpPr>
          <p:nvPr/>
        </p:nvSpPr>
        <p:spPr>
          <a:xfrm>
            <a:off x="740229" y="1268186"/>
            <a:ext cx="103632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</a:t>
            </a:r>
          </a:p>
        </p:txBody>
      </p:sp>
      <p:pic>
        <p:nvPicPr>
          <p:cNvPr id="1026" name="Picture 2" descr="PySpark Logo">
            <a:extLst>
              <a:ext uri="{FF2B5EF4-FFF2-40B4-BE49-F238E27FC236}">
                <a16:creationId xmlns:a16="http://schemas.microsoft.com/office/drawing/2014/main" id="{5ABFC831-E2ED-0974-5B39-81424E7AF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829" y="453799"/>
            <a:ext cx="50768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2EE7995-E5D5-D551-CA83-991A90914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6771"/>
            <a:ext cx="10515600" cy="4250191"/>
          </a:xfrm>
        </p:spPr>
        <p:txBody>
          <a:bodyPr/>
          <a:lstStyle/>
          <a:p>
            <a:r>
              <a:rPr lang="en-US" b="0" i="0" dirty="0" err="1">
                <a:solidFill>
                  <a:srgbClr val="1B3139"/>
                </a:solidFill>
                <a:effectLst/>
                <a:latin typeface="DM Sans" pitchFamily="2" charset="0"/>
              </a:rPr>
              <a:t>PySpark</a:t>
            </a:r>
            <a:r>
              <a:rPr lang="en-US" b="0" i="0" dirty="0">
                <a:solidFill>
                  <a:srgbClr val="1B3139"/>
                </a:solidFill>
                <a:effectLst/>
                <a:latin typeface="DM Sans" pitchFamily="2" charset="0"/>
              </a:rPr>
              <a:t> has been released in order to support the collaboration of Apache Spark and Python, it actually is a Python API for Spark.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205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23F364-216A-F332-5CE3-A433BE508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86414-158E-B0E9-9619-CB3E34307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69761"/>
          </a:xfrm>
        </p:spPr>
        <p:txBody>
          <a:bodyPr/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Pyspark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008D8-B06A-C49F-D363-E7C521E4A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A </a:t>
            </a:r>
            <a:r>
              <a:rPr lang="en-US" dirty="0" err="1"/>
              <a:t>DataFrame</a:t>
            </a:r>
            <a:r>
              <a:rPr lang="en-US" dirty="0"/>
              <a:t> is a distributed collection of data organized into named columns, like a table in a database.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Similar to pandas </a:t>
            </a:r>
            <a:r>
              <a:rPr lang="en-US" dirty="0" err="1"/>
              <a:t>DataFrames</a:t>
            </a:r>
            <a:r>
              <a:rPr lang="en-US" dirty="0"/>
              <a:t> but optimized for big data.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0E9F2C-2F77-E89A-7D5A-8838DAD40795}"/>
              </a:ext>
            </a:extLst>
          </p:cNvPr>
          <p:cNvSpPr txBox="1">
            <a:spLocks/>
          </p:cNvSpPr>
          <p:nvPr/>
        </p:nvSpPr>
        <p:spPr>
          <a:xfrm>
            <a:off x="740229" y="1268186"/>
            <a:ext cx="103632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4238358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B2A79C-AFCA-4A91-0FC0-273553455B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7AF4F-1F4F-5261-3D6C-C99DF4120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69761"/>
          </a:xfrm>
        </p:spPr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Basics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PySpark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684F0-431D-B2A0-9F6B-085CFD60F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1425"/>
              </a:lnSpc>
              <a:buNone/>
            </a:pPr>
            <a:r>
              <a:rPr lang="en-US" sz="2000" b="0" dirty="0">
                <a:solidFill>
                  <a:srgbClr val="9723B4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pyspark.sql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dirty="0">
                <a:solidFill>
                  <a:srgbClr val="9723B4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SparkSession</a:t>
            </a: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spark =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SparkSession.builder.master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"local[*]"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).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getOrCreate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marL="0" indent="0">
              <a:lnSpc>
                <a:spcPts val="1425"/>
              </a:lnSpc>
              <a:buNone/>
            </a:pP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SparkSession</a:t>
            </a:r>
            <a:r>
              <a:rPr lang="en-US" dirty="0"/>
              <a:t> is the entry point to </a:t>
            </a:r>
            <a:r>
              <a:rPr lang="en-US" dirty="0" err="1"/>
              <a:t>PySpark</a:t>
            </a:r>
            <a:r>
              <a:rPr lang="en-US" dirty="0"/>
              <a:t>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60E6CF1-A93C-5E61-AD56-B6313A07B61E}"/>
              </a:ext>
            </a:extLst>
          </p:cNvPr>
          <p:cNvSpPr txBox="1">
            <a:spLocks/>
          </p:cNvSpPr>
          <p:nvPr/>
        </p:nvSpPr>
        <p:spPr>
          <a:xfrm>
            <a:off x="740229" y="1268186"/>
            <a:ext cx="103632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3115242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17F3A9-F84B-AC2D-7142-02B8D169CB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732AD-1526-BC3B-516D-D4B31174F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69761"/>
          </a:xfrm>
        </p:spPr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Creating 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636CB-7E29-A1DE-5A22-66E68E895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1425"/>
              </a:lnSpc>
              <a:buNone/>
            </a:pPr>
            <a:r>
              <a:rPr lang="en-US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Create simple </a:t>
            </a:r>
            <a:r>
              <a:rPr lang="en-US" sz="18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dataframe</a:t>
            </a:r>
            <a:endParaRPr 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spark.createDataFrame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([(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"foo"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 (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"bar"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)], 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"id"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"value"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df.show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>
              <a:lnSpc>
                <a:spcPts val="1425"/>
              </a:lnSpc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0B34A05-91B8-B078-1950-E9D8F5AB941A}"/>
              </a:ext>
            </a:extLst>
          </p:cNvPr>
          <p:cNvSpPr txBox="1">
            <a:spLocks/>
          </p:cNvSpPr>
          <p:nvPr/>
        </p:nvSpPr>
        <p:spPr>
          <a:xfrm>
            <a:off x="740229" y="1268186"/>
            <a:ext cx="103632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3E39C5-EEF9-72B2-EC47-D95429046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699" y="3266323"/>
            <a:ext cx="1399558" cy="154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216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BD9D9E-9010-CDDE-DA22-E2DC2A94C0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94DE9-6195-9527-7AF4-458F99E80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69761"/>
          </a:xfrm>
        </p:spPr>
        <p:txBody>
          <a:bodyPr/>
          <a:lstStyle/>
          <a:p>
            <a:r>
              <a:rPr lang="en-US" sz="4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My_Favorite_Functions</a:t>
            </a:r>
            <a:r>
              <a:rPr 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6C8BDF8-0AD4-DEC0-FD62-3CA5F8F91D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2914" y="2437948"/>
            <a:ext cx="3570515" cy="1546224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6571B21-9E56-9524-B25D-280F3925F588}"/>
              </a:ext>
            </a:extLst>
          </p:cNvPr>
          <p:cNvSpPr txBox="1">
            <a:spLocks/>
          </p:cNvSpPr>
          <p:nvPr/>
        </p:nvSpPr>
        <p:spPr>
          <a:xfrm>
            <a:off x="740229" y="1268186"/>
            <a:ext cx="103632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9A709A-4B30-3379-239A-5B8F715C2EFD}"/>
              </a:ext>
            </a:extLst>
          </p:cNvPr>
          <p:cNvSpPr/>
          <p:nvPr/>
        </p:nvSpPr>
        <p:spPr>
          <a:xfrm>
            <a:off x="3681638" y="4239986"/>
            <a:ext cx="722358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Lets go to the Demo</a:t>
            </a:r>
            <a:endParaRPr lang="en-US" sz="66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3168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207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DM Sans</vt:lpstr>
      <vt:lpstr>Wingdings</vt:lpstr>
      <vt:lpstr>Office Theme</vt:lpstr>
      <vt:lpstr>My_Favorite_Functions()</vt:lpstr>
      <vt:lpstr>My Favorite Function (Pyspark)</vt:lpstr>
      <vt:lpstr>Introduction to Apache Spark</vt:lpstr>
      <vt:lpstr>Pyspark</vt:lpstr>
      <vt:lpstr>Dataframes(Pyspark)</vt:lpstr>
      <vt:lpstr>Basics with PySpark session</vt:lpstr>
      <vt:lpstr>Creating a DataFrame</vt:lpstr>
      <vt:lpstr>My_Favorite_Functions()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Mike Jadoo</dc:creator>
  <cp:lastModifiedBy>Mike Jadoo</cp:lastModifiedBy>
  <cp:revision>2</cp:revision>
  <dcterms:created xsi:type="dcterms:W3CDTF">2025-05-24T09:18:25Z</dcterms:created>
  <dcterms:modified xsi:type="dcterms:W3CDTF">2025-05-24T09:44:19Z</dcterms:modified>
</cp:coreProperties>
</file>