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5" r:id="rId2"/>
    <p:sldId id="280" r:id="rId3"/>
    <p:sldId id="282" r:id="rId4"/>
    <p:sldId id="283" r:id="rId5"/>
    <p:sldId id="284" r:id="rId6"/>
    <p:sldId id="286" r:id="rId7"/>
    <p:sldId id="279" r:id="rId8"/>
    <p:sldId id="25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7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4-Apr-13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4-Apr-13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5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4-Apr-13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1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4-Apr-13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4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4-Apr-13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4-Apr-13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5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4-Apr-13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1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4-Apr-13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0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4-Apr-13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4-Apr-13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5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4-Apr-13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9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B46AE-74E1-BB46-A59A-36DBA27128E6}" type="datetimeFigureOut">
              <a:rPr lang="en-US" smtClean="0"/>
              <a:t>4-Apr-13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2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5086350" y="1846738"/>
            <a:ext cx="3352800" cy="67675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nt Arrow 5"/>
          <p:cNvSpPr/>
          <p:nvPr/>
        </p:nvSpPr>
        <p:spPr>
          <a:xfrm rot="5400000">
            <a:off x="4895850" y="2590800"/>
            <a:ext cx="2971800" cy="2514600"/>
          </a:xfrm>
          <a:prstGeom prst="bentArrow">
            <a:avLst>
              <a:gd name="adj1" fmla="val 25918"/>
              <a:gd name="adj2" fmla="val 30704"/>
              <a:gd name="adj3" fmla="val 39398"/>
              <a:gd name="adj4" fmla="val 3487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857500" y="2016126"/>
            <a:ext cx="2247900" cy="1014730"/>
          </a:xfrm>
          <a:prstGeom prst="flowChartProcess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 Arrow 7"/>
          <p:cNvSpPr/>
          <p:nvPr/>
        </p:nvSpPr>
        <p:spPr>
          <a:xfrm rot="5400000">
            <a:off x="2977515" y="2929891"/>
            <a:ext cx="1245870" cy="1485900"/>
          </a:xfrm>
          <a:prstGeom prst="bentArrow">
            <a:avLst>
              <a:gd name="adj1" fmla="val 24443"/>
              <a:gd name="adj2" fmla="val 25000"/>
              <a:gd name="adj3" fmla="val 25000"/>
              <a:gd name="adj4" fmla="val 43750"/>
            </a:avLst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857500" y="1494791"/>
            <a:ext cx="2933700" cy="20574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33400" y="1371600"/>
            <a:ext cx="3067050" cy="2590800"/>
          </a:xfrm>
          <a:prstGeom prst="right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8938" y="2343834"/>
            <a:ext cx="194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Thermal energy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(</a:t>
            </a:r>
            <a:r>
              <a:rPr lang="en-US" b="1" i="1" dirty="0" smtClean="0">
                <a:solidFill>
                  <a:schemeClr val="bg1"/>
                </a:solidFill>
              </a:rPr>
              <a:t>Q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13410" y="222428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Exergy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(</a:t>
            </a:r>
            <a:r>
              <a:rPr lang="en-US" b="1" i="1" dirty="0" smtClean="0">
                <a:solidFill>
                  <a:schemeClr val="bg1"/>
                </a:solidFill>
              </a:rPr>
              <a:t>X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50100" y="1976484"/>
            <a:ext cx="183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Useful work (</a:t>
            </a:r>
            <a:r>
              <a:rPr lang="en-US" b="1" i="1" dirty="0" smtClean="0">
                <a:solidFill>
                  <a:schemeClr val="bg1"/>
                </a:solidFill>
              </a:rPr>
              <a:t>U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3780" y="3048848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/>
                </a:solidFill>
              </a:rPr>
              <a:t>Waste heat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38640" y="2507176"/>
            <a:ext cx="1528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/>
                </a:solidFill>
              </a:rPr>
              <a:t>Residential usage</a:t>
            </a:r>
            <a:endParaRPr 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14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2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964227" y="2754497"/>
            <a:ext cx="2778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cs typeface="Symbol" charset="2"/>
              </a:rPr>
              <a:t>Width of </a:t>
            </a:r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561442" y="5738138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568308" y="72573"/>
            <a:ext cx="28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2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3459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2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964227" y="2754497"/>
            <a:ext cx="2778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cs typeface="Symbol" charset="2"/>
              </a:rPr>
              <a:t>Width of </a:t>
            </a:r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561442" y="5738138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568308" y="72573"/>
            <a:ext cx="28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2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9529" y="233018"/>
            <a:ext cx="7489733" cy="5423298"/>
            <a:chOff x="1109529" y="233018"/>
            <a:chExt cx="7489733" cy="5423298"/>
          </a:xfrm>
        </p:grpSpPr>
        <p:sp>
          <p:nvSpPr>
            <p:cNvPr id="3" name="Right Triangle 2"/>
            <p:cNvSpPr/>
            <p:nvPr/>
          </p:nvSpPr>
          <p:spPr>
            <a:xfrm rot="5400000">
              <a:off x="2142747" y="-800200"/>
              <a:ext cx="5423298" cy="7489733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 dirty="0">
                <a:solidFill>
                  <a:srgbClr val="6C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65212" y="287761"/>
              <a:ext cx="398929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6C0000"/>
                  </a:solidFill>
                </a:rPr>
                <a:t>Can’t determine if energy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meaningfully contributes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to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779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2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964227" y="2754497"/>
            <a:ext cx="2778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cs typeface="Symbol" charset="2"/>
              </a:rPr>
              <a:t>Width of </a:t>
            </a:r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561442" y="5738138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568308" y="72573"/>
            <a:ext cx="28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2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9529" y="233018"/>
            <a:ext cx="7489733" cy="5423298"/>
            <a:chOff x="1109529" y="233018"/>
            <a:chExt cx="7489733" cy="5423298"/>
          </a:xfrm>
        </p:grpSpPr>
        <p:sp>
          <p:nvSpPr>
            <p:cNvPr id="3" name="Right Triangle 2"/>
            <p:cNvSpPr/>
            <p:nvPr/>
          </p:nvSpPr>
          <p:spPr>
            <a:xfrm rot="5400000">
              <a:off x="2142747" y="-800200"/>
              <a:ext cx="5423298" cy="7489733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 dirty="0">
                <a:solidFill>
                  <a:srgbClr val="6C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65212" y="287761"/>
              <a:ext cx="398929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6C0000"/>
                  </a:solidFill>
                </a:rPr>
                <a:t>Can’t determine if energy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meaningfully contributes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to model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55042" y="4497518"/>
            <a:ext cx="2283816" cy="1442049"/>
            <a:chOff x="862262" y="4497518"/>
            <a:chExt cx="2283816" cy="1442049"/>
          </a:xfrm>
        </p:grpSpPr>
        <p:sp>
          <p:nvSpPr>
            <p:cNvPr id="7" name="Right Triangle 6"/>
            <p:cNvSpPr/>
            <p:nvPr/>
          </p:nvSpPr>
          <p:spPr>
            <a:xfrm flipH="1">
              <a:off x="1109528" y="4497518"/>
              <a:ext cx="2036544" cy="1442049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2262" y="4984655"/>
              <a:ext cx="22838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Energy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seemingly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unimportant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for economic growth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601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2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964227" y="2754497"/>
            <a:ext cx="2778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cs typeface="Symbol" charset="2"/>
              </a:rPr>
              <a:t>Width of </a:t>
            </a:r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561442" y="5738138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568308" y="72573"/>
            <a:ext cx="28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2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9529" y="233018"/>
            <a:ext cx="7489733" cy="5423298"/>
            <a:chOff x="1109529" y="233018"/>
            <a:chExt cx="7489733" cy="5423298"/>
          </a:xfrm>
        </p:grpSpPr>
        <p:sp>
          <p:nvSpPr>
            <p:cNvPr id="3" name="Right Triangle 2"/>
            <p:cNvSpPr/>
            <p:nvPr/>
          </p:nvSpPr>
          <p:spPr>
            <a:xfrm rot="5400000">
              <a:off x="2142747" y="-800200"/>
              <a:ext cx="5423298" cy="7489733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 dirty="0">
                <a:solidFill>
                  <a:srgbClr val="6C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65212" y="287761"/>
              <a:ext cx="398929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6C0000"/>
                  </a:solidFill>
                </a:rPr>
                <a:t>Can’t determine if energy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meaningfully contributes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to model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55042" y="4497518"/>
            <a:ext cx="2283816" cy="1442049"/>
            <a:chOff x="862262" y="4497518"/>
            <a:chExt cx="2283816" cy="1442049"/>
          </a:xfrm>
        </p:grpSpPr>
        <p:sp>
          <p:nvSpPr>
            <p:cNvPr id="7" name="Right Triangle 6"/>
            <p:cNvSpPr/>
            <p:nvPr/>
          </p:nvSpPr>
          <p:spPr>
            <a:xfrm flipH="1">
              <a:off x="1109528" y="4497518"/>
              <a:ext cx="2036544" cy="1442049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2262" y="4984655"/>
              <a:ext cx="22838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Energy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seemingly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unimportant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for economic growth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45367" y="734006"/>
            <a:ext cx="3600504" cy="5207943"/>
            <a:chOff x="4987107" y="734006"/>
            <a:chExt cx="3600504" cy="5207943"/>
          </a:xfrm>
        </p:grpSpPr>
        <p:sp>
          <p:nvSpPr>
            <p:cNvPr id="10" name="Freeform 9"/>
            <p:cNvSpPr/>
            <p:nvPr/>
          </p:nvSpPr>
          <p:spPr>
            <a:xfrm>
              <a:off x="4987107" y="734006"/>
              <a:ext cx="3600504" cy="5207943"/>
            </a:xfrm>
            <a:custGeom>
              <a:avLst/>
              <a:gdLst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807863 h 4415684"/>
                <a:gd name="connsiteX4" fmla="*/ 3612156 w 3612156"/>
                <a:gd name="connsiteY4" fmla="*/ 0 h 4415684"/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278381 h 4415684"/>
                <a:gd name="connsiteX4" fmla="*/ 3612156 w 3612156"/>
                <a:gd name="connsiteY4" fmla="*/ 0 h 4415684"/>
                <a:gd name="connsiteX0" fmla="*/ 3600504 w 3600504"/>
                <a:gd name="connsiteY0" fmla="*/ 0 h 4465635"/>
                <a:gd name="connsiteX1" fmla="*/ 3565548 w 3600504"/>
                <a:gd name="connsiteY1" fmla="*/ 4465635 h 4465635"/>
                <a:gd name="connsiteX2" fmla="*/ 0 w 3600504"/>
                <a:gd name="connsiteY2" fmla="*/ 4465635 h 4465635"/>
                <a:gd name="connsiteX3" fmla="*/ 0 w 3600504"/>
                <a:gd name="connsiteY3" fmla="*/ 2328332 h 4465635"/>
                <a:gd name="connsiteX4" fmla="*/ 3600504 w 3600504"/>
                <a:gd name="connsiteY4" fmla="*/ 0 h 4465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504" h="4465635">
                  <a:moveTo>
                    <a:pt x="3600504" y="0"/>
                  </a:moveTo>
                  <a:lnTo>
                    <a:pt x="3565548" y="4465635"/>
                  </a:lnTo>
                  <a:lnTo>
                    <a:pt x="0" y="4465635"/>
                  </a:lnTo>
                  <a:lnTo>
                    <a:pt x="0" y="2328332"/>
                  </a:lnTo>
                  <a:lnTo>
                    <a:pt x="3600504" y="0"/>
                  </a:lnTo>
                  <a:close/>
                </a:path>
              </a:pathLst>
            </a:cu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67799" y="3979169"/>
              <a:ext cx="263348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smtClean="0">
                  <a:solidFill>
                    <a:srgbClr val="6C0000"/>
                  </a:solidFill>
                </a:rPr>
                <a:t>Energy</a:t>
              </a:r>
            </a:p>
            <a:p>
              <a:pPr algn="r"/>
              <a:r>
                <a:rPr lang="en-US" sz="2800" b="1" dirty="0" smtClean="0">
                  <a:solidFill>
                    <a:srgbClr val="6C0000"/>
                  </a:solidFill>
                </a:rPr>
                <a:t>significant</a:t>
              </a:r>
            </a:p>
            <a:p>
              <a:pPr algn="r"/>
              <a:r>
                <a:rPr lang="en-US" sz="2800" b="1" dirty="0">
                  <a:solidFill>
                    <a:srgbClr val="6C0000"/>
                  </a:solidFill>
                </a:rPr>
                <a:t>f</a:t>
              </a:r>
              <a:r>
                <a:rPr lang="en-US" sz="2800" b="1" dirty="0" smtClean="0">
                  <a:solidFill>
                    <a:srgbClr val="6C0000"/>
                  </a:solidFill>
                </a:rPr>
                <a:t>or economic</a:t>
              </a:r>
            </a:p>
            <a:p>
              <a:pPr algn="r"/>
              <a:r>
                <a:rPr lang="en-US" sz="2800" b="1" dirty="0" smtClean="0">
                  <a:solidFill>
                    <a:srgbClr val="6C0000"/>
                  </a:solidFill>
                </a:rPr>
                <a:t>growth</a:t>
              </a:r>
              <a:endParaRPr lang="en-US" sz="2800" b="1" dirty="0">
                <a:solidFill>
                  <a:srgbClr val="6C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229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663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d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978420" y="2754497"/>
            <a:ext cx="2806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cs typeface="Symbol" charset="2"/>
              </a:rPr>
              <a:t>Width of </a:t>
            </a:r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d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561442" y="5738138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568308" y="72573"/>
            <a:ext cx="28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2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grpSp>
        <p:nvGrpSpPr>
          <p:cNvPr id="20" name="Group 19"/>
          <p:cNvGrpSpPr/>
          <p:nvPr/>
        </p:nvGrpSpPr>
        <p:grpSpPr>
          <a:xfrm flipH="1">
            <a:off x="1165211" y="641482"/>
            <a:ext cx="3835568" cy="5207943"/>
            <a:chOff x="4971246" y="734006"/>
            <a:chExt cx="3616365" cy="5207943"/>
          </a:xfrm>
        </p:grpSpPr>
        <p:sp>
          <p:nvSpPr>
            <p:cNvPr id="10" name="Freeform 9"/>
            <p:cNvSpPr/>
            <p:nvPr/>
          </p:nvSpPr>
          <p:spPr>
            <a:xfrm>
              <a:off x="4971246" y="734006"/>
              <a:ext cx="3616365" cy="5207943"/>
            </a:xfrm>
            <a:custGeom>
              <a:avLst/>
              <a:gdLst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807863 h 4415684"/>
                <a:gd name="connsiteX4" fmla="*/ 3612156 w 3612156"/>
                <a:gd name="connsiteY4" fmla="*/ 0 h 4415684"/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278381 h 4415684"/>
                <a:gd name="connsiteX4" fmla="*/ 3612156 w 3612156"/>
                <a:gd name="connsiteY4" fmla="*/ 0 h 4415684"/>
                <a:gd name="connsiteX0" fmla="*/ 3600504 w 3600504"/>
                <a:gd name="connsiteY0" fmla="*/ 0 h 4465635"/>
                <a:gd name="connsiteX1" fmla="*/ 3565548 w 3600504"/>
                <a:gd name="connsiteY1" fmla="*/ 4465635 h 4465635"/>
                <a:gd name="connsiteX2" fmla="*/ 0 w 3600504"/>
                <a:gd name="connsiteY2" fmla="*/ 4465635 h 4465635"/>
                <a:gd name="connsiteX3" fmla="*/ 0 w 3600504"/>
                <a:gd name="connsiteY3" fmla="*/ 2328332 h 4465635"/>
                <a:gd name="connsiteX4" fmla="*/ 3600504 w 3600504"/>
                <a:gd name="connsiteY4" fmla="*/ 0 h 4465635"/>
                <a:gd name="connsiteX0" fmla="*/ 3616365 w 3616365"/>
                <a:gd name="connsiteY0" fmla="*/ 0 h 4465635"/>
                <a:gd name="connsiteX1" fmla="*/ 3581409 w 3616365"/>
                <a:gd name="connsiteY1" fmla="*/ 4465635 h 4465635"/>
                <a:gd name="connsiteX2" fmla="*/ 15861 w 3616365"/>
                <a:gd name="connsiteY2" fmla="*/ 4465635 h 4465635"/>
                <a:gd name="connsiteX3" fmla="*/ 0 w 3616365"/>
                <a:gd name="connsiteY3" fmla="*/ 1808839 h 4465635"/>
                <a:gd name="connsiteX4" fmla="*/ 3616365 w 3616365"/>
                <a:gd name="connsiteY4" fmla="*/ 0 h 4465635"/>
                <a:gd name="connsiteX0" fmla="*/ 3616365 w 3616365"/>
                <a:gd name="connsiteY0" fmla="*/ 0 h 4465635"/>
                <a:gd name="connsiteX1" fmla="*/ 3581409 w 3616365"/>
                <a:gd name="connsiteY1" fmla="*/ 4465635 h 4465635"/>
                <a:gd name="connsiteX2" fmla="*/ 15861 w 3616365"/>
                <a:gd name="connsiteY2" fmla="*/ 4465635 h 4465635"/>
                <a:gd name="connsiteX3" fmla="*/ 0 w 3616365"/>
                <a:gd name="connsiteY3" fmla="*/ 2557576 h 4465635"/>
                <a:gd name="connsiteX4" fmla="*/ 3616365 w 3616365"/>
                <a:gd name="connsiteY4" fmla="*/ 0 h 4465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6365" h="4465635">
                  <a:moveTo>
                    <a:pt x="3616365" y="0"/>
                  </a:moveTo>
                  <a:lnTo>
                    <a:pt x="3581409" y="4465635"/>
                  </a:lnTo>
                  <a:lnTo>
                    <a:pt x="15861" y="4465635"/>
                  </a:lnTo>
                  <a:lnTo>
                    <a:pt x="0" y="2557576"/>
                  </a:lnTo>
                  <a:lnTo>
                    <a:pt x="3616365" y="0"/>
                  </a:lnTo>
                  <a:close/>
                </a:path>
              </a:pathLst>
            </a:cu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59691" y="4017408"/>
              <a:ext cx="330504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6C0000"/>
                  </a:solidFill>
                </a:rPr>
                <a:t>Energy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significant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for economic</a:t>
              </a:r>
            </a:p>
            <a:p>
              <a:r>
                <a:rPr lang="en-US" sz="2800" b="1" dirty="0" smtClean="0">
                  <a:solidFill>
                    <a:srgbClr val="6C0000"/>
                  </a:solidFill>
                </a:rPr>
                <a:t>growth</a:t>
              </a:r>
              <a:endParaRPr lang="en-US" sz="2800" b="1" dirty="0">
                <a:solidFill>
                  <a:srgbClr val="6C0000"/>
                </a:solidFill>
              </a:endParaRPr>
            </a:p>
          </p:txBody>
        </p:sp>
      </p:grpSp>
      <p:sp>
        <p:nvSpPr>
          <p:cNvPr id="4" name="Right Triangle 3"/>
          <p:cNvSpPr/>
          <p:nvPr/>
        </p:nvSpPr>
        <p:spPr>
          <a:xfrm flipH="1" flipV="1">
            <a:off x="1165212" y="233016"/>
            <a:ext cx="7480659" cy="5705745"/>
          </a:xfrm>
          <a:prstGeom prst="rtTriangle">
            <a:avLst/>
          </a:prstGeom>
          <a:noFill/>
          <a:ln w="50800">
            <a:solidFill>
              <a:srgbClr val="6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b="1" dirty="0">
              <a:solidFill>
                <a:srgbClr val="6C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54506" y="266574"/>
            <a:ext cx="34913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6C0000"/>
                </a:solidFill>
              </a:rPr>
              <a:t>Can’t determine if energy meaningfully contributes to model</a:t>
            </a:r>
          </a:p>
          <a:p>
            <a:pPr algn="r"/>
            <a:endParaRPr lang="en-US" sz="28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5544400" y="3916275"/>
            <a:ext cx="2649221" cy="1976655"/>
            <a:chOff x="5476360" y="3916275"/>
            <a:chExt cx="2649221" cy="1976655"/>
          </a:xfrm>
        </p:grpSpPr>
        <p:grpSp>
          <p:nvGrpSpPr>
            <p:cNvPr id="14" name="Group 13"/>
            <p:cNvGrpSpPr/>
            <p:nvPr/>
          </p:nvGrpSpPr>
          <p:grpSpPr>
            <a:xfrm>
              <a:off x="5476360" y="3916275"/>
              <a:ext cx="2649221" cy="1976655"/>
              <a:chOff x="1194382" y="4497518"/>
              <a:chExt cx="2082239" cy="1442049"/>
            </a:xfrm>
          </p:grpSpPr>
          <p:sp>
            <p:nvSpPr>
              <p:cNvPr id="7" name="Right Triangle 6"/>
              <p:cNvSpPr/>
              <p:nvPr/>
            </p:nvSpPr>
            <p:spPr>
              <a:xfrm>
                <a:off x="1194382" y="4497518"/>
                <a:ext cx="2036544" cy="1442049"/>
              </a:xfrm>
              <a:prstGeom prst="rtTriangle">
                <a:avLst/>
              </a:prstGeom>
              <a:noFill/>
              <a:ln w="50800">
                <a:solidFill>
                  <a:srgbClr val="6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>
                  <a:solidFill>
                    <a:srgbClr val="6C0000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240071" y="5096781"/>
                <a:ext cx="2036550" cy="242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dirty="0">
                  <a:solidFill>
                    <a:srgbClr val="6C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5510295" y="4562520"/>
              <a:ext cx="1803771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6C0000"/>
                  </a:solidFill>
                </a:rPr>
                <a:t>Energy </a:t>
              </a:r>
            </a:p>
            <a:p>
              <a:r>
                <a:rPr lang="en-US" sz="1600" b="1" dirty="0">
                  <a:solidFill>
                    <a:srgbClr val="6C0000"/>
                  </a:solidFill>
                </a:rPr>
                <a:t>seemingly unimportant </a:t>
              </a:r>
            </a:p>
            <a:p>
              <a:r>
                <a:rPr lang="en-US" sz="1600" b="1" dirty="0">
                  <a:solidFill>
                    <a:srgbClr val="6C0000"/>
                  </a:solidFill>
                </a:rPr>
                <a:t>for economic growth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899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622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997038" y="2754497"/>
            <a:ext cx="2843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cs typeface="Symbol" charset="2"/>
              </a:rPr>
              <a:t>Width of </a:t>
            </a:r>
            <a:r>
              <a:rPr lang="en-US" sz="4000" b="1" i="1" dirty="0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561442" y="5738138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568308" y="72573"/>
            <a:ext cx="28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2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9529" y="233018"/>
            <a:ext cx="7489733" cy="5423298"/>
            <a:chOff x="1109529" y="233018"/>
            <a:chExt cx="7489733" cy="5423298"/>
          </a:xfrm>
        </p:grpSpPr>
        <p:sp>
          <p:nvSpPr>
            <p:cNvPr id="3" name="Right Triangle 2"/>
            <p:cNvSpPr/>
            <p:nvPr/>
          </p:nvSpPr>
          <p:spPr>
            <a:xfrm rot="5400000">
              <a:off x="2142747" y="-800200"/>
              <a:ext cx="5423298" cy="7489733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 dirty="0">
                <a:solidFill>
                  <a:srgbClr val="6C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65212" y="287761"/>
              <a:ext cx="398929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6C0000"/>
                  </a:solidFill>
                </a:rPr>
                <a:t>Can’t determine if energy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meaningfully contributes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to model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55042" y="4497518"/>
            <a:ext cx="2283816" cy="1442049"/>
            <a:chOff x="862262" y="4497518"/>
            <a:chExt cx="2283816" cy="1442049"/>
          </a:xfrm>
        </p:grpSpPr>
        <p:sp>
          <p:nvSpPr>
            <p:cNvPr id="7" name="Right Triangle 6"/>
            <p:cNvSpPr/>
            <p:nvPr/>
          </p:nvSpPr>
          <p:spPr>
            <a:xfrm flipH="1">
              <a:off x="1109528" y="4497518"/>
              <a:ext cx="2036544" cy="1442049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2262" y="5188775"/>
              <a:ext cx="228381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i="1" dirty="0" smtClean="0">
                  <a:solidFill>
                    <a:srgbClr val="6C0000"/>
                  </a:solidFill>
                </a:rPr>
                <a:t>kl</a:t>
              </a:r>
              <a:r>
                <a:rPr lang="en-US" sz="1400" b="1" dirty="0" smtClean="0">
                  <a:solidFill>
                    <a:srgbClr val="6C0000"/>
                  </a:solidFill>
                </a:rPr>
                <a:t> and </a:t>
              </a:r>
              <a:r>
                <a:rPr lang="en-US" sz="1400" b="1" i="1" dirty="0" smtClean="0">
                  <a:solidFill>
                    <a:srgbClr val="6C0000"/>
                  </a:solidFill>
                </a:rPr>
                <a:t>e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are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complements</a:t>
              </a:r>
              <a:endParaRPr lang="en-US" sz="1400" b="1" dirty="0">
                <a:solidFill>
                  <a:srgbClr val="6C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45367" y="734006"/>
            <a:ext cx="3600504" cy="5207943"/>
            <a:chOff x="4987107" y="734006"/>
            <a:chExt cx="3600504" cy="5207943"/>
          </a:xfrm>
        </p:grpSpPr>
        <p:sp>
          <p:nvSpPr>
            <p:cNvPr id="10" name="Freeform 9"/>
            <p:cNvSpPr/>
            <p:nvPr/>
          </p:nvSpPr>
          <p:spPr>
            <a:xfrm>
              <a:off x="4987107" y="734006"/>
              <a:ext cx="3600504" cy="5207943"/>
            </a:xfrm>
            <a:custGeom>
              <a:avLst/>
              <a:gdLst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807863 h 4415684"/>
                <a:gd name="connsiteX4" fmla="*/ 3612156 w 3612156"/>
                <a:gd name="connsiteY4" fmla="*/ 0 h 4415684"/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278381 h 4415684"/>
                <a:gd name="connsiteX4" fmla="*/ 3612156 w 3612156"/>
                <a:gd name="connsiteY4" fmla="*/ 0 h 4415684"/>
                <a:gd name="connsiteX0" fmla="*/ 3600504 w 3600504"/>
                <a:gd name="connsiteY0" fmla="*/ 0 h 4465635"/>
                <a:gd name="connsiteX1" fmla="*/ 3565548 w 3600504"/>
                <a:gd name="connsiteY1" fmla="*/ 4465635 h 4465635"/>
                <a:gd name="connsiteX2" fmla="*/ 0 w 3600504"/>
                <a:gd name="connsiteY2" fmla="*/ 4465635 h 4465635"/>
                <a:gd name="connsiteX3" fmla="*/ 0 w 3600504"/>
                <a:gd name="connsiteY3" fmla="*/ 2328332 h 4465635"/>
                <a:gd name="connsiteX4" fmla="*/ 3600504 w 3600504"/>
                <a:gd name="connsiteY4" fmla="*/ 0 h 4465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504" h="4465635">
                  <a:moveTo>
                    <a:pt x="3600504" y="0"/>
                  </a:moveTo>
                  <a:lnTo>
                    <a:pt x="3565548" y="4465635"/>
                  </a:lnTo>
                  <a:lnTo>
                    <a:pt x="0" y="4465635"/>
                  </a:lnTo>
                  <a:lnTo>
                    <a:pt x="0" y="2328332"/>
                  </a:lnTo>
                  <a:lnTo>
                    <a:pt x="3600504" y="0"/>
                  </a:lnTo>
                  <a:close/>
                </a:path>
              </a:pathLst>
            </a:cu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96246" y="4897709"/>
              <a:ext cx="33050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 smtClean="0">
                  <a:solidFill>
                    <a:srgbClr val="6C0000"/>
                  </a:solidFill>
                </a:rPr>
                <a:t>kl</a:t>
              </a:r>
              <a:r>
                <a:rPr lang="en-US" sz="2800" b="1" dirty="0" smtClean="0">
                  <a:solidFill>
                    <a:srgbClr val="6C0000"/>
                  </a:solidFill>
                </a:rPr>
                <a:t> and </a:t>
              </a:r>
              <a:r>
                <a:rPr lang="en-US" sz="2800" b="1" i="1" dirty="0" smtClean="0">
                  <a:solidFill>
                    <a:srgbClr val="6C0000"/>
                  </a:solidFill>
                </a:rPr>
                <a:t>e</a:t>
              </a:r>
              <a:r>
                <a:rPr lang="en-US" sz="2800" b="1" dirty="0" smtClean="0">
                  <a:solidFill>
                    <a:srgbClr val="6C0000"/>
                  </a:solidFill>
                </a:rPr>
                <a:t> are substitutes</a:t>
              </a:r>
              <a:endParaRPr lang="en-US" sz="2800" b="1" dirty="0">
                <a:solidFill>
                  <a:srgbClr val="6C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02915" y="2097941"/>
            <a:ext cx="3039023" cy="2245365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Growth </a:t>
            </a:r>
            <a:r>
              <a:rPr lang="en-US" sz="2800" b="1" dirty="0" smtClean="0">
                <a:solidFill>
                  <a:srgbClr val="800000"/>
                </a:solidFill>
              </a:rPr>
              <a:t>Model</a:t>
            </a:r>
          </a:p>
          <a:p>
            <a:pPr algn="ctr"/>
            <a:r>
              <a:rPr lang="en-US" b="1" dirty="0" smtClean="0">
                <a:solidFill>
                  <a:srgbClr val="800000"/>
                </a:solidFill>
              </a:rPr>
              <a:t>(Production Function)</a:t>
            </a:r>
            <a:endParaRPr lang="en-US" b="1" dirty="0">
              <a:solidFill>
                <a:srgbClr val="800000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7041938" y="3220624"/>
            <a:ext cx="1111284" cy="11340"/>
          </a:xfrm>
          <a:prstGeom prst="straightConnector1">
            <a:avLst/>
          </a:prstGeom>
          <a:ln w="101600">
            <a:solidFill>
              <a:srgbClr val="6C0000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91631" y="2438149"/>
            <a:ext cx="1111284" cy="11340"/>
          </a:xfrm>
          <a:prstGeom prst="straightConnector1">
            <a:avLst/>
          </a:prstGeom>
          <a:ln w="101600">
            <a:solidFill>
              <a:srgbClr val="6C0000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91631" y="3209284"/>
            <a:ext cx="1111284" cy="11340"/>
          </a:xfrm>
          <a:prstGeom prst="straightConnector1">
            <a:avLst/>
          </a:prstGeom>
          <a:ln w="101600">
            <a:solidFill>
              <a:srgbClr val="6C0000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91631" y="3980420"/>
            <a:ext cx="1111284" cy="11340"/>
          </a:xfrm>
          <a:prstGeom prst="straightConnector1">
            <a:avLst/>
          </a:prstGeom>
          <a:ln w="101600">
            <a:solidFill>
              <a:srgbClr val="6C0000"/>
            </a:solidFill>
            <a:prstDash val="sysDot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153222" y="2897458"/>
            <a:ext cx="5374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800000"/>
                </a:solidFill>
              </a:rPr>
              <a:t>Y</a:t>
            </a:r>
            <a:endParaRPr lang="en-US" sz="3600" i="1" dirty="0"/>
          </a:p>
        </p:txBody>
      </p:sp>
      <p:sp>
        <p:nvSpPr>
          <p:cNvPr id="12" name="Rectangle 11"/>
          <p:cNvSpPr/>
          <p:nvPr/>
        </p:nvSpPr>
        <p:spPr>
          <a:xfrm>
            <a:off x="2267950" y="2114983"/>
            <a:ext cx="5501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>
                <a:solidFill>
                  <a:srgbClr val="800000"/>
                </a:solidFill>
              </a:rPr>
              <a:t>K</a:t>
            </a:r>
            <a:endParaRPr lang="en-US" sz="3600" i="1" dirty="0"/>
          </a:p>
        </p:txBody>
      </p:sp>
      <p:sp>
        <p:nvSpPr>
          <p:cNvPr id="13" name="Rectangle 12"/>
          <p:cNvSpPr/>
          <p:nvPr/>
        </p:nvSpPr>
        <p:spPr>
          <a:xfrm>
            <a:off x="2267950" y="2818078"/>
            <a:ext cx="4928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800000"/>
                </a:solidFill>
              </a:rPr>
              <a:t>L</a:t>
            </a:r>
            <a:endParaRPr lang="en-US" sz="3600" i="1" dirty="0"/>
          </a:p>
        </p:txBody>
      </p:sp>
      <p:sp>
        <p:nvSpPr>
          <p:cNvPr id="14" name="Rectangle 13"/>
          <p:cNvSpPr/>
          <p:nvPr/>
        </p:nvSpPr>
        <p:spPr>
          <a:xfrm>
            <a:off x="1597174" y="3623234"/>
            <a:ext cx="181309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800000"/>
                </a:solidFill>
              </a:rPr>
              <a:t>E</a:t>
            </a:r>
          </a:p>
          <a:p>
            <a:pPr algn="ctr"/>
            <a:r>
              <a:rPr lang="en-US" sz="3600" b="1" dirty="0" smtClean="0">
                <a:solidFill>
                  <a:srgbClr val="800000"/>
                </a:solidFill>
              </a:rPr>
              <a:t>(</a:t>
            </a:r>
            <a:r>
              <a:rPr lang="en-US" sz="3600" b="1" i="1" dirty="0" smtClean="0">
                <a:solidFill>
                  <a:srgbClr val="800000"/>
                </a:solidFill>
              </a:rPr>
              <a:t>Q</a:t>
            </a:r>
            <a:r>
              <a:rPr lang="en-US" sz="3600" b="1" dirty="0" smtClean="0">
                <a:solidFill>
                  <a:srgbClr val="800000"/>
                </a:solidFill>
              </a:rPr>
              <a:t>,</a:t>
            </a:r>
            <a:r>
              <a:rPr lang="en-US" sz="3600" b="1" i="1" dirty="0" smtClean="0">
                <a:solidFill>
                  <a:srgbClr val="800000"/>
                </a:solidFill>
              </a:rPr>
              <a:t> X</a:t>
            </a:r>
            <a:r>
              <a:rPr lang="en-US" sz="3600" b="1" dirty="0" smtClean="0">
                <a:solidFill>
                  <a:srgbClr val="800000"/>
                </a:solidFill>
              </a:rPr>
              <a:t>,</a:t>
            </a:r>
            <a:r>
              <a:rPr lang="en-US" sz="3600" b="1" i="1" dirty="0" smtClean="0">
                <a:solidFill>
                  <a:srgbClr val="800000"/>
                </a:solidFill>
              </a:rPr>
              <a:t> U</a:t>
            </a:r>
            <a:r>
              <a:rPr lang="en-US" sz="3600" b="1" dirty="0" smtClean="0">
                <a:solidFill>
                  <a:srgbClr val="800000"/>
                </a:solidFill>
              </a:rPr>
              <a:t>)</a:t>
            </a:r>
            <a:endParaRPr lang="en-US" sz="3600" dirty="0"/>
          </a:p>
        </p:txBody>
      </p:sp>
      <p:grpSp>
        <p:nvGrpSpPr>
          <p:cNvPr id="3" name="Group 2"/>
          <p:cNvGrpSpPr/>
          <p:nvPr/>
        </p:nvGrpSpPr>
        <p:grpSpPr>
          <a:xfrm>
            <a:off x="803538" y="1999244"/>
            <a:ext cx="874746" cy="2465438"/>
            <a:chOff x="304578" y="1987904"/>
            <a:chExt cx="874746" cy="2465438"/>
          </a:xfrm>
        </p:grpSpPr>
        <p:sp>
          <p:nvSpPr>
            <p:cNvPr id="2" name="Left Brace 1"/>
            <p:cNvSpPr/>
            <p:nvPr/>
          </p:nvSpPr>
          <p:spPr>
            <a:xfrm>
              <a:off x="827795" y="2245364"/>
              <a:ext cx="351529" cy="1961859"/>
            </a:xfrm>
            <a:prstGeom prst="leftBrace">
              <a:avLst/>
            </a:prstGeom>
            <a:ln w="50800">
              <a:solidFill>
                <a:srgbClr val="6C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-728086" y="3020568"/>
              <a:ext cx="24654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800000"/>
                  </a:solidFill>
                </a:rPr>
                <a:t>Factors of Production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261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3368</TotalTime>
  <Words>161</Words>
  <Application>Microsoft Macintosh PowerPoint</Application>
  <PresentationFormat>On-screen Show (4:3)</PresentationFormat>
  <Paragraphs>86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31</cp:revision>
  <cp:lastPrinted>2013-04-03T12:50:52Z</cp:lastPrinted>
  <dcterms:created xsi:type="dcterms:W3CDTF">2013-03-04T14:52:44Z</dcterms:created>
  <dcterms:modified xsi:type="dcterms:W3CDTF">2013-04-04T15:23:34Z</dcterms:modified>
</cp:coreProperties>
</file>