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71" r:id="rId4"/>
    <p:sldId id="272" r:id="rId5"/>
    <p:sldId id="279" r:id="rId6"/>
    <p:sldId id="281" r:id="rId7"/>
    <p:sldId id="280" r:id="rId8"/>
    <p:sldId id="25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46AE-74E1-BB46-A59A-36DBA27128E6}" type="datetimeFigureOut">
              <a:rPr lang="en-US" smtClean="0"/>
              <a:t>25-Mar-13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95E9-3A80-F843-864C-5075698A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900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621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Split between </a:t>
            </a:r>
            <a:r>
              <a:rPr lang="en-US" sz="2800" b="1" i="1" dirty="0" smtClean="0">
                <a:solidFill>
                  <a:srgbClr val="800000"/>
                </a:solidFill>
              </a:rPr>
              <a:t>kl</a:t>
            </a:r>
            <a:r>
              <a:rPr lang="en-US" sz="2800" b="1" dirty="0" smtClean="0">
                <a:solidFill>
                  <a:srgbClr val="800000"/>
                </a:solidFill>
              </a:rPr>
              <a:t> and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to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Prefer Cobb-Douglas.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900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9072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Split between </a:t>
            </a:r>
            <a:r>
              <a:rPr lang="en-US" sz="2800" b="1" i="1" dirty="0" smtClean="0">
                <a:solidFill>
                  <a:srgbClr val="800000"/>
                </a:solidFill>
              </a:rPr>
              <a:t>kl</a:t>
            </a:r>
            <a:r>
              <a:rPr lang="en-US" sz="2800" b="1" dirty="0" smtClean="0">
                <a:solidFill>
                  <a:srgbClr val="800000"/>
                </a:solidFill>
              </a:rPr>
              <a:t> and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to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Prefer Cobb-Douglas.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900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78400" y="3312444"/>
            <a:ext cx="2750279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800000"/>
                </a:solidFill>
              </a:rPr>
              <a:t>kl</a:t>
            </a:r>
            <a:r>
              <a:rPr lang="en-US" sz="2800" b="1" dirty="0">
                <a:solidFill>
                  <a:srgbClr val="800000"/>
                </a:solidFill>
              </a:rPr>
              <a:t> and </a:t>
            </a:r>
            <a:r>
              <a:rPr lang="en-US" sz="2800" b="1" i="1" dirty="0">
                <a:solidFill>
                  <a:srgbClr val="800000"/>
                </a:solidFill>
              </a:rPr>
              <a:t>e</a:t>
            </a:r>
            <a:r>
              <a:rPr lang="en-US" sz="2800" b="1" dirty="0">
                <a:solidFill>
                  <a:srgbClr val="800000"/>
                </a:solidFill>
              </a:rPr>
              <a:t> are </a:t>
            </a:r>
            <a:r>
              <a:rPr lang="en-US" sz="2800" b="1" dirty="0" smtClean="0">
                <a:solidFill>
                  <a:srgbClr val="800000"/>
                </a:solidFill>
              </a:rPr>
              <a:t>substitutes</a:t>
            </a:r>
            <a:endParaRPr lang="en-US" sz="2800" b="1" i="1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113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0882" y="378727"/>
            <a:ext cx="7506457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Split between </a:t>
            </a:r>
            <a:r>
              <a:rPr lang="en-US" sz="2800" b="1" i="1" dirty="0" smtClean="0">
                <a:solidFill>
                  <a:srgbClr val="800000"/>
                </a:solidFill>
              </a:rPr>
              <a:t>kl</a:t>
            </a:r>
            <a:r>
              <a:rPr lang="en-US" sz="2800" b="1" dirty="0" smtClean="0">
                <a:solidFill>
                  <a:srgbClr val="800000"/>
                </a:solidFill>
              </a:rPr>
              <a:t> and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 does not meaningfully</a:t>
            </a:r>
          </a:p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contribute to “goodness” of fit.</a:t>
            </a:r>
            <a:br>
              <a:rPr lang="en-US" sz="2800" b="1" dirty="0" smtClean="0">
                <a:solidFill>
                  <a:srgbClr val="800000"/>
                </a:solidFill>
              </a:rPr>
            </a:br>
            <a:r>
              <a:rPr lang="en-US" sz="2800" b="1" dirty="0" smtClean="0">
                <a:solidFill>
                  <a:srgbClr val="800000"/>
                </a:solidFill>
              </a:rPr>
              <a:t>Prefer Cobb-Douglas.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755" y="95253"/>
            <a:ext cx="900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78400" y="3312444"/>
            <a:ext cx="2750279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800000"/>
                </a:solidFill>
              </a:rPr>
              <a:t>kl</a:t>
            </a:r>
            <a:r>
              <a:rPr lang="en-US" sz="2800" b="1" dirty="0">
                <a:solidFill>
                  <a:srgbClr val="800000"/>
                </a:solidFill>
              </a:rPr>
              <a:t> and </a:t>
            </a:r>
            <a:r>
              <a:rPr lang="en-US" sz="2800" b="1" i="1" dirty="0">
                <a:solidFill>
                  <a:srgbClr val="800000"/>
                </a:solidFill>
              </a:rPr>
              <a:t>e</a:t>
            </a:r>
            <a:r>
              <a:rPr lang="en-US" sz="2800" b="1" dirty="0">
                <a:solidFill>
                  <a:srgbClr val="800000"/>
                </a:solidFill>
              </a:rPr>
              <a:t> are </a:t>
            </a:r>
            <a:r>
              <a:rPr lang="en-US" sz="2800" b="1" dirty="0" smtClean="0">
                <a:solidFill>
                  <a:srgbClr val="800000"/>
                </a:solidFill>
              </a:rPr>
              <a:t>substitutes</a:t>
            </a:r>
            <a:endParaRPr lang="en-US" sz="2800" b="1" i="1" dirty="0">
              <a:solidFill>
                <a:srgbClr val="8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26011" y="3312444"/>
            <a:ext cx="2476748" cy="2375770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rgbClr val="800000"/>
                </a:solidFill>
              </a:rPr>
              <a:t>kl</a:t>
            </a:r>
            <a:r>
              <a:rPr lang="en-US" sz="2800" b="1" dirty="0" smtClean="0">
                <a:solidFill>
                  <a:srgbClr val="800000"/>
                </a:solidFill>
              </a:rPr>
              <a:t> and </a:t>
            </a:r>
            <a:r>
              <a:rPr lang="en-US" sz="2800" b="1" i="1" dirty="0" smtClean="0">
                <a:solidFill>
                  <a:srgbClr val="800000"/>
                </a:solidFill>
              </a:rPr>
              <a:t>e</a:t>
            </a:r>
            <a:r>
              <a:rPr lang="en-US" sz="2800" b="1" dirty="0" smtClean="0">
                <a:solidFill>
                  <a:srgbClr val="800000"/>
                </a:solidFill>
              </a:rPr>
              <a:t> are </a:t>
            </a:r>
            <a:r>
              <a:rPr lang="en-US" sz="2800" b="1" dirty="0" err="1" smtClean="0">
                <a:solidFill>
                  <a:srgbClr val="800000"/>
                </a:solidFill>
              </a:rPr>
              <a:t>complemen-tary</a:t>
            </a:r>
            <a:endParaRPr lang="en-US" sz="2800" b="1" i="1" dirty="0">
              <a:solidFill>
                <a:srgbClr val="8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03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622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97038" y="2754497"/>
            <a:ext cx="2843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s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5188775"/>
              <a:ext cx="228381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14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1400" b="1" i="1" dirty="0" smtClean="0">
                  <a:solidFill>
                    <a:srgbClr val="6C0000"/>
                  </a:solidFill>
                </a:rPr>
                <a:t>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are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complements</a:t>
              </a:r>
              <a:endParaRPr lang="en-US" sz="14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6246" y="4897709"/>
              <a:ext cx="33050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i="1" dirty="0" smtClean="0">
                  <a:solidFill>
                    <a:srgbClr val="6C0000"/>
                  </a:solidFill>
                </a:rPr>
                <a:t>kl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and </a:t>
              </a:r>
              <a:r>
                <a:rPr lang="en-US" sz="2800" b="1" i="1" dirty="0" smtClean="0">
                  <a:solidFill>
                    <a:srgbClr val="6C0000"/>
                  </a:solidFill>
                </a:rPr>
                <a:t>e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 are substitutes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663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78420" y="2754497"/>
            <a:ext cx="2806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d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6C0000"/>
                  </a:solidFill>
                </a:rPr>
                <a:t>Energy</a:t>
              </a:r>
            </a:p>
            <a:p>
              <a:pPr algn="r"/>
              <a:r>
                <a:rPr lang="en-US" sz="1400" b="1" dirty="0">
                  <a:solidFill>
                    <a:srgbClr val="6C0000"/>
                  </a:solidFill>
                </a:rPr>
                <a:t>significant</a:t>
              </a:r>
            </a:p>
            <a:p>
              <a:pPr algn="r"/>
              <a:r>
                <a:rPr lang="en-US" sz="1400" b="1" dirty="0">
                  <a:solidFill>
                    <a:srgbClr val="6C0000"/>
                  </a:solidFill>
                </a:rPr>
                <a:t>for economic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growth</a:t>
              </a:r>
              <a:endParaRPr lang="en-US" sz="14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6246" y="3979169"/>
              <a:ext cx="33050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seemingly unimportant 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for economic 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01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44155" y="6077515"/>
            <a:ext cx="7957460" cy="0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09979" y="6077515"/>
            <a:ext cx="52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-964227" y="2754497"/>
            <a:ext cx="2778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  <a:cs typeface="Symbol" charset="2"/>
              </a:rPr>
              <a:t>Width of </a:t>
            </a:r>
            <a:r>
              <a:rPr lang="en-US" sz="4000" b="1" i="1" dirty="0" err="1" smtClean="0">
                <a:solidFill>
                  <a:srgbClr val="800000"/>
                </a:solidFill>
                <a:cs typeface="Symbol" charset="2"/>
              </a:rPr>
              <a:t>CI</a:t>
            </a:r>
            <a:r>
              <a:rPr lang="en-US" sz="4000" b="1" i="1" baseline="-25000" dirty="0" err="1" smtClean="0">
                <a:solidFill>
                  <a:srgbClr val="800000"/>
                </a:solidFill>
                <a:latin typeface="Symbol" charset="2"/>
                <a:cs typeface="Symbol" charset="2"/>
              </a:rPr>
              <a:t>g</a:t>
            </a:r>
            <a:endParaRPr lang="en-US" sz="4000" b="1" i="1" baseline="-25000" dirty="0">
              <a:latin typeface="Symbol" charset="2"/>
              <a:cs typeface="Symbol" charset="2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5" y="90753"/>
            <a:ext cx="0" cy="6011419"/>
          </a:xfrm>
          <a:prstGeom prst="straightConnector1">
            <a:avLst/>
          </a:prstGeom>
          <a:ln w="50800">
            <a:solidFill>
              <a:srgbClr val="6C0000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713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766" y="6104697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800000"/>
                </a:solidFill>
                <a:cs typeface="Symbol" charset="2"/>
              </a:rPr>
              <a:t>1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561442" y="5738138"/>
            <a:ext cx="302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0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568308" y="72573"/>
            <a:ext cx="288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  <a:cs typeface="Symbol" charset="2"/>
              </a:rPr>
              <a:t>2</a:t>
            </a:r>
            <a:endParaRPr lang="en-US" sz="1600" baseline="-250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9529" y="233018"/>
            <a:ext cx="7489733" cy="5423298"/>
            <a:chOff x="1109529" y="233018"/>
            <a:chExt cx="7489733" cy="5423298"/>
          </a:xfrm>
        </p:grpSpPr>
        <p:sp>
          <p:nvSpPr>
            <p:cNvPr id="3" name="Right Triangle 2"/>
            <p:cNvSpPr/>
            <p:nvPr/>
          </p:nvSpPr>
          <p:spPr>
            <a:xfrm rot="5400000">
              <a:off x="2142747" y="-800200"/>
              <a:ext cx="5423298" cy="7489733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 dirty="0">
                <a:solidFill>
                  <a:srgbClr val="6C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5212" y="287761"/>
              <a:ext cx="398929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6C0000"/>
                  </a:solidFill>
                </a:rPr>
                <a:t>Can’t determine if energy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meaningfully contributes</a:t>
              </a:r>
            </a:p>
            <a:p>
              <a:r>
                <a:rPr lang="en-US" sz="2800" b="1" dirty="0">
                  <a:solidFill>
                    <a:srgbClr val="6C0000"/>
                  </a:solidFill>
                </a:rPr>
                <a:t>to model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55042" y="4497518"/>
            <a:ext cx="2283816" cy="1442049"/>
            <a:chOff x="862262" y="4497518"/>
            <a:chExt cx="2283816" cy="1442049"/>
          </a:xfrm>
        </p:grpSpPr>
        <p:sp>
          <p:nvSpPr>
            <p:cNvPr id="7" name="Right Triangle 6"/>
            <p:cNvSpPr/>
            <p:nvPr/>
          </p:nvSpPr>
          <p:spPr>
            <a:xfrm flipH="1">
              <a:off x="1109528" y="4497518"/>
              <a:ext cx="2036544" cy="1442049"/>
            </a:xfrm>
            <a:prstGeom prst="rtTriangle">
              <a:avLst/>
            </a:pr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62" y="4984655"/>
              <a:ext cx="22838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Energy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seemingly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unimportant </a:t>
              </a:r>
            </a:p>
            <a:p>
              <a:pPr algn="r"/>
              <a:r>
                <a:rPr lang="en-US" sz="1400" b="1" dirty="0" smtClean="0">
                  <a:solidFill>
                    <a:srgbClr val="6C0000"/>
                  </a:solidFill>
                </a:rPr>
                <a:t>for economic growth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45367" y="734006"/>
            <a:ext cx="3600504" cy="5207943"/>
            <a:chOff x="4987107" y="734006"/>
            <a:chExt cx="3600504" cy="5207943"/>
          </a:xfrm>
        </p:grpSpPr>
        <p:sp>
          <p:nvSpPr>
            <p:cNvPr id="10" name="Freeform 9"/>
            <p:cNvSpPr/>
            <p:nvPr/>
          </p:nvSpPr>
          <p:spPr>
            <a:xfrm>
              <a:off x="4987107" y="734006"/>
              <a:ext cx="3600504" cy="5207943"/>
            </a:xfrm>
            <a:custGeom>
              <a:avLst/>
              <a:gdLst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807863 h 4415684"/>
                <a:gd name="connsiteX4" fmla="*/ 3612156 w 3612156"/>
                <a:gd name="connsiteY4" fmla="*/ 0 h 4415684"/>
                <a:gd name="connsiteX0" fmla="*/ 3612156 w 3612156"/>
                <a:gd name="connsiteY0" fmla="*/ 0 h 4415684"/>
                <a:gd name="connsiteX1" fmla="*/ 3565548 w 3612156"/>
                <a:gd name="connsiteY1" fmla="*/ 4415684 h 4415684"/>
                <a:gd name="connsiteX2" fmla="*/ 0 w 3612156"/>
                <a:gd name="connsiteY2" fmla="*/ 4415684 h 4415684"/>
                <a:gd name="connsiteX3" fmla="*/ 0 w 3612156"/>
                <a:gd name="connsiteY3" fmla="*/ 2278381 h 4415684"/>
                <a:gd name="connsiteX4" fmla="*/ 3612156 w 3612156"/>
                <a:gd name="connsiteY4" fmla="*/ 0 h 4415684"/>
                <a:gd name="connsiteX0" fmla="*/ 3600504 w 3600504"/>
                <a:gd name="connsiteY0" fmla="*/ 0 h 4465635"/>
                <a:gd name="connsiteX1" fmla="*/ 3565548 w 3600504"/>
                <a:gd name="connsiteY1" fmla="*/ 4465635 h 4465635"/>
                <a:gd name="connsiteX2" fmla="*/ 0 w 3600504"/>
                <a:gd name="connsiteY2" fmla="*/ 4465635 h 4465635"/>
                <a:gd name="connsiteX3" fmla="*/ 0 w 3600504"/>
                <a:gd name="connsiteY3" fmla="*/ 2328332 h 4465635"/>
                <a:gd name="connsiteX4" fmla="*/ 3600504 w 3600504"/>
                <a:gd name="connsiteY4" fmla="*/ 0 h 446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504" h="4465635">
                  <a:moveTo>
                    <a:pt x="3600504" y="0"/>
                  </a:moveTo>
                  <a:lnTo>
                    <a:pt x="3565548" y="4465635"/>
                  </a:lnTo>
                  <a:lnTo>
                    <a:pt x="0" y="4465635"/>
                  </a:lnTo>
                  <a:lnTo>
                    <a:pt x="0" y="2328332"/>
                  </a:lnTo>
                  <a:lnTo>
                    <a:pt x="3600504" y="0"/>
                  </a:lnTo>
                  <a:close/>
                </a:path>
              </a:pathLst>
            </a:custGeom>
            <a:noFill/>
            <a:ln w="50800">
              <a:solidFill>
                <a:srgbClr val="6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 b="1">
                <a:solidFill>
                  <a:srgbClr val="6C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7799" y="3979169"/>
              <a:ext cx="263348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Energy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significant</a:t>
              </a:r>
            </a:p>
            <a:p>
              <a:pPr algn="r"/>
              <a:r>
                <a:rPr lang="en-US" sz="2800" b="1" dirty="0">
                  <a:solidFill>
                    <a:srgbClr val="6C0000"/>
                  </a:solidFill>
                </a:rPr>
                <a:t>f</a:t>
              </a:r>
              <a:r>
                <a:rPr lang="en-US" sz="2800" b="1" dirty="0" smtClean="0">
                  <a:solidFill>
                    <a:srgbClr val="6C0000"/>
                  </a:solidFill>
                </a:rPr>
                <a:t>or economic</a:t>
              </a:r>
            </a:p>
            <a:p>
              <a:pPr algn="r"/>
              <a:r>
                <a:rPr lang="en-US" sz="2800" b="1" dirty="0" smtClean="0">
                  <a:solidFill>
                    <a:srgbClr val="6C0000"/>
                  </a:solidFill>
                </a:rPr>
                <a:t>growth</a:t>
              </a:r>
              <a:endParaRPr lang="en-US" sz="2800" b="1" dirty="0">
                <a:solidFill>
                  <a:srgbClr val="6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59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88495" y="2097941"/>
            <a:ext cx="3039023" cy="2245365"/>
          </a:xfrm>
          <a:prstGeom prst="roundRect">
            <a:avLst/>
          </a:prstGeom>
          <a:noFill/>
          <a:ln w="508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800000"/>
                </a:solidFill>
              </a:rPr>
              <a:t>Growth Model</a:t>
            </a:r>
            <a:endParaRPr lang="en-US" sz="2800" b="1" dirty="0">
              <a:solidFill>
                <a:srgbClr val="800000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6327518" y="322062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77211" y="2438149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77211" y="3209284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77211" y="3980420"/>
            <a:ext cx="1111284" cy="11340"/>
          </a:xfrm>
          <a:prstGeom prst="straightConnector1">
            <a:avLst/>
          </a:prstGeom>
          <a:ln w="101600">
            <a:solidFill>
              <a:srgbClr val="6C0000"/>
            </a:solidFill>
            <a:prstDash val="sysDot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38802" y="2897458"/>
            <a:ext cx="537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Y</a:t>
            </a:r>
            <a:endParaRPr lang="en-US" sz="3600" i="1" dirty="0"/>
          </a:p>
        </p:txBody>
      </p:sp>
      <p:sp>
        <p:nvSpPr>
          <p:cNvPr id="12" name="Rectangle 11"/>
          <p:cNvSpPr/>
          <p:nvPr/>
        </p:nvSpPr>
        <p:spPr>
          <a:xfrm>
            <a:off x="1553530" y="2114983"/>
            <a:ext cx="550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800000"/>
                </a:solidFill>
              </a:rPr>
              <a:t>K</a:t>
            </a:r>
            <a:endParaRPr lang="en-US" sz="3600" i="1" dirty="0"/>
          </a:p>
        </p:txBody>
      </p:sp>
      <p:sp>
        <p:nvSpPr>
          <p:cNvPr id="13" name="Rectangle 12"/>
          <p:cNvSpPr/>
          <p:nvPr/>
        </p:nvSpPr>
        <p:spPr>
          <a:xfrm>
            <a:off x="1553530" y="2818078"/>
            <a:ext cx="492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rgbClr val="800000"/>
                </a:solidFill>
              </a:rPr>
              <a:t>L</a:t>
            </a:r>
            <a:endParaRPr lang="en-US" sz="3600" i="1" dirty="0"/>
          </a:p>
        </p:txBody>
      </p:sp>
      <p:sp>
        <p:nvSpPr>
          <p:cNvPr id="14" name="Rectangle 13"/>
          <p:cNvSpPr/>
          <p:nvPr/>
        </p:nvSpPr>
        <p:spPr>
          <a:xfrm>
            <a:off x="882754" y="3623234"/>
            <a:ext cx="18130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800000"/>
                </a:solidFill>
              </a:rPr>
              <a:t>E</a:t>
            </a:r>
          </a:p>
          <a:p>
            <a:pPr algn="ctr"/>
            <a:r>
              <a:rPr lang="en-US" sz="3600" b="1" dirty="0" smtClean="0">
                <a:solidFill>
                  <a:srgbClr val="800000"/>
                </a:solidFill>
              </a:rPr>
              <a:t>(</a:t>
            </a:r>
            <a:r>
              <a:rPr lang="en-US" sz="3600" b="1" i="1" dirty="0" smtClean="0">
                <a:solidFill>
                  <a:srgbClr val="800000"/>
                </a:solidFill>
              </a:rPr>
              <a:t>Q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X</a:t>
            </a:r>
            <a:r>
              <a:rPr lang="en-US" sz="3600" b="1" dirty="0" smtClean="0">
                <a:solidFill>
                  <a:srgbClr val="800000"/>
                </a:solidFill>
              </a:rPr>
              <a:t>,</a:t>
            </a:r>
            <a:r>
              <a:rPr lang="en-US" sz="3600" b="1" i="1" dirty="0" smtClean="0">
                <a:solidFill>
                  <a:srgbClr val="800000"/>
                </a:solidFill>
              </a:rPr>
              <a:t> U</a:t>
            </a:r>
            <a:r>
              <a:rPr lang="en-US" sz="3600" b="1" dirty="0" smtClean="0">
                <a:solidFill>
                  <a:srgbClr val="800000"/>
                </a:solidFill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261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174</Words>
  <Application>Microsoft Macintosh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20</cp:revision>
  <cp:lastPrinted>2013-03-26T02:00:19Z</cp:lastPrinted>
  <dcterms:created xsi:type="dcterms:W3CDTF">2013-03-04T14:52:44Z</dcterms:created>
  <dcterms:modified xsi:type="dcterms:W3CDTF">2013-03-26T14:28:54Z</dcterms:modified>
</cp:coreProperties>
</file>