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Poll Title: Predictive or Causal? "Do Netflix Users Who Watch 'Stranger Things' Also Watch 'Tiger King'"</a:t>
            </a:r>
            <a:br>
              <a:rPr lang="en-US"/>
            </a:br>
            <a:r>
              <a:rPr lang="en-US"/>
              <a:t>https://www.polleverywhere.com/multiple_choice_polls/5FV5CFIZ7XlUpkTyP6yf2?flow=Default&amp;onscreen=persist</a:t>
            </a:r>
            <a:endParaRPr/>
          </a:p>
        </p:txBody>
      </p:sp>
      <p:sp>
        <p:nvSpPr>
          <p:cNvPr id="180" name="Google Shape;180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12:notes"/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584be5f616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2584be5f616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584be5f616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84be5f616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584be5f616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584be5f616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Poll Title: Predictive or Causal: "Do Masks Impact the Spread of COVID?"</a:t>
            </a:r>
            <a:br>
              <a:rPr lang="en-US"/>
            </a:br>
            <a:r>
              <a:rPr lang="en-US"/>
              <a:t>https://www.polleverywhere.com/multiple_choice_polls/v1KcpbZrksvCkru0MFEKm?flow=Default&amp;onscreen=persist</a:t>
            </a:r>
            <a:endParaRPr/>
          </a:p>
        </p:txBody>
      </p:sp>
      <p:sp>
        <p:nvSpPr>
          <p:cNvPr id="172" name="Google Shape;17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9:notes"/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lab.research.google.com/drive/164efDyNsyomX6lsyscSfoaD8XqGIirhK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964708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Class 2: Causal vs. Predictive Analytics and Intro to Python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>
                <a:solidFill>
                  <a:srgbClr val="7F7F7F"/>
                </a:solidFill>
              </a:rPr>
              <a:t>MGSC 310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>
                <a:solidFill>
                  <a:srgbClr val="7F7F7F"/>
                </a:solidFill>
              </a:rPr>
              <a:t>Ben Labaschin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" y="254000"/>
            <a:ext cx="11684000" cy="63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/>
        </p:nvSpPr>
        <p:spPr>
          <a:xfrm>
            <a:off x="621475" y="408130"/>
            <a:ext cx="9144000" cy="1126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Confounders: Influences Both X and Y</a:t>
            </a:r>
            <a:endParaRPr/>
          </a:p>
        </p:txBody>
      </p:sp>
      <p:sp>
        <p:nvSpPr>
          <p:cNvPr id="191" name="Google Shape;19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2" name="Google Shape;192;p23"/>
          <p:cNvCxnSpPr/>
          <p:nvPr/>
        </p:nvCxnSpPr>
        <p:spPr>
          <a:xfrm>
            <a:off x="8076096" y="4260097"/>
            <a:ext cx="1340620" cy="11878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3" name="Google Shape;193;p23"/>
          <p:cNvCxnSpPr/>
          <p:nvPr/>
        </p:nvCxnSpPr>
        <p:spPr>
          <a:xfrm flipH="1">
            <a:off x="7364139" y="2727295"/>
            <a:ext cx="512535" cy="921709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4" name="Google Shape;194;p23"/>
          <p:cNvSpPr/>
          <p:nvPr/>
        </p:nvSpPr>
        <p:spPr>
          <a:xfrm>
            <a:off x="9765475" y="3702058"/>
            <a:ext cx="1306565" cy="1139837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6486474" y="3702057"/>
            <a:ext cx="1306565" cy="1139837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7957317" y="1667883"/>
            <a:ext cx="1306565" cy="1139837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97" name="Google Shape;197;p23"/>
          <p:cNvCxnSpPr/>
          <p:nvPr/>
        </p:nvCxnSpPr>
        <p:spPr>
          <a:xfrm>
            <a:off x="9426651" y="2676523"/>
            <a:ext cx="631749" cy="1025534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8" name="Google Shape;198;p23"/>
          <p:cNvSpPr txBox="1"/>
          <p:nvPr/>
        </p:nvSpPr>
        <p:spPr>
          <a:xfrm>
            <a:off x="6331748" y="5029027"/>
            <a:ext cx="161601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Carrot Juicing</a:t>
            </a:r>
            <a:endParaRPr/>
          </a:p>
        </p:txBody>
      </p:sp>
      <p:sp>
        <p:nvSpPr>
          <p:cNvPr id="199" name="Google Shape;199;p23"/>
          <p:cNvSpPr txBox="1"/>
          <p:nvPr/>
        </p:nvSpPr>
        <p:spPr>
          <a:xfrm>
            <a:off x="9496926" y="5029027"/>
            <a:ext cx="1729839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Low Rate of Heart Disease</a:t>
            </a:r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8981940" y="1460098"/>
            <a:ext cx="172983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Healthy Lifestyle</a:t>
            </a:r>
            <a:endParaRPr/>
          </a:p>
        </p:txBody>
      </p:sp>
      <p:sp>
        <p:nvSpPr>
          <p:cNvPr id="201" name="Google Shape;201;p23"/>
          <p:cNvSpPr txBox="1"/>
          <p:nvPr/>
        </p:nvSpPr>
        <p:spPr>
          <a:xfrm>
            <a:off x="621475" y="1734972"/>
            <a:ext cx="5272949" cy="4596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are a doctor and want to understand how carrot juicing (X) impacts heart disease (Y). </a:t>
            </a:r>
            <a:endParaRPr/>
          </a:p>
          <a:p>
            <a:pPr indent="-514350" lvl="0" marL="51435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record patient food diaries and find a high prediction between juicing and low heart disease</a:t>
            </a:r>
            <a:endParaRPr/>
          </a:p>
          <a:p>
            <a:pPr indent="-514350" lvl="0" marL="51435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is that not causal?</a:t>
            </a:r>
            <a:endParaRPr/>
          </a:p>
          <a:p>
            <a:pPr indent="-514350" lvl="0" marL="51435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Something else (patients’ healthy lifestyle) is a confounder to the causal relationship between X and Y</a:t>
            </a:r>
            <a:endParaRPr/>
          </a:p>
        </p:txBody>
      </p:sp>
      <p:pic>
        <p:nvPicPr>
          <p:cNvPr descr="10 Proven Benefits of Running: Why Runners Live Better and Longer" id="202" name="Google Shape;202;p23"/>
          <p:cNvPicPr preferRelativeResize="0"/>
          <p:nvPr/>
        </p:nvPicPr>
        <p:blipFill rotWithShape="1">
          <a:blip r:embed="rId6">
            <a:alphaModFix/>
          </a:blip>
          <a:srcRect b="14883" l="21457" r="30430" t="13560"/>
          <a:stretch/>
        </p:blipFill>
        <p:spPr>
          <a:xfrm>
            <a:off x="10440658" y="1258721"/>
            <a:ext cx="698880" cy="1039407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3"/>
          <p:cNvSpPr txBox="1"/>
          <p:nvPr/>
        </p:nvSpPr>
        <p:spPr>
          <a:xfrm>
            <a:off x="7860359" y="5122359"/>
            <a:ext cx="161601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Predictive but not causal</a:t>
            </a:r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9737784" y="2708231"/>
            <a:ext cx="161601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Causation (prediction and causative)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zy,couch,potato,potatoe,lazy,tired,bored,couch potato,no Stock Photo -  Alamy" id="210" name="Google Shape;210;p24"/>
          <p:cNvPicPr preferRelativeResize="0"/>
          <p:nvPr/>
        </p:nvPicPr>
        <p:blipFill rotWithShape="1">
          <a:blip r:embed="rId3">
            <a:alphaModFix/>
          </a:blip>
          <a:srcRect b="7059" l="0" r="667" t="0"/>
          <a:stretch/>
        </p:blipFill>
        <p:spPr>
          <a:xfrm>
            <a:off x="6569607" y="1270207"/>
            <a:ext cx="1297854" cy="130990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4"/>
          <p:cNvSpPr txBox="1"/>
          <p:nvPr/>
        </p:nvSpPr>
        <p:spPr>
          <a:xfrm>
            <a:off x="621475" y="408130"/>
            <a:ext cx="9144000" cy="1126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But Prediction is Very Useful! </a:t>
            </a:r>
            <a:endParaRPr/>
          </a:p>
        </p:txBody>
      </p:sp>
      <p:sp>
        <p:nvSpPr>
          <p:cNvPr id="212" name="Google Shape;21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3" name="Google Shape;213;p24"/>
          <p:cNvCxnSpPr/>
          <p:nvPr/>
        </p:nvCxnSpPr>
        <p:spPr>
          <a:xfrm>
            <a:off x="8076096" y="4260097"/>
            <a:ext cx="1340620" cy="11878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4" name="Google Shape;214;p24"/>
          <p:cNvCxnSpPr/>
          <p:nvPr/>
        </p:nvCxnSpPr>
        <p:spPr>
          <a:xfrm flipH="1">
            <a:off x="7364139" y="2727295"/>
            <a:ext cx="512535" cy="921709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5" name="Google Shape;215;p24"/>
          <p:cNvSpPr/>
          <p:nvPr/>
        </p:nvSpPr>
        <p:spPr>
          <a:xfrm>
            <a:off x="9765475" y="3702058"/>
            <a:ext cx="1306565" cy="1139837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6486474" y="3702057"/>
            <a:ext cx="1306565" cy="1139837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7" name="Google Shape;217;p24"/>
          <p:cNvSpPr/>
          <p:nvPr/>
        </p:nvSpPr>
        <p:spPr>
          <a:xfrm>
            <a:off x="7957317" y="1667883"/>
            <a:ext cx="1306565" cy="1139837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18" name="Google Shape;218;p24"/>
          <p:cNvCxnSpPr/>
          <p:nvPr/>
        </p:nvCxnSpPr>
        <p:spPr>
          <a:xfrm>
            <a:off x="9426651" y="2676523"/>
            <a:ext cx="631749" cy="1025534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9" name="Google Shape;219;p24"/>
          <p:cNvSpPr txBox="1"/>
          <p:nvPr/>
        </p:nvSpPr>
        <p:spPr>
          <a:xfrm>
            <a:off x="6331748" y="5029027"/>
            <a:ext cx="161601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Carrot Juicing</a:t>
            </a:r>
            <a:endParaRPr/>
          </a:p>
        </p:txBody>
      </p:sp>
      <p:sp>
        <p:nvSpPr>
          <p:cNvPr id="220" name="Google Shape;220;p24"/>
          <p:cNvSpPr txBox="1"/>
          <p:nvPr/>
        </p:nvSpPr>
        <p:spPr>
          <a:xfrm>
            <a:off x="9496926" y="5029027"/>
            <a:ext cx="1729839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Low Rate of Heart Disease</a:t>
            </a:r>
            <a:endParaRPr/>
          </a:p>
        </p:txBody>
      </p:sp>
      <p:sp>
        <p:nvSpPr>
          <p:cNvPr id="221" name="Google Shape;221;p24"/>
          <p:cNvSpPr txBox="1"/>
          <p:nvPr/>
        </p:nvSpPr>
        <p:spPr>
          <a:xfrm>
            <a:off x="8981940" y="1460098"/>
            <a:ext cx="172983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Healthy Lifestyle?</a:t>
            </a:r>
            <a:endParaRPr/>
          </a:p>
        </p:txBody>
      </p:sp>
      <p:sp>
        <p:nvSpPr>
          <p:cNvPr id="222" name="Google Shape;222;p24"/>
          <p:cNvSpPr txBox="1"/>
          <p:nvPr/>
        </p:nvSpPr>
        <p:spPr>
          <a:xfrm>
            <a:off x="621475" y="1734972"/>
            <a:ext cx="5272949" cy="4596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every patient lies about how active they are. (We cannot observe Z)</a:t>
            </a:r>
            <a:endParaRPr/>
          </a:p>
          <a:p>
            <a:pPr indent="-514350" lvl="0" marL="51435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How is this information useful?</a:t>
            </a:r>
            <a:endParaRPr/>
          </a:p>
          <a:p>
            <a:pPr indent="-514350" lvl="0" marL="51435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 knowing whether a patient drinks carrot juice is predictive of whether they have heart disease</a:t>
            </a:r>
            <a:endParaRPr/>
          </a:p>
          <a:p>
            <a:pPr indent="-514350" lvl="0" marL="51435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 if we know X, we know to whom we should give anti-cholesterol medication </a:t>
            </a:r>
            <a:endParaRPr/>
          </a:p>
        </p:txBody>
      </p:sp>
      <p:pic>
        <p:nvPicPr>
          <p:cNvPr descr="10 Proven Benefits of Running: Why Runners Live Better and Longer" id="223" name="Google Shape;223;p24"/>
          <p:cNvPicPr preferRelativeResize="0"/>
          <p:nvPr/>
        </p:nvPicPr>
        <p:blipFill rotWithShape="1">
          <a:blip r:embed="rId7">
            <a:alphaModFix/>
          </a:blip>
          <a:srcRect b="14883" l="21457" r="30430" t="13560"/>
          <a:stretch/>
        </p:blipFill>
        <p:spPr>
          <a:xfrm>
            <a:off x="10440658" y="1258721"/>
            <a:ext cx="698880" cy="103940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4"/>
          <p:cNvSpPr txBox="1"/>
          <p:nvPr/>
        </p:nvSpPr>
        <p:spPr>
          <a:xfrm>
            <a:off x="7860359" y="5122359"/>
            <a:ext cx="161601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Predictive but not causal</a:t>
            </a:r>
            <a:endParaRPr/>
          </a:p>
        </p:txBody>
      </p:sp>
      <p:sp>
        <p:nvSpPr>
          <p:cNvPr id="225" name="Google Shape;225;p24"/>
          <p:cNvSpPr txBox="1"/>
          <p:nvPr/>
        </p:nvSpPr>
        <p:spPr>
          <a:xfrm>
            <a:off x="9737784" y="2708231"/>
            <a:ext cx="161601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Causation (prediction and causative) </a:t>
            </a:r>
            <a:endParaRPr/>
          </a:p>
        </p:txBody>
      </p:sp>
      <p:sp>
        <p:nvSpPr>
          <p:cNvPr id="226" name="Google Shape;226;p24"/>
          <p:cNvSpPr/>
          <p:nvPr/>
        </p:nvSpPr>
        <p:spPr>
          <a:xfrm>
            <a:off x="6915701" y="1388943"/>
            <a:ext cx="3531717" cy="1675775"/>
          </a:xfrm>
          <a:prstGeom prst="irregularSeal1">
            <a:avLst/>
          </a:prstGeom>
          <a:solidFill>
            <a:srgbClr val="D0CECE">
              <a:alpha val="53725"/>
            </a:srgbClr>
          </a:solidFill>
          <a:ln cap="flat" cmpd="sng" w="12700">
            <a:solidFill>
              <a:srgbClr val="42719B">
                <a:alpha val="17647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25"/>
          <p:cNvSpPr txBox="1"/>
          <p:nvPr/>
        </p:nvSpPr>
        <p:spPr>
          <a:xfrm>
            <a:off x="621474" y="1734971"/>
            <a:ext cx="10732326" cy="449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is a set of statistical methods used by CS people to learn from data. </a:t>
            </a:r>
            <a:endParaRPr/>
          </a:p>
          <a:p>
            <a:pPr indent="-514350" lvl="0" marL="51435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Predictive analytics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if I know X, what does this tell me about Y? (Cannot estimate a counter-factual)</a:t>
            </a:r>
            <a:endParaRPr/>
          </a:p>
          <a:p>
            <a:pPr indent="-514350" lvl="0" marL="51435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Causal analysis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if I changed X, how does that cause Y to change? (Can estimate a counterfactual)</a:t>
            </a:r>
            <a:endParaRPr/>
          </a:p>
          <a:p>
            <a:pPr indent="-514350" lvl="0" marL="51435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confounder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(z) influences both X and Y and results in a spurious correlation (non-causal) between X and Y. </a:t>
            </a:r>
            <a:endParaRPr/>
          </a:p>
          <a:p>
            <a:pPr indent="-514350" lvl="0" marL="51435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Both predictive and causal analysis are powerful and useful! </a:t>
            </a:r>
            <a:endParaRPr/>
          </a:p>
          <a:p>
            <a:pPr indent="-514350" lvl="0" marL="51435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problems can be solved by either (or both!). </a:t>
            </a:r>
            <a:endParaRPr/>
          </a:p>
        </p:txBody>
      </p:sp>
      <p:sp>
        <p:nvSpPr>
          <p:cNvPr id="234" name="Google Shape;234;p25"/>
          <p:cNvSpPr txBox="1"/>
          <p:nvPr/>
        </p:nvSpPr>
        <p:spPr>
          <a:xfrm>
            <a:off x="621475" y="408130"/>
            <a:ext cx="9144000" cy="1126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/>
        </p:nvSpPr>
        <p:spPr>
          <a:xfrm>
            <a:off x="621475" y="287814"/>
            <a:ext cx="91440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Class 2: Outline</a:t>
            </a:r>
            <a:endParaRPr/>
          </a:p>
        </p:txBody>
      </p:sp>
      <p:sp>
        <p:nvSpPr>
          <p:cNvPr id="241" name="Google Shape;241;p26"/>
          <p:cNvSpPr txBox="1"/>
          <p:nvPr/>
        </p:nvSpPr>
        <p:spPr>
          <a:xfrm>
            <a:off x="621475" y="1414130"/>
            <a:ext cx="91440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Causal vs Predictive Analytics 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2: Intro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Python</a:t>
            </a:r>
            <a:endParaRPr b="1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p26"/>
          <p:cNvSpPr txBox="1"/>
          <p:nvPr/>
        </p:nvSpPr>
        <p:spPr>
          <a:xfrm>
            <a:off x="4326675" y="1924925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👈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5209100" y="1249775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✔️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/>
        </p:nvSpPr>
        <p:spPr>
          <a:xfrm>
            <a:off x="621474" y="287813"/>
            <a:ext cx="10244447" cy="117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Lab Class 2</a:t>
            </a:r>
            <a:endParaRPr/>
          </a:p>
        </p:txBody>
      </p:sp>
      <p:sp>
        <p:nvSpPr>
          <p:cNvPr id="251" name="Google Shape;25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2" name="Google Shape;2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425" y="1130389"/>
            <a:ext cx="7237693" cy="5092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621475" y="287814"/>
            <a:ext cx="9144000" cy="1126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Class 2: Outline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621475" y="1414130"/>
            <a:ext cx="91440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Causal vs Predictive Analytics 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Intro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Python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5336475" y="1281375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👈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/>
        </p:nvSpPr>
        <p:spPr>
          <a:xfrm>
            <a:off x="621475" y="287814"/>
            <a:ext cx="9144000" cy="1126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Predictive Analytics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621475" y="1414130"/>
            <a:ext cx="9144000" cy="1830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course will primary cover 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predictive analytics</a:t>
            </a:r>
            <a:endParaRPr/>
          </a:p>
          <a:p>
            <a:pPr indent="-3492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9" name="Google Shape;109;p15"/>
          <p:cNvGrpSpPr/>
          <p:nvPr/>
        </p:nvGrpSpPr>
        <p:grpSpPr>
          <a:xfrm>
            <a:off x="1518558" y="2603920"/>
            <a:ext cx="7153150" cy="1281935"/>
            <a:chOff x="1701208" y="2339946"/>
            <a:chExt cx="6403194" cy="1147533"/>
          </a:xfrm>
        </p:grpSpPr>
        <p:sp>
          <p:nvSpPr>
            <p:cNvPr id="110" name="Google Shape;110;p15"/>
            <p:cNvSpPr/>
            <p:nvPr/>
          </p:nvSpPr>
          <p:spPr>
            <a:xfrm>
              <a:off x="1701208" y="2339946"/>
              <a:ext cx="850605" cy="1147533"/>
            </a:xfrm>
            <a:prstGeom prst="can">
              <a:avLst>
                <a:gd fmla="val 25000" name="adj"/>
              </a:avLst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111" name="Google Shape;111;p15"/>
            <p:cNvCxnSpPr/>
            <p:nvPr/>
          </p:nvCxnSpPr>
          <p:spPr>
            <a:xfrm>
              <a:off x="2690037" y="3009014"/>
              <a:ext cx="956930" cy="10633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12" name="Google Shape;112;p15"/>
            <p:cNvSpPr/>
            <p:nvPr/>
          </p:nvSpPr>
          <p:spPr>
            <a:xfrm>
              <a:off x="3785191" y="2467144"/>
              <a:ext cx="1488558" cy="893135"/>
            </a:xfrm>
            <a:prstGeom prst="cube">
              <a:avLst>
                <a:gd fmla="val 25000" name="adj"/>
              </a:avLst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113" name="Google Shape;113;p15"/>
            <p:cNvCxnSpPr/>
            <p:nvPr/>
          </p:nvCxnSpPr>
          <p:spPr>
            <a:xfrm>
              <a:off x="5798288" y="3003697"/>
              <a:ext cx="956930" cy="10633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14" name="Google Shape;114;p15"/>
            <p:cNvSpPr/>
            <p:nvPr/>
          </p:nvSpPr>
          <p:spPr>
            <a:xfrm>
              <a:off x="6934821" y="2467146"/>
              <a:ext cx="1169581" cy="1020333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115" name="Google Shape;115;p15"/>
          <p:cNvSpPr txBox="1"/>
          <p:nvPr/>
        </p:nvSpPr>
        <p:spPr>
          <a:xfrm>
            <a:off x="459634" y="4055472"/>
            <a:ext cx="267516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3044619" y="3910419"/>
            <a:ext cx="274385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model </a:t>
            </a:r>
            <a:endParaRPr/>
          </a:p>
        </p:txBody>
      </p:sp>
      <p:sp>
        <p:nvSpPr>
          <p:cNvPr id="117" name="Google Shape;117;p15"/>
          <p:cNvSpPr txBox="1"/>
          <p:nvPr/>
        </p:nvSpPr>
        <p:spPr>
          <a:xfrm>
            <a:off x="6315776" y="4095084"/>
            <a:ext cx="27438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 </a:t>
            </a:r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621475" y="5075643"/>
            <a:ext cx="10227500" cy="1980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type of analysis 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assumes the world stays the same</a:t>
            </a:r>
            <a:endParaRPr/>
          </a:p>
          <a:p>
            <a:pPr indent="-514350" lvl="0" marL="5143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It cannot tell us </a:t>
            </a:r>
            <a:r>
              <a:rPr b="1" lang="en-US" sz="26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what would have happened </a:t>
            </a:r>
            <a:r>
              <a:rPr lang="en-US" sz="26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if the world was different  </a:t>
            </a:r>
            <a:endParaRPr b="1" sz="260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5143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5143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/>
        </p:nvSpPr>
        <p:spPr>
          <a:xfrm>
            <a:off x="594359" y="637125"/>
            <a:ext cx="4079295" cy="5301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Distinction Between Causal and Predictive Analysis is Subtle!</a:t>
            </a:r>
            <a:endParaRPr/>
          </a:p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98989"/>
                </a:solidFill>
              </a:rPr>
              <a:t>‹#›</a:t>
            </a:fld>
            <a:endParaRPr>
              <a:solidFill>
                <a:srgbClr val="898989"/>
              </a:solidFill>
            </a:endParaRPr>
          </a:p>
        </p:txBody>
      </p:sp>
      <p:grpSp>
        <p:nvGrpSpPr>
          <p:cNvPr id="126" name="Google Shape;126;p16"/>
          <p:cNvGrpSpPr/>
          <p:nvPr/>
        </p:nvGrpSpPr>
        <p:grpSpPr>
          <a:xfrm>
            <a:off x="2801660" y="1438861"/>
            <a:ext cx="6588691" cy="3980301"/>
            <a:chOff x="0" y="958220"/>
            <a:chExt cx="6588691" cy="3980301"/>
          </a:xfrm>
        </p:grpSpPr>
        <p:sp>
          <p:nvSpPr>
            <p:cNvPr id="127" name="Google Shape;127;p16"/>
            <p:cNvSpPr/>
            <p:nvPr/>
          </p:nvSpPr>
          <p:spPr>
            <a:xfrm>
              <a:off x="0" y="958220"/>
              <a:ext cx="6588691" cy="1769022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535129" y="1356250"/>
              <a:ext cx="972962" cy="97296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2043221" y="958220"/>
              <a:ext cx="4545469" cy="17690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 txBox="1"/>
            <p:nvPr/>
          </p:nvSpPr>
          <p:spPr>
            <a:xfrm>
              <a:off x="2043221" y="958220"/>
              <a:ext cx="4545469" cy="17690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7200" lIns="187200" spcFirstLastPara="1" rIns="187200" wrap="square" tIns="187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Causal model asks: 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If I were to make T (</a:t>
              </a: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 treatment, such as advertising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) happen, what would happen to Y? 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0" y="3169499"/>
              <a:ext cx="6588691" cy="1769022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535129" y="3567529"/>
              <a:ext cx="972962" cy="97296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2043221" y="3169499"/>
              <a:ext cx="4545469" cy="17690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 txBox="1"/>
            <p:nvPr/>
          </p:nvSpPr>
          <p:spPr>
            <a:xfrm>
              <a:off x="2043221" y="3169499"/>
              <a:ext cx="4545469" cy="17690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7200" lIns="187200" spcFirstLastPara="1" rIns="187200" wrap="square" tIns="187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Predictive model ask: 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If I observe X (</a:t>
              </a: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e.g. individual characteristics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),  what can I predict about Y (</a:t>
              </a: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e.g. that person’s likely income?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/>
        </p:nvSpPr>
        <p:spPr>
          <a:xfrm>
            <a:off x="621475" y="287814"/>
            <a:ext cx="9415904" cy="1425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Business Intelligence vs. Causal vs. Predictive Analytics</a:t>
            </a:r>
            <a:endParaRPr/>
          </a:p>
        </p:txBody>
      </p:sp>
      <p:sp>
        <p:nvSpPr>
          <p:cNvPr id="141" name="Google Shape;14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621475" y="1913457"/>
            <a:ext cx="9144000" cy="1830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intelligence: What happened?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Predictive Analytics: What will happen?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Causal Analysis: What could happen if we do T? 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/>
        </p:nvSpPr>
        <p:spPr>
          <a:xfrm>
            <a:off x="621475" y="287814"/>
            <a:ext cx="9415800" cy="14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First, An Activity</a:t>
            </a:r>
            <a:endParaRPr/>
          </a:p>
        </p:txBody>
      </p:sp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621475" y="1913450"/>
            <a:ext cx="105657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causality? What is prediction? In the following notebook we explore these questions and more!</a:t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https://colab.research.google.com/drive/164efDyNsyomX6lsyscSfoaD8XqGIirhK?usp=sharing</a:t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rrelation is not causation. The profound implications of confusing… | by  Anthony Figueroa | Towards Data Science" id="156" name="Google Shape;15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995" y="1703137"/>
            <a:ext cx="7396018" cy="386441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 txBox="1"/>
          <p:nvPr/>
        </p:nvSpPr>
        <p:spPr>
          <a:xfrm>
            <a:off x="621475" y="287814"/>
            <a:ext cx="9144000" cy="1126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Predictive Analytics vs Causal Inference</a:t>
            </a:r>
            <a:endParaRPr/>
          </a:p>
        </p:txBody>
      </p: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6800850" y="1414130"/>
            <a:ext cx="4769675" cy="5002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Ice cream sales are predictive of sunburns but  do not cause sunburns</a:t>
            </a:r>
            <a:endParaRPr/>
          </a:p>
          <a:p>
            <a:pPr indent="-514350" lvl="0" marL="51435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all know that correlation =! Causation</a:t>
            </a:r>
            <a:endParaRPr/>
          </a:p>
          <a:p>
            <a:pPr indent="-514350" lvl="1" marL="97155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 = two series move together! </a:t>
            </a:r>
            <a:endParaRPr/>
          </a:p>
          <a:p>
            <a:pPr indent="-514350" lvl="0" marL="51435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sometimes knowing two things are correlated – even if the causal link is unknown -- is useful!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/>
        </p:nvSpPr>
        <p:spPr>
          <a:xfrm>
            <a:off x="621474" y="287814"/>
            <a:ext cx="10443689" cy="1143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Example of Useful Correlation: Tesla Stock Price Correlated With Bitcoin Price</a:t>
            </a:r>
            <a:endParaRPr/>
          </a:p>
        </p:txBody>
      </p:sp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esla's surging stock is starting to remind Wall Street of bitcoin's  parabolic rally in 2017—here's why - MarketWatch" id="167" name="Google Shape;16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474" y="1431636"/>
            <a:ext cx="7359473" cy="413691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0"/>
          <p:cNvSpPr txBox="1"/>
          <p:nvPr/>
        </p:nvSpPr>
        <p:spPr>
          <a:xfrm>
            <a:off x="8400119" y="2047794"/>
            <a:ext cx="3669475" cy="2971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there a causal link?</a:t>
            </a:r>
            <a:endParaRPr/>
          </a:p>
          <a:p>
            <a:pPr indent="-361950" lvl="0" marL="51435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you benefit even if there isn’t a causal link?</a:t>
            </a:r>
            <a:endParaRPr/>
          </a:p>
          <a:p>
            <a:pPr indent="-361950" lvl="0" marL="51435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" y="254000"/>
            <a:ext cx="11684000" cy="63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