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803687c4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g26803687c45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26803687c45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7de0928d2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g267de0928d2_0_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1100"/>
              <a:buFont typeface="Arial"/>
              <a:buNone/>
            </a:pPr>
            <a:r>
              <a:rPr lang="en-US" sz="1400">
                <a:latin typeface="Arial"/>
                <a:ea typeface="Arial"/>
                <a:cs typeface="Arial"/>
                <a:sym typeface="Arial"/>
              </a:rPr>
              <a:t>notes:</a:t>
            </a:r>
            <a:br>
              <a:rPr lang="en-US" sz="1400">
                <a:latin typeface="Arial"/>
                <a:ea typeface="Arial"/>
                <a:cs typeface="Arial"/>
                <a:sym typeface="Arial"/>
              </a:rPr>
            </a:br>
            <a:r>
              <a:rPr lang="en-US" sz="1400">
                <a:latin typeface="Arial"/>
                <a:ea typeface="Arial"/>
                <a:cs typeface="Arial"/>
                <a:sym typeface="Arial"/>
              </a:rPr>
              <a:t>good visual data analysis can be some of the most effective arguments we can make</a:t>
            </a:r>
            <a:endParaRPr sz="1400">
              <a:latin typeface="Arial"/>
              <a:ea typeface="Arial"/>
              <a:cs typeface="Arial"/>
              <a:sym typeface="Arial"/>
            </a:endParaRPr>
          </a:p>
          <a:p>
            <a:pPr indent="0" lvl="0" marL="0" rtl="0" algn="l">
              <a:lnSpc>
                <a:spcPct val="150000"/>
              </a:lnSpc>
              <a:spcBef>
                <a:spcPts val="0"/>
              </a:spcBef>
              <a:spcAft>
                <a:spcPts val="0"/>
              </a:spcAft>
              <a:buClr>
                <a:schemeClr val="dk1"/>
              </a:buClr>
              <a:buSzPts val="1100"/>
              <a:buFont typeface="Arial"/>
              <a:buNone/>
            </a:pPr>
            <a:r>
              <a:rPr lang="en-US" sz="1400">
                <a:latin typeface="Arial"/>
                <a:ea typeface="Arial"/>
                <a:cs typeface="Arial"/>
                <a:sym typeface="Arial"/>
              </a:rPr>
              <a:t>but just like in the challenger explosion, when viewers are incentivized to doubt, they often will. </a:t>
            </a:r>
            <a:endParaRPr sz="1400">
              <a:latin typeface="Arial"/>
              <a:ea typeface="Arial"/>
              <a:cs typeface="Arial"/>
              <a:sym typeface="Arial"/>
            </a:endParaRPr>
          </a:p>
          <a:p>
            <a:pPr indent="0" lvl="0" marL="0" rtl="0" algn="l">
              <a:lnSpc>
                <a:spcPct val="150000"/>
              </a:lnSpc>
              <a:spcBef>
                <a:spcPts val="0"/>
              </a:spcBef>
              <a:spcAft>
                <a:spcPts val="0"/>
              </a:spcAft>
              <a:buClr>
                <a:schemeClr val="dk1"/>
              </a:buClr>
              <a:buSzPts val="1100"/>
              <a:buFont typeface="Arial"/>
              <a:buNone/>
            </a:pPr>
            <a:r>
              <a:rPr lang="en-US" sz="1400">
                <a:latin typeface="Arial"/>
                <a:ea typeface="Arial"/>
                <a:cs typeface="Arial"/>
                <a:sym typeface="Arial"/>
              </a:rPr>
              <a:t>determine your role when you are making a visual: are you , like Tufte states, a scientist or an advocate? </a:t>
            </a:r>
            <a:endParaRPr sz="1400">
              <a:latin typeface="Arial"/>
              <a:ea typeface="Arial"/>
              <a:cs typeface="Arial"/>
              <a:sym typeface="Arial"/>
            </a:endParaRPr>
          </a:p>
          <a:p>
            <a:pPr indent="0" lvl="0" marL="0" rtl="0" algn="l">
              <a:lnSpc>
                <a:spcPct val="150000"/>
              </a:lnSpc>
              <a:spcBef>
                <a:spcPts val="0"/>
              </a:spcBef>
              <a:spcAft>
                <a:spcPts val="0"/>
              </a:spcAft>
              <a:buClr>
                <a:schemeClr val="dk1"/>
              </a:buClr>
              <a:buSzPts val="1100"/>
              <a:buFont typeface="Arial"/>
              <a:buNone/>
            </a:pPr>
            <a:r>
              <a:rPr lang="en-US" sz="1400">
                <a:latin typeface="Arial"/>
                <a:ea typeface="Arial"/>
                <a:cs typeface="Arial"/>
                <a:sym typeface="Arial"/>
              </a:rPr>
              <a:t>We are just coming down from one of the most significant pandemics in our history. Could charts have changed the results? Could charts truly determine </a:t>
            </a:r>
            <a:r>
              <a:rPr i="1" lang="en-US" sz="1400">
                <a:latin typeface="Arial"/>
                <a:ea typeface="Arial"/>
                <a:cs typeface="Arial"/>
                <a:sym typeface="Arial"/>
              </a:rPr>
              <a:t>where</a:t>
            </a:r>
            <a:r>
              <a:rPr lang="en-US" sz="1400">
                <a:latin typeface="Arial"/>
                <a:ea typeface="Arial"/>
                <a:cs typeface="Arial"/>
                <a:sym typeface="Arial"/>
              </a:rPr>
              <a:t> the the coronavirus emerged from? these are important questions.</a:t>
            </a:r>
            <a:endParaRPr sz="1400">
              <a:latin typeface="Arial"/>
              <a:ea typeface="Arial"/>
              <a:cs typeface="Arial"/>
              <a:sym typeface="Arial"/>
            </a:endParaRPr>
          </a:p>
          <a:p>
            <a:pPr indent="0" lvl="0" marL="0" rtl="0" algn="l">
              <a:lnSpc>
                <a:spcPct val="150000"/>
              </a:lnSpc>
              <a:spcBef>
                <a:spcPts val="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400">
                <a:latin typeface="Arial"/>
                <a:ea typeface="Arial"/>
                <a:cs typeface="Arial"/>
                <a:sym typeface="Arial"/>
              </a:rPr>
              <a:t>“For the authors of engineering textbooks and for the physicist Richard Feynman, the Challenger accident simply confirmed what they already knew: awful consequences result when heroic engineers are ignored by villainous administrators.” - Tufte, pgs 17-18</a:t>
            </a:r>
            <a:endParaRPr sz="1400">
              <a:latin typeface="Arial"/>
              <a:ea typeface="Arial"/>
              <a:cs typeface="Arial"/>
              <a:sym typeface="Arial"/>
            </a:endParaRPr>
          </a:p>
          <a:p>
            <a:pPr indent="0" lvl="0" marL="0" rtl="0" algn="l">
              <a:lnSpc>
                <a:spcPct val="150000"/>
              </a:lnSpc>
              <a:spcBef>
                <a:spcPts val="0"/>
              </a:spcBef>
              <a:spcAft>
                <a:spcPts val="0"/>
              </a:spcAft>
              <a:buClr>
                <a:schemeClr val="dk1"/>
              </a:buClr>
              <a:buSzPts val="1100"/>
              <a:buFont typeface="Arial"/>
              <a:buNone/>
            </a:pPr>
            <a:r>
              <a:rPr lang="en-US" sz="1400">
                <a:latin typeface="Arial"/>
                <a:ea typeface="Arial"/>
                <a:cs typeface="Arial"/>
                <a:sym typeface="Arial"/>
              </a:rPr>
              <a:t> </a:t>
            </a:r>
            <a:endParaRPr sz="1400">
              <a:latin typeface="Arial"/>
              <a:ea typeface="Arial"/>
              <a:cs typeface="Arial"/>
              <a:sym typeface="Arial"/>
            </a:endParaRPr>
          </a:p>
          <a:p>
            <a:pPr indent="0" lvl="0" marL="0" rtl="0" algn="l">
              <a:lnSpc>
                <a:spcPct val="150000"/>
              </a:lnSpc>
              <a:spcBef>
                <a:spcPts val="0"/>
              </a:spcBef>
              <a:spcAft>
                <a:spcPts val="0"/>
              </a:spcAft>
              <a:buClr>
                <a:schemeClr val="dk1"/>
              </a:buClr>
              <a:buSzPts val="1100"/>
              <a:buFont typeface="Arial"/>
              <a:buNone/>
            </a:pPr>
            <a:r>
              <a:rPr lang="en-US" sz="1400">
                <a:latin typeface="Arial"/>
                <a:ea typeface="Arial"/>
                <a:cs typeface="Arial"/>
                <a:sym typeface="Arial"/>
              </a:rPr>
              <a:t>“the challenger charts didn’t have names on them.” 🙄 – if a chart is convincing enough, in theory, it wouldn’t need names. I don’t think they cared who actually was writing them. It was that they didn’t like the conclusions. </a:t>
            </a:r>
            <a:endParaRPr sz="1400">
              <a:latin typeface="Arial"/>
              <a:ea typeface="Arial"/>
              <a:cs typeface="Arial"/>
              <a:sym typeface="Arial"/>
            </a:endParaRPr>
          </a:p>
          <a:p>
            <a:pPr indent="0" lvl="0" marL="0" rtl="0" algn="l">
              <a:lnSpc>
                <a:spcPct val="150000"/>
              </a:lnSpc>
              <a:spcBef>
                <a:spcPts val="0"/>
              </a:spcBef>
              <a:spcAft>
                <a:spcPts val="0"/>
              </a:spcAft>
              <a:buClr>
                <a:schemeClr val="dk1"/>
              </a:buClr>
              <a:buSzPts val="1100"/>
              <a:buFont typeface="Arial"/>
              <a:buNone/>
            </a:pPr>
            <a:r>
              <a:rPr lang="en-US" sz="1400">
                <a:latin typeface="Arial"/>
                <a:ea typeface="Arial"/>
                <a:cs typeface="Arial"/>
                <a:sym typeface="Arial"/>
              </a:rPr>
              <a:t>“The graphics of the cholera epidemic and shuttle, and many other examples, suggest this conclusion: there are right ways and wrong ways to show data; there are displays that reveal the truth and displays that do not.” - Tufte pg 24</a:t>
            </a:r>
            <a:endParaRPr sz="1400">
              <a:latin typeface="Arial"/>
              <a:ea typeface="Arial"/>
              <a:cs typeface="Arial"/>
              <a:sym typeface="Arial"/>
            </a:endParaRPr>
          </a:p>
          <a:p>
            <a:pPr indent="0" lvl="0" marL="0" rtl="0" algn="l">
              <a:lnSpc>
                <a:spcPct val="150000"/>
              </a:lnSpc>
              <a:spcBef>
                <a:spcPts val="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lnSpc>
                <a:spcPct val="150000"/>
              </a:lnSpc>
              <a:spcBef>
                <a:spcPts val="0"/>
              </a:spcBef>
              <a:spcAft>
                <a:spcPts val="0"/>
              </a:spcAft>
              <a:buClr>
                <a:schemeClr val="dk1"/>
              </a:buClr>
              <a:buSzPts val="1100"/>
              <a:buFont typeface="Arial"/>
              <a:buNone/>
            </a:pPr>
            <a:r>
              <a:rPr lang="en-US" sz="1400">
                <a:latin typeface="Arial"/>
                <a:ea typeface="Arial"/>
                <a:cs typeface="Arial"/>
                <a:sym typeface="Arial"/>
              </a:rPr>
              <a:t>Although this link was obvious for weeks to engineers and those investigating the accident, various oYcials had camouflaged the issue by testifying to the commission in an obscurantist language of evasive technical jargon. - pg 28</a:t>
            </a:r>
            <a:endParaRPr sz="1400">
              <a:latin typeface="Arial"/>
              <a:ea typeface="Arial"/>
              <a:cs typeface="Arial"/>
              <a:sym typeface="Arial"/>
            </a:endParaRPr>
          </a:p>
          <a:p>
            <a:pPr indent="0" lvl="0" marL="0" rtl="0" algn="l">
              <a:lnSpc>
                <a:spcPct val="150000"/>
              </a:lnSpc>
              <a:spcBef>
                <a:spcPts val="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lnSpc>
                <a:spcPct val="150000"/>
              </a:lnSpc>
              <a:spcBef>
                <a:spcPts val="0"/>
              </a:spcBef>
              <a:spcAft>
                <a:spcPts val="0"/>
              </a:spcAft>
              <a:buClr>
                <a:schemeClr val="dk1"/>
              </a:buClr>
              <a:buSzPts val="1100"/>
              <a:buFont typeface="Arial"/>
              <a:buNone/>
            </a:pPr>
            <a:r>
              <a:rPr lang="en-US" sz="1400">
                <a:latin typeface="Arial"/>
                <a:ea typeface="Arial"/>
                <a:cs typeface="Arial"/>
                <a:sym typeface="Arial"/>
              </a:rPr>
              <a:t>And why should we fail to be rigorous about evidence and its presentation just because the evidence is a part of a public dialogue, or is meant for the news media, or is about an important problem, or is part of making a critical decision in a hurry and under pressure? Failure to think clearly about the analysis and the presentation of evidence opens the door for all sorts of political and other mischief to operate in making decisions. pg 30</a:t>
            </a:r>
            <a:endParaRPr/>
          </a:p>
        </p:txBody>
      </p:sp>
      <p:sp>
        <p:nvSpPr>
          <p:cNvPr id="104" name="Google Shape;104;g267de0928d2_0_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67fa4f5ff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g267fa4f5ff0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g267fa4f5ff0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67fa4f5ff0_0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g267fa4f5ff0_0_8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267fa4f5ff0_0_8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7fa4f5ff0_0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g267fa4f5ff0_0_9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267fa4f5ff0_0_9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colab.research.google.com/drive/1uBAT0WEx1R8sdJOAzs_tZM_Sh15eTPMN?usp=sha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type="ctrTitle"/>
          </p:nvPr>
        </p:nvSpPr>
        <p:spPr>
          <a:xfrm>
            <a:off x="1524000" y="964708"/>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accent1"/>
              </a:buClr>
              <a:buSzPts val="6000"/>
              <a:buFont typeface="Calibri"/>
              <a:buNone/>
            </a:pPr>
            <a:r>
              <a:rPr lang="en-US">
                <a:solidFill>
                  <a:schemeClr val="accent1"/>
                </a:solidFill>
              </a:rPr>
              <a:t>Class 4: Data Manipulation with Pandas	</a:t>
            </a:r>
            <a:endParaRPr/>
          </a:p>
        </p:txBody>
      </p:sp>
      <p:sp>
        <p:nvSpPr>
          <p:cNvPr id="90" name="Google Shape;90;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7F7F7F"/>
              </a:buClr>
              <a:buSzPts val="2400"/>
              <a:buNone/>
            </a:pPr>
            <a:r>
              <a:rPr lang="en-US">
                <a:solidFill>
                  <a:srgbClr val="7F7F7F"/>
                </a:solidFill>
              </a:rPr>
              <a:t>MGSC 310</a:t>
            </a:r>
            <a:endParaRPr/>
          </a:p>
          <a:p>
            <a:pPr indent="0" lvl="0" marL="0" rtl="0" algn="ctr">
              <a:lnSpc>
                <a:spcPct val="90000"/>
              </a:lnSpc>
              <a:spcBef>
                <a:spcPts val="1000"/>
              </a:spcBef>
              <a:spcAft>
                <a:spcPts val="0"/>
              </a:spcAft>
              <a:buClr>
                <a:srgbClr val="7F7F7F"/>
              </a:buClr>
              <a:buSzPts val="2400"/>
              <a:buNone/>
            </a:pPr>
            <a:r>
              <a:rPr lang="en-US">
                <a:solidFill>
                  <a:srgbClr val="7F7F7F"/>
                </a:solidFill>
              </a:rPr>
              <a:t>Ben Labaschin</a:t>
            </a:r>
            <a:endParaRPr>
              <a:solidFill>
                <a:srgbClr val="7F7F7F"/>
              </a:solidFill>
            </a:endParaRPr>
          </a:p>
        </p:txBody>
      </p:sp>
      <p:sp>
        <p:nvSpPr>
          <p:cNvPr id="91" name="Google Shape;91;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2"/>
          <p:cNvSpPr txBox="1"/>
          <p:nvPr/>
        </p:nvSpPr>
        <p:spPr>
          <a:xfrm>
            <a:off x="621475" y="287814"/>
            <a:ext cx="9144000" cy="1126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4400"/>
              <a:buFont typeface="Calibri"/>
              <a:buNone/>
            </a:pPr>
            <a:r>
              <a:rPr b="0" i="0" lang="en-US" sz="4400" u="none" cap="none" strike="noStrike">
                <a:solidFill>
                  <a:schemeClr val="accent1"/>
                </a:solidFill>
                <a:latin typeface="Calibri"/>
                <a:ea typeface="Calibri"/>
                <a:cs typeface="Calibri"/>
                <a:sym typeface="Calibri"/>
              </a:rPr>
              <a:t>Class </a:t>
            </a:r>
            <a:r>
              <a:rPr lang="en-US" sz="4400">
                <a:solidFill>
                  <a:schemeClr val="accent1"/>
                </a:solidFill>
                <a:latin typeface="Calibri"/>
                <a:ea typeface="Calibri"/>
                <a:cs typeface="Calibri"/>
                <a:sym typeface="Calibri"/>
              </a:rPr>
              <a:t>4</a:t>
            </a:r>
            <a:r>
              <a:rPr b="0" i="0" lang="en-US" sz="4400" u="none" cap="none" strike="noStrike">
                <a:solidFill>
                  <a:schemeClr val="accent1"/>
                </a:solidFill>
                <a:latin typeface="Calibri"/>
                <a:ea typeface="Calibri"/>
                <a:cs typeface="Calibri"/>
                <a:sym typeface="Calibri"/>
              </a:rPr>
              <a:t>: Outline</a:t>
            </a:r>
            <a:endParaRPr/>
          </a:p>
        </p:txBody>
      </p:sp>
      <p:sp>
        <p:nvSpPr>
          <p:cNvPr id="171" name="Google Shape;171;p22"/>
          <p:cNvSpPr txBox="1"/>
          <p:nvPr/>
        </p:nvSpPr>
        <p:spPr>
          <a:xfrm>
            <a:off x="621475" y="1414130"/>
            <a:ext cx="9144000" cy="3494100"/>
          </a:xfrm>
          <a:prstGeom prst="rect">
            <a:avLst/>
          </a:prstGeom>
          <a:noFill/>
          <a:ln>
            <a:noFill/>
          </a:ln>
        </p:spPr>
        <p:txBody>
          <a:bodyPr anchorCtr="0" anchor="t" bIns="45700" lIns="91425" spcFirstLastPara="1" rIns="91425" wrap="square" tIns="45700">
            <a:spAutoFit/>
          </a:bodyPr>
          <a:lstStyle/>
          <a:p>
            <a:pPr indent="-393700" lvl="0" marL="457200" rtl="0" algn="l">
              <a:lnSpc>
                <a:spcPct val="150000"/>
              </a:lnSpc>
              <a:spcBef>
                <a:spcPts val="0"/>
              </a:spcBef>
              <a:spcAft>
                <a:spcPts val="0"/>
              </a:spcAft>
              <a:buClr>
                <a:schemeClr val="dk1"/>
              </a:buClr>
              <a:buSzPts val="2600"/>
              <a:buFont typeface="Calibri"/>
              <a:buAutoNum type="arabicPeriod"/>
            </a:pPr>
            <a:r>
              <a:rPr lang="en-US" sz="2600">
                <a:solidFill>
                  <a:schemeClr val="dk1"/>
                </a:solidFill>
                <a:latin typeface="Calibri"/>
                <a:ea typeface="Calibri"/>
                <a:cs typeface="Calibri"/>
                <a:sym typeface="Calibri"/>
              </a:rPr>
              <a:t>Tufte article discussion</a:t>
            </a:r>
            <a:endParaRPr>
              <a:solidFill>
                <a:schemeClr val="dk1"/>
              </a:solidFill>
            </a:endParaRPr>
          </a:p>
          <a:p>
            <a:pPr indent="-393700" lvl="0" marL="457200" rtl="0" algn="l">
              <a:lnSpc>
                <a:spcPct val="150000"/>
              </a:lnSpc>
              <a:spcBef>
                <a:spcPts val="0"/>
              </a:spcBef>
              <a:spcAft>
                <a:spcPts val="0"/>
              </a:spcAft>
              <a:buClr>
                <a:schemeClr val="dk1"/>
              </a:buClr>
              <a:buSzPts val="2600"/>
              <a:buFont typeface="Calibri"/>
              <a:buAutoNum type="arabicPeriod"/>
            </a:pPr>
            <a:r>
              <a:rPr lang="en-US" sz="2600">
                <a:solidFill>
                  <a:schemeClr val="dk1"/>
                </a:solidFill>
                <a:latin typeface="Calibri"/>
                <a:ea typeface="Calibri"/>
                <a:cs typeface="Calibri"/>
                <a:sym typeface="Calibri"/>
              </a:rPr>
              <a:t>“Tidy” data</a:t>
            </a:r>
            <a:endParaRPr>
              <a:solidFill>
                <a:schemeClr val="dk1"/>
              </a:solidFill>
            </a:endParaRPr>
          </a:p>
          <a:p>
            <a:pPr indent="-393700" lvl="0" marL="457200" rtl="0" algn="l">
              <a:lnSpc>
                <a:spcPct val="150000"/>
              </a:lnSpc>
              <a:spcBef>
                <a:spcPts val="0"/>
              </a:spcBef>
              <a:spcAft>
                <a:spcPts val="0"/>
              </a:spcAft>
              <a:buClr>
                <a:schemeClr val="dk1"/>
              </a:buClr>
              <a:buSzPts val="2600"/>
              <a:buFont typeface="Calibri"/>
              <a:buAutoNum type="arabicPeriod"/>
            </a:pPr>
            <a:r>
              <a:rPr lang="en-US" sz="2600">
                <a:solidFill>
                  <a:schemeClr val="dk1"/>
                </a:solidFill>
                <a:latin typeface="Calibri"/>
                <a:ea typeface="Calibri"/>
                <a:cs typeface="Calibri"/>
                <a:sym typeface="Calibri"/>
              </a:rPr>
              <a:t>Data manipulation with Pandas</a:t>
            </a:r>
            <a:endParaRPr sz="2600">
              <a:solidFill>
                <a:schemeClr val="dk1"/>
              </a:solidFill>
              <a:latin typeface="Calibri"/>
              <a:ea typeface="Calibri"/>
              <a:cs typeface="Calibri"/>
              <a:sym typeface="Calibri"/>
            </a:endParaRPr>
          </a:p>
          <a:p>
            <a:pPr indent="-393700" lvl="0" marL="457200" rtl="0" algn="l">
              <a:lnSpc>
                <a:spcPct val="150000"/>
              </a:lnSpc>
              <a:spcBef>
                <a:spcPts val="0"/>
              </a:spcBef>
              <a:spcAft>
                <a:spcPts val="0"/>
              </a:spcAft>
              <a:buClr>
                <a:schemeClr val="dk1"/>
              </a:buClr>
              <a:buSzPts val="2600"/>
              <a:buFont typeface="Calibri"/>
              <a:buAutoNum type="arabicPeriod"/>
            </a:pPr>
            <a:r>
              <a:rPr b="1" lang="en-US" sz="2600">
                <a:solidFill>
                  <a:schemeClr val="dk1"/>
                </a:solidFill>
                <a:latin typeface="Calibri"/>
                <a:ea typeface="Calibri"/>
                <a:cs typeface="Calibri"/>
                <a:sym typeface="Calibri"/>
              </a:rPr>
              <a:t>Pandas lab</a:t>
            </a:r>
            <a:endParaRPr b="1" sz="26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t/>
            </a:r>
            <a:endParaRPr b="0" i="0" sz="2600" u="none" cap="none" strike="noStrike">
              <a:solidFill>
                <a:schemeClr val="dk1"/>
              </a:solidFill>
              <a:latin typeface="Calibri"/>
              <a:ea typeface="Calibri"/>
              <a:cs typeface="Calibri"/>
              <a:sym typeface="Calibri"/>
            </a:endParaRPr>
          </a:p>
          <a:p>
            <a:pPr indent="-349250" lvl="0" marL="514350" marR="0" rtl="0" algn="l">
              <a:lnSpc>
                <a:spcPct val="150000"/>
              </a:lnSpc>
              <a:spcBef>
                <a:spcPts val="0"/>
              </a:spcBef>
              <a:spcAft>
                <a:spcPts val="0"/>
              </a:spcAft>
              <a:buClr>
                <a:schemeClr val="dk1"/>
              </a:buClr>
              <a:buSzPts val="2600"/>
              <a:buFont typeface="Calibri"/>
              <a:buNone/>
            </a:pPr>
            <a:r>
              <a:t/>
            </a:r>
            <a:endParaRPr b="0" i="0" sz="2600" u="none" cap="none" strike="noStrike">
              <a:solidFill>
                <a:schemeClr val="dk1"/>
              </a:solidFill>
              <a:latin typeface="Calibri"/>
              <a:ea typeface="Calibri"/>
              <a:cs typeface="Calibri"/>
              <a:sym typeface="Calibri"/>
            </a:endParaRPr>
          </a:p>
        </p:txBody>
      </p:sp>
      <p:sp>
        <p:nvSpPr>
          <p:cNvPr id="172" name="Google Shape;172;p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3" name="Google Shape;173;p22"/>
          <p:cNvSpPr txBox="1"/>
          <p:nvPr/>
        </p:nvSpPr>
        <p:spPr>
          <a:xfrm>
            <a:off x="4514750" y="1474725"/>
            <a:ext cx="635700" cy="36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2900"/>
              <a:t>✔️</a:t>
            </a:r>
            <a:endParaRPr sz="3400"/>
          </a:p>
        </p:txBody>
      </p:sp>
      <p:sp>
        <p:nvSpPr>
          <p:cNvPr id="174" name="Google Shape;174;p22"/>
          <p:cNvSpPr txBox="1"/>
          <p:nvPr/>
        </p:nvSpPr>
        <p:spPr>
          <a:xfrm>
            <a:off x="3787700" y="3149925"/>
            <a:ext cx="635700" cy="646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3000">
                <a:solidFill>
                  <a:schemeClr val="dk1"/>
                </a:solidFill>
                <a:latin typeface="Calibri"/>
                <a:ea typeface="Calibri"/>
                <a:cs typeface="Calibri"/>
                <a:sym typeface="Calibri"/>
              </a:rPr>
              <a:t>👈</a:t>
            </a:r>
            <a:endParaRPr sz="1800"/>
          </a:p>
        </p:txBody>
      </p:sp>
      <p:sp>
        <p:nvSpPr>
          <p:cNvPr id="175" name="Google Shape;175;p22"/>
          <p:cNvSpPr txBox="1"/>
          <p:nvPr/>
        </p:nvSpPr>
        <p:spPr>
          <a:xfrm>
            <a:off x="4514750" y="2117100"/>
            <a:ext cx="635700" cy="36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2900"/>
              <a:t>✔️</a:t>
            </a:r>
            <a:endParaRPr sz="3400"/>
          </a:p>
        </p:txBody>
      </p:sp>
      <p:sp>
        <p:nvSpPr>
          <p:cNvPr id="176" name="Google Shape;176;p22"/>
          <p:cNvSpPr txBox="1"/>
          <p:nvPr/>
        </p:nvSpPr>
        <p:spPr>
          <a:xfrm>
            <a:off x="5709025" y="2696150"/>
            <a:ext cx="635700" cy="36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2900"/>
              <a:t>✔️</a:t>
            </a:r>
            <a:endParaRPr sz="3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3"/>
          <p:cNvSpPr txBox="1"/>
          <p:nvPr/>
        </p:nvSpPr>
        <p:spPr>
          <a:xfrm>
            <a:off x="621475" y="287814"/>
            <a:ext cx="9144000" cy="112631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4400"/>
              <a:buFont typeface="Calibri"/>
              <a:buNone/>
            </a:pPr>
            <a:r>
              <a:rPr lang="en-US" sz="4400">
                <a:solidFill>
                  <a:schemeClr val="accent1"/>
                </a:solidFill>
                <a:latin typeface="Calibri"/>
                <a:ea typeface="Calibri"/>
                <a:cs typeface="Calibri"/>
                <a:sym typeface="Calibri"/>
              </a:rPr>
              <a:t>Class 4 Lab</a:t>
            </a:r>
            <a:endParaRPr/>
          </a:p>
        </p:txBody>
      </p:sp>
      <p:sp>
        <p:nvSpPr>
          <p:cNvPr id="183" name="Google Shape;18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84" name="Google Shape;184;p23"/>
          <p:cNvPicPr preferRelativeResize="0"/>
          <p:nvPr/>
        </p:nvPicPr>
        <p:blipFill>
          <a:blip r:embed="rId3">
            <a:alphaModFix/>
          </a:blip>
          <a:stretch>
            <a:fillRect/>
          </a:stretch>
        </p:blipFill>
        <p:spPr>
          <a:xfrm>
            <a:off x="2062813" y="1414130"/>
            <a:ext cx="6261318" cy="513907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nvSpPr>
        <p:spPr>
          <a:xfrm>
            <a:off x="621475" y="287814"/>
            <a:ext cx="9144000" cy="112631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4400"/>
              <a:buFont typeface="Calibri"/>
              <a:buNone/>
            </a:pPr>
            <a:r>
              <a:rPr b="0" i="0" lang="en-US" sz="4400" u="none" cap="none" strike="noStrike">
                <a:solidFill>
                  <a:schemeClr val="accent1"/>
                </a:solidFill>
                <a:latin typeface="Calibri"/>
                <a:ea typeface="Calibri"/>
                <a:cs typeface="Calibri"/>
                <a:sym typeface="Calibri"/>
              </a:rPr>
              <a:t>Class 4: Outline</a:t>
            </a:r>
            <a:endParaRPr/>
          </a:p>
        </p:txBody>
      </p:sp>
      <p:sp>
        <p:nvSpPr>
          <p:cNvPr id="98" name="Google Shape;98;p14"/>
          <p:cNvSpPr txBox="1"/>
          <p:nvPr/>
        </p:nvSpPr>
        <p:spPr>
          <a:xfrm>
            <a:off x="621475" y="1414130"/>
            <a:ext cx="9144000" cy="3494100"/>
          </a:xfrm>
          <a:prstGeom prst="rect">
            <a:avLst/>
          </a:prstGeom>
          <a:noFill/>
          <a:ln>
            <a:noFill/>
          </a:ln>
        </p:spPr>
        <p:txBody>
          <a:bodyPr anchorCtr="0" anchor="t" bIns="45700" lIns="91425" spcFirstLastPara="1" rIns="91425" wrap="square" tIns="45700">
            <a:spAutoFit/>
          </a:bodyPr>
          <a:lstStyle/>
          <a:p>
            <a:pPr indent="-514350" lvl="0" marL="514350" marR="0" rtl="0" algn="l">
              <a:lnSpc>
                <a:spcPct val="150000"/>
              </a:lnSpc>
              <a:spcBef>
                <a:spcPts val="0"/>
              </a:spcBef>
              <a:spcAft>
                <a:spcPts val="0"/>
              </a:spcAft>
              <a:buClr>
                <a:schemeClr val="dk1"/>
              </a:buClr>
              <a:buSzPts val="2600"/>
              <a:buFont typeface="Calibri"/>
              <a:buAutoNum type="arabicPeriod"/>
            </a:pPr>
            <a:r>
              <a:rPr b="1" i="0" lang="en-US" sz="2600" u="none" cap="none" strike="noStrike">
                <a:solidFill>
                  <a:schemeClr val="dk1"/>
                </a:solidFill>
                <a:latin typeface="Calibri"/>
                <a:ea typeface="Calibri"/>
                <a:cs typeface="Calibri"/>
                <a:sym typeface="Calibri"/>
              </a:rPr>
              <a:t>Tufte article discussion</a:t>
            </a:r>
            <a:endParaRPr b="1"/>
          </a:p>
          <a:p>
            <a:pPr indent="-514350" lvl="0" marL="514350" marR="0" rtl="0" algn="l">
              <a:lnSpc>
                <a:spcPct val="150000"/>
              </a:lnSpc>
              <a:spcBef>
                <a:spcPts val="0"/>
              </a:spcBef>
              <a:spcAft>
                <a:spcPts val="0"/>
              </a:spcAft>
              <a:buClr>
                <a:schemeClr val="dk1"/>
              </a:buClr>
              <a:buSzPts val="2600"/>
              <a:buFont typeface="Calibri"/>
              <a:buAutoNum type="arabicPeriod"/>
            </a:pPr>
            <a:r>
              <a:rPr lang="en-US" sz="2600">
                <a:solidFill>
                  <a:schemeClr val="dk1"/>
                </a:solidFill>
                <a:latin typeface="Calibri"/>
                <a:ea typeface="Calibri"/>
                <a:cs typeface="Calibri"/>
                <a:sym typeface="Calibri"/>
              </a:rPr>
              <a:t>“</a:t>
            </a:r>
            <a:r>
              <a:rPr b="0" i="0" lang="en-US" sz="2600" u="none" cap="none" strike="noStrike">
                <a:solidFill>
                  <a:schemeClr val="dk1"/>
                </a:solidFill>
                <a:latin typeface="Calibri"/>
                <a:ea typeface="Calibri"/>
                <a:cs typeface="Calibri"/>
                <a:sym typeface="Calibri"/>
              </a:rPr>
              <a:t>Tidy</a:t>
            </a:r>
            <a:r>
              <a:rPr lang="en-US" sz="2600">
                <a:solidFill>
                  <a:schemeClr val="dk1"/>
                </a:solidFill>
                <a:latin typeface="Calibri"/>
                <a:ea typeface="Calibri"/>
                <a:cs typeface="Calibri"/>
                <a:sym typeface="Calibri"/>
              </a:rPr>
              <a:t>”</a:t>
            </a:r>
            <a:r>
              <a:rPr b="0" i="0" lang="en-US" sz="2600" u="none" cap="none" strike="noStrike">
                <a:solidFill>
                  <a:schemeClr val="dk1"/>
                </a:solidFill>
                <a:latin typeface="Calibri"/>
                <a:ea typeface="Calibri"/>
                <a:cs typeface="Calibri"/>
                <a:sym typeface="Calibri"/>
              </a:rPr>
              <a:t> data</a:t>
            </a:r>
            <a:endParaRPr/>
          </a:p>
          <a:p>
            <a:pPr indent="-514350" lvl="0" marL="514350" marR="0" rtl="0" algn="l">
              <a:lnSpc>
                <a:spcPct val="150000"/>
              </a:lnSpc>
              <a:spcBef>
                <a:spcPts val="0"/>
              </a:spcBef>
              <a:spcAft>
                <a:spcPts val="0"/>
              </a:spcAft>
              <a:buClr>
                <a:schemeClr val="dk1"/>
              </a:buClr>
              <a:buSzPts val="2600"/>
              <a:buFont typeface="Calibri"/>
              <a:buAutoNum type="arabicPeriod"/>
            </a:pPr>
            <a:r>
              <a:rPr b="0" i="0" lang="en-US" sz="2600" u="none" cap="none" strike="noStrike">
                <a:solidFill>
                  <a:schemeClr val="dk1"/>
                </a:solidFill>
                <a:latin typeface="Calibri"/>
                <a:ea typeface="Calibri"/>
                <a:cs typeface="Calibri"/>
                <a:sym typeface="Calibri"/>
              </a:rPr>
              <a:t>Data manipulation with </a:t>
            </a:r>
            <a:r>
              <a:rPr lang="en-US" sz="2600">
                <a:solidFill>
                  <a:schemeClr val="dk1"/>
                </a:solidFill>
                <a:latin typeface="Calibri"/>
                <a:ea typeface="Calibri"/>
                <a:cs typeface="Calibri"/>
                <a:sym typeface="Calibri"/>
              </a:rPr>
              <a:t>pandas</a:t>
            </a:r>
            <a:endParaRPr b="0" i="0" sz="2600" u="none" cap="none" strike="noStrike">
              <a:solidFill>
                <a:schemeClr val="dk1"/>
              </a:solidFill>
              <a:latin typeface="Calibri"/>
              <a:ea typeface="Calibri"/>
              <a:cs typeface="Calibri"/>
              <a:sym typeface="Calibri"/>
            </a:endParaRPr>
          </a:p>
          <a:p>
            <a:pPr indent="-514350" lvl="0" marL="514350" marR="0" rtl="0" algn="l">
              <a:lnSpc>
                <a:spcPct val="150000"/>
              </a:lnSpc>
              <a:spcBef>
                <a:spcPts val="0"/>
              </a:spcBef>
              <a:spcAft>
                <a:spcPts val="0"/>
              </a:spcAft>
              <a:buClr>
                <a:schemeClr val="dk1"/>
              </a:buClr>
              <a:buSzPts val="2600"/>
              <a:buFont typeface="Calibri"/>
              <a:buAutoNum type="arabicPeriod"/>
            </a:pPr>
            <a:r>
              <a:rPr lang="en-US" sz="2600">
                <a:solidFill>
                  <a:schemeClr val="dk1"/>
                </a:solidFill>
                <a:latin typeface="Calibri"/>
                <a:ea typeface="Calibri"/>
                <a:cs typeface="Calibri"/>
                <a:sym typeface="Calibri"/>
              </a:rPr>
              <a:t>Pandas</a:t>
            </a:r>
            <a:r>
              <a:rPr b="0" i="0" lang="en-US" sz="2600" u="none" cap="none" strike="noStrike">
                <a:solidFill>
                  <a:schemeClr val="dk1"/>
                </a:solidFill>
                <a:latin typeface="Calibri"/>
                <a:ea typeface="Calibri"/>
                <a:cs typeface="Calibri"/>
                <a:sym typeface="Calibri"/>
              </a:rPr>
              <a:t> lab</a:t>
            </a:r>
            <a:endParaRPr/>
          </a:p>
          <a:p>
            <a:pPr indent="0" lvl="0" marL="0" marR="0" rtl="0" algn="l">
              <a:lnSpc>
                <a:spcPct val="150000"/>
              </a:lnSpc>
              <a:spcBef>
                <a:spcPts val="0"/>
              </a:spcBef>
              <a:spcAft>
                <a:spcPts val="0"/>
              </a:spcAft>
              <a:buNone/>
            </a:pPr>
            <a:r>
              <a:t/>
            </a:r>
            <a:endParaRPr b="0" i="0" sz="2600" u="none" cap="none" strike="noStrike">
              <a:solidFill>
                <a:schemeClr val="dk1"/>
              </a:solidFill>
              <a:latin typeface="Calibri"/>
              <a:ea typeface="Calibri"/>
              <a:cs typeface="Calibri"/>
              <a:sym typeface="Calibri"/>
            </a:endParaRPr>
          </a:p>
          <a:p>
            <a:pPr indent="-349250" lvl="0" marL="514350" marR="0" rtl="0" algn="l">
              <a:lnSpc>
                <a:spcPct val="150000"/>
              </a:lnSpc>
              <a:spcBef>
                <a:spcPts val="0"/>
              </a:spcBef>
              <a:spcAft>
                <a:spcPts val="0"/>
              </a:spcAft>
              <a:buClr>
                <a:schemeClr val="dk1"/>
              </a:buClr>
              <a:buSzPts val="2600"/>
              <a:buFont typeface="Calibri"/>
              <a:buNone/>
            </a:pPr>
            <a:r>
              <a:t/>
            </a:r>
            <a:endParaRPr b="0" i="0" sz="2600" u="none" cap="none" strike="noStrike">
              <a:solidFill>
                <a:schemeClr val="dk1"/>
              </a:solidFill>
              <a:latin typeface="Calibri"/>
              <a:ea typeface="Calibri"/>
              <a:cs typeface="Calibri"/>
              <a:sym typeface="Calibri"/>
            </a:endParaRPr>
          </a:p>
        </p:txBody>
      </p:sp>
      <p:sp>
        <p:nvSpPr>
          <p:cNvPr id="99" name="Google Shape;9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0" name="Google Shape;100;p14"/>
          <p:cNvSpPr txBox="1"/>
          <p:nvPr/>
        </p:nvSpPr>
        <p:spPr>
          <a:xfrm>
            <a:off x="4617425" y="1359850"/>
            <a:ext cx="635700" cy="646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3000">
                <a:solidFill>
                  <a:schemeClr val="dk1"/>
                </a:solidFill>
                <a:latin typeface="Calibri"/>
                <a:ea typeface="Calibri"/>
                <a:cs typeface="Calibri"/>
                <a:sym typeface="Calibri"/>
              </a:rPr>
              <a:t>👈</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nvSpPr>
        <p:spPr>
          <a:xfrm>
            <a:off x="621475" y="287814"/>
            <a:ext cx="9144000" cy="1126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4400"/>
              <a:buFont typeface="Calibri"/>
              <a:buNone/>
            </a:pPr>
            <a:r>
              <a:rPr lang="en-US" sz="4400">
                <a:solidFill>
                  <a:schemeClr val="accent1"/>
                </a:solidFill>
                <a:latin typeface="Calibri"/>
                <a:ea typeface="Calibri"/>
                <a:cs typeface="Calibri"/>
                <a:sym typeface="Calibri"/>
              </a:rPr>
              <a:t>Tufte Article Discussion</a:t>
            </a:r>
            <a:endParaRPr/>
          </a:p>
        </p:txBody>
      </p:sp>
      <p:sp>
        <p:nvSpPr>
          <p:cNvPr id="107" name="Google Shape;107;p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8" name="Google Shape;108;p15"/>
          <p:cNvSpPr txBox="1"/>
          <p:nvPr/>
        </p:nvSpPr>
        <p:spPr>
          <a:xfrm>
            <a:off x="783425" y="1554800"/>
            <a:ext cx="10690800" cy="4614300"/>
          </a:xfrm>
          <a:prstGeom prst="rect">
            <a:avLst/>
          </a:prstGeom>
          <a:noFill/>
          <a:ln>
            <a:noFill/>
          </a:ln>
        </p:spPr>
        <p:txBody>
          <a:bodyPr anchorCtr="0" anchor="t" bIns="91425" lIns="91425" spcFirstLastPara="1" rIns="91425" wrap="square" tIns="91425">
            <a:noAutofit/>
          </a:bodyPr>
          <a:lstStyle/>
          <a:p>
            <a:pPr indent="-514350" lvl="0" marL="514350" rtl="0" algn="l">
              <a:lnSpc>
                <a:spcPct val="150000"/>
              </a:lnSpc>
              <a:spcBef>
                <a:spcPts val="0"/>
              </a:spcBef>
              <a:spcAft>
                <a:spcPts val="0"/>
              </a:spcAft>
              <a:buClr>
                <a:schemeClr val="accent1"/>
              </a:buClr>
              <a:buSzPts val="2600"/>
              <a:buFont typeface="Calibri"/>
              <a:buAutoNum type="arabicPeriod"/>
            </a:pPr>
            <a:r>
              <a:rPr lang="en-US" sz="2600">
                <a:solidFill>
                  <a:schemeClr val="accent1"/>
                </a:solidFill>
                <a:latin typeface="Calibri"/>
                <a:ea typeface="Calibri"/>
                <a:cs typeface="Calibri"/>
                <a:sym typeface="Calibri"/>
              </a:rPr>
              <a:t>What did you </a:t>
            </a:r>
            <a:r>
              <a:rPr lang="en-US" sz="2600">
                <a:solidFill>
                  <a:schemeClr val="accent2"/>
                </a:solidFill>
                <a:latin typeface="Calibri"/>
                <a:ea typeface="Calibri"/>
                <a:cs typeface="Calibri"/>
                <a:sym typeface="Calibri"/>
              </a:rPr>
              <a:t>like</a:t>
            </a:r>
            <a:r>
              <a:rPr lang="en-US" sz="2600">
                <a:solidFill>
                  <a:schemeClr val="accent1"/>
                </a:solidFill>
                <a:latin typeface="Calibri"/>
                <a:ea typeface="Calibri"/>
                <a:cs typeface="Calibri"/>
                <a:sym typeface="Calibri"/>
              </a:rPr>
              <a:t> about the Tufte article? Cite specific events</a:t>
            </a:r>
            <a:endParaRPr sz="2600">
              <a:solidFill>
                <a:schemeClr val="accent1"/>
              </a:solidFill>
              <a:latin typeface="Calibri"/>
              <a:ea typeface="Calibri"/>
              <a:cs typeface="Calibri"/>
              <a:sym typeface="Calibri"/>
            </a:endParaRPr>
          </a:p>
          <a:p>
            <a:pPr indent="-514350" lvl="0" marL="514350" rtl="0" algn="l">
              <a:lnSpc>
                <a:spcPct val="150000"/>
              </a:lnSpc>
              <a:spcBef>
                <a:spcPts val="0"/>
              </a:spcBef>
              <a:spcAft>
                <a:spcPts val="0"/>
              </a:spcAft>
              <a:buClr>
                <a:schemeClr val="accent1"/>
              </a:buClr>
              <a:buSzPts val="2600"/>
              <a:buFont typeface="Calibri"/>
              <a:buAutoNum type="arabicPeriod"/>
            </a:pPr>
            <a:r>
              <a:rPr lang="en-US" sz="2600">
                <a:solidFill>
                  <a:schemeClr val="accent1"/>
                </a:solidFill>
                <a:latin typeface="Calibri"/>
                <a:ea typeface="Calibri"/>
                <a:cs typeface="Calibri"/>
                <a:sym typeface="Calibri"/>
              </a:rPr>
              <a:t>What </a:t>
            </a:r>
            <a:r>
              <a:rPr lang="en-US" sz="2600">
                <a:solidFill>
                  <a:schemeClr val="accent2"/>
                </a:solidFill>
                <a:latin typeface="Calibri"/>
                <a:ea typeface="Calibri"/>
                <a:cs typeface="Calibri"/>
                <a:sym typeface="Calibri"/>
              </a:rPr>
              <a:t>criticisms</a:t>
            </a:r>
            <a:r>
              <a:rPr lang="en-US" sz="2600">
                <a:solidFill>
                  <a:schemeClr val="accent1"/>
                </a:solidFill>
                <a:latin typeface="Calibri"/>
                <a:ea typeface="Calibri"/>
                <a:cs typeface="Calibri"/>
                <a:sym typeface="Calibri"/>
              </a:rPr>
              <a:t> did you </a:t>
            </a:r>
            <a:r>
              <a:rPr lang="en-US" sz="2600">
                <a:solidFill>
                  <a:schemeClr val="accent1"/>
                </a:solidFill>
                <a:latin typeface="Calibri"/>
                <a:ea typeface="Calibri"/>
                <a:cs typeface="Calibri"/>
                <a:sym typeface="Calibri"/>
              </a:rPr>
              <a:t>have</a:t>
            </a:r>
            <a:r>
              <a:rPr lang="en-US" sz="2600">
                <a:solidFill>
                  <a:schemeClr val="accent1"/>
                </a:solidFill>
                <a:latin typeface="Calibri"/>
                <a:ea typeface="Calibri"/>
                <a:cs typeface="Calibri"/>
                <a:sym typeface="Calibri"/>
              </a:rPr>
              <a:t> of the article?</a:t>
            </a:r>
            <a:endParaRPr>
              <a:solidFill>
                <a:schemeClr val="accent1"/>
              </a:solidFill>
            </a:endParaRPr>
          </a:p>
          <a:p>
            <a:pPr indent="-514350" lvl="0" marL="514350" rtl="0" algn="l">
              <a:lnSpc>
                <a:spcPct val="150000"/>
              </a:lnSpc>
              <a:spcBef>
                <a:spcPts val="0"/>
              </a:spcBef>
              <a:spcAft>
                <a:spcPts val="0"/>
              </a:spcAft>
              <a:buClr>
                <a:schemeClr val="accent1"/>
              </a:buClr>
              <a:buSzPts val="2600"/>
              <a:buFont typeface="Calibri"/>
              <a:buAutoNum type="arabicPeriod"/>
            </a:pPr>
            <a:r>
              <a:rPr lang="en-US" sz="2600">
                <a:solidFill>
                  <a:schemeClr val="accent1"/>
                </a:solidFill>
                <a:latin typeface="Calibri"/>
                <a:ea typeface="Calibri"/>
                <a:cs typeface="Calibri"/>
                <a:sym typeface="Calibri"/>
              </a:rPr>
              <a:t>How could we </a:t>
            </a:r>
            <a:r>
              <a:rPr lang="en-US" sz="2600">
                <a:solidFill>
                  <a:schemeClr val="accent2"/>
                </a:solidFill>
                <a:latin typeface="Calibri"/>
                <a:ea typeface="Calibri"/>
                <a:cs typeface="Calibri"/>
                <a:sym typeface="Calibri"/>
              </a:rPr>
              <a:t>relate</a:t>
            </a:r>
            <a:r>
              <a:rPr lang="en-US" sz="2600">
                <a:solidFill>
                  <a:schemeClr val="accent1"/>
                </a:solidFill>
                <a:latin typeface="Calibri"/>
                <a:ea typeface="Calibri"/>
                <a:cs typeface="Calibri"/>
                <a:sym typeface="Calibri"/>
              </a:rPr>
              <a:t> the events of Tufte’s article to the Covid-19 pandemic?</a:t>
            </a:r>
            <a:endParaRPr>
              <a:solidFill>
                <a:schemeClr val="accen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6"/>
          <p:cNvSpPr txBox="1"/>
          <p:nvPr/>
        </p:nvSpPr>
        <p:spPr>
          <a:xfrm>
            <a:off x="621475" y="287814"/>
            <a:ext cx="9144000" cy="1126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4400"/>
              <a:buFont typeface="Calibri"/>
              <a:buNone/>
            </a:pPr>
            <a:r>
              <a:rPr b="0" i="0" lang="en-US" sz="4400" u="none" cap="none" strike="noStrike">
                <a:solidFill>
                  <a:schemeClr val="accent1"/>
                </a:solidFill>
                <a:latin typeface="Calibri"/>
                <a:ea typeface="Calibri"/>
                <a:cs typeface="Calibri"/>
                <a:sym typeface="Calibri"/>
              </a:rPr>
              <a:t>Class </a:t>
            </a:r>
            <a:r>
              <a:rPr lang="en-US" sz="4400">
                <a:solidFill>
                  <a:schemeClr val="accent1"/>
                </a:solidFill>
                <a:latin typeface="Calibri"/>
                <a:ea typeface="Calibri"/>
                <a:cs typeface="Calibri"/>
                <a:sym typeface="Calibri"/>
              </a:rPr>
              <a:t>4</a:t>
            </a:r>
            <a:r>
              <a:rPr b="0" i="0" lang="en-US" sz="4400" u="none" cap="none" strike="noStrike">
                <a:solidFill>
                  <a:schemeClr val="accent1"/>
                </a:solidFill>
                <a:latin typeface="Calibri"/>
                <a:ea typeface="Calibri"/>
                <a:cs typeface="Calibri"/>
                <a:sym typeface="Calibri"/>
              </a:rPr>
              <a:t>: Outline</a:t>
            </a:r>
            <a:endParaRPr/>
          </a:p>
        </p:txBody>
      </p:sp>
      <p:sp>
        <p:nvSpPr>
          <p:cNvPr id="115" name="Google Shape;115;p16"/>
          <p:cNvSpPr txBox="1"/>
          <p:nvPr/>
        </p:nvSpPr>
        <p:spPr>
          <a:xfrm>
            <a:off x="621475" y="1414130"/>
            <a:ext cx="9144000" cy="3494100"/>
          </a:xfrm>
          <a:prstGeom prst="rect">
            <a:avLst/>
          </a:prstGeom>
          <a:noFill/>
          <a:ln>
            <a:noFill/>
          </a:ln>
        </p:spPr>
        <p:txBody>
          <a:bodyPr anchorCtr="0" anchor="t" bIns="45700" lIns="91425" spcFirstLastPara="1" rIns="91425" wrap="square" tIns="45700">
            <a:spAutoFit/>
          </a:bodyPr>
          <a:lstStyle/>
          <a:p>
            <a:pPr indent="-393700" lvl="0" marL="457200" rtl="0" algn="l">
              <a:lnSpc>
                <a:spcPct val="150000"/>
              </a:lnSpc>
              <a:spcBef>
                <a:spcPts val="0"/>
              </a:spcBef>
              <a:spcAft>
                <a:spcPts val="0"/>
              </a:spcAft>
              <a:buClr>
                <a:schemeClr val="dk1"/>
              </a:buClr>
              <a:buSzPts val="2600"/>
              <a:buFont typeface="Calibri"/>
              <a:buAutoNum type="arabicPeriod"/>
            </a:pPr>
            <a:r>
              <a:rPr lang="en-US" sz="2600">
                <a:solidFill>
                  <a:schemeClr val="dk1"/>
                </a:solidFill>
                <a:latin typeface="Calibri"/>
                <a:ea typeface="Calibri"/>
                <a:cs typeface="Calibri"/>
                <a:sym typeface="Calibri"/>
              </a:rPr>
              <a:t>Tufte article discussion</a:t>
            </a:r>
            <a:endParaRPr>
              <a:solidFill>
                <a:schemeClr val="dk1"/>
              </a:solidFill>
            </a:endParaRPr>
          </a:p>
          <a:p>
            <a:pPr indent="-393700" lvl="0" marL="457200" rtl="0" algn="l">
              <a:lnSpc>
                <a:spcPct val="150000"/>
              </a:lnSpc>
              <a:spcBef>
                <a:spcPts val="0"/>
              </a:spcBef>
              <a:spcAft>
                <a:spcPts val="0"/>
              </a:spcAft>
              <a:buClr>
                <a:schemeClr val="dk1"/>
              </a:buClr>
              <a:buSzPts val="2600"/>
              <a:buFont typeface="Calibri"/>
              <a:buAutoNum type="arabicPeriod"/>
            </a:pPr>
            <a:r>
              <a:rPr b="1" lang="en-US" sz="2600">
                <a:solidFill>
                  <a:schemeClr val="dk1"/>
                </a:solidFill>
                <a:latin typeface="Calibri"/>
                <a:ea typeface="Calibri"/>
                <a:cs typeface="Calibri"/>
                <a:sym typeface="Calibri"/>
              </a:rPr>
              <a:t>“Tidy” data</a:t>
            </a:r>
            <a:endParaRPr b="1">
              <a:solidFill>
                <a:schemeClr val="dk1"/>
              </a:solidFill>
            </a:endParaRPr>
          </a:p>
          <a:p>
            <a:pPr indent="-393700" lvl="0" marL="457200" rtl="0" algn="l">
              <a:lnSpc>
                <a:spcPct val="150000"/>
              </a:lnSpc>
              <a:spcBef>
                <a:spcPts val="0"/>
              </a:spcBef>
              <a:spcAft>
                <a:spcPts val="0"/>
              </a:spcAft>
              <a:buClr>
                <a:schemeClr val="dk1"/>
              </a:buClr>
              <a:buSzPts val="2600"/>
              <a:buFont typeface="Calibri"/>
              <a:buAutoNum type="arabicPeriod"/>
            </a:pPr>
            <a:r>
              <a:rPr lang="en-US" sz="2600">
                <a:solidFill>
                  <a:schemeClr val="dk1"/>
                </a:solidFill>
                <a:latin typeface="Calibri"/>
                <a:ea typeface="Calibri"/>
                <a:cs typeface="Calibri"/>
                <a:sym typeface="Calibri"/>
              </a:rPr>
              <a:t>Data manipulation with Pandas</a:t>
            </a:r>
            <a:endParaRPr sz="2600">
              <a:solidFill>
                <a:schemeClr val="dk1"/>
              </a:solidFill>
              <a:latin typeface="Calibri"/>
              <a:ea typeface="Calibri"/>
              <a:cs typeface="Calibri"/>
              <a:sym typeface="Calibri"/>
            </a:endParaRPr>
          </a:p>
          <a:p>
            <a:pPr indent="-393700" lvl="0" marL="457200" rtl="0" algn="l">
              <a:lnSpc>
                <a:spcPct val="150000"/>
              </a:lnSpc>
              <a:spcBef>
                <a:spcPts val="0"/>
              </a:spcBef>
              <a:spcAft>
                <a:spcPts val="0"/>
              </a:spcAft>
              <a:buClr>
                <a:schemeClr val="dk1"/>
              </a:buClr>
              <a:buSzPts val="2600"/>
              <a:buFont typeface="Calibri"/>
              <a:buAutoNum type="arabicPeriod"/>
            </a:pPr>
            <a:r>
              <a:rPr lang="en-US" sz="2600">
                <a:solidFill>
                  <a:schemeClr val="dk1"/>
                </a:solidFill>
                <a:latin typeface="Calibri"/>
                <a:ea typeface="Calibri"/>
                <a:cs typeface="Calibri"/>
                <a:sym typeface="Calibri"/>
              </a:rPr>
              <a:t>Pandas lab</a:t>
            </a:r>
            <a:endParaRPr sz="26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t/>
            </a:r>
            <a:endParaRPr b="0" i="0" sz="2600" u="none" cap="none" strike="noStrike">
              <a:solidFill>
                <a:schemeClr val="dk1"/>
              </a:solidFill>
              <a:latin typeface="Calibri"/>
              <a:ea typeface="Calibri"/>
              <a:cs typeface="Calibri"/>
              <a:sym typeface="Calibri"/>
            </a:endParaRPr>
          </a:p>
          <a:p>
            <a:pPr indent="-349250" lvl="0" marL="514350" marR="0" rtl="0" algn="l">
              <a:lnSpc>
                <a:spcPct val="150000"/>
              </a:lnSpc>
              <a:spcBef>
                <a:spcPts val="0"/>
              </a:spcBef>
              <a:spcAft>
                <a:spcPts val="0"/>
              </a:spcAft>
              <a:buClr>
                <a:schemeClr val="dk1"/>
              </a:buClr>
              <a:buSzPts val="2600"/>
              <a:buFont typeface="Calibri"/>
              <a:buNone/>
            </a:pPr>
            <a:r>
              <a:t/>
            </a:r>
            <a:endParaRPr b="0" i="0" sz="2600" u="none" cap="none" strike="noStrike">
              <a:solidFill>
                <a:schemeClr val="dk1"/>
              </a:solidFill>
              <a:latin typeface="Calibri"/>
              <a:ea typeface="Calibri"/>
              <a:cs typeface="Calibri"/>
              <a:sym typeface="Calibri"/>
            </a:endParaRPr>
          </a:p>
        </p:txBody>
      </p:sp>
      <p:sp>
        <p:nvSpPr>
          <p:cNvPr id="116" name="Google Shape;116;p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17" name="Google Shape;117;p16"/>
          <p:cNvSpPr txBox="1"/>
          <p:nvPr/>
        </p:nvSpPr>
        <p:spPr>
          <a:xfrm>
            <a:off x="4514750" y="1474725"/>
            <a:ext cx="635700" cy="36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2900"/>
              <a:t>✔️</a:t>
            </a:r>
            <a:endParaRPr sz="3400"/>
          </a:p>
        </p:txBody>
      </p:sp>
      <p:sp>
        <p:nvSpPr>
          <p:cNvPr id="118" name="Google Shape;118;p16"/>
          <p:cNvSpPr txBox="1"/>
          <p:nvPr/>
        </p:nvSpPr>
        <p:spPr>
          <a:xfrm>
            <a:off x="2961750" y="1964700"/>
            <a:ext cx="635700" cy="646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3000">
                <a:solidFill>
                  <a:schemeClr val="dk1"/>
                </a:solidFill>
                <a:latin typeface="Calibri"/>
                <a:ea typeface="Calibri"/>
                <a:cs typeface="Calibri"/>
                <a:sym typeface="Calibri"/>
              </a:rPr>
              <a:t>👈</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17"/>
          <p:cNvPicPr preferRelativeResize="0"/>
          <p:nvPr/>
        </p:nvPicPr>
        <p:blipFill rotWithShape="1">
          <a:blip r:embed="rId3">
            <a:alphaModFix/>
          </a:blip>
          <a:srcRect b="0" l="0" r="0" t="0"/>
          <a:stretch/>
        </p:blipFill>
        <p:spPr>
          <a:xfrm>
            <a:off x="1338767" y="721759"/>
            <a:ext cx="6569716" cy="5660771"/>
          </a:xfrm>
          <a:prstGeom prst="rect">
            <a:avLst/>
          </a:prstGeom>
          <a:noFill/>
          <a:ln>
            <a:noFill/>
          </a:ln>
        </p:spPr>
      </p:pic>
      <p:sp>
        <p:nvSpPr>
          <p:cNvPr id="125" name="Google Shape;125;p17"/>
          <p:cNvSpPr txBox="1"/>
          <p:nvPr/>
        </p:nvSpPr>
        <p:spPr>
          <a:xfrm>
            <a:off x="621475" y="287814"/>
            <a:ext cx="9144000" cy="112631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4400"/>
              <a:buFont typeface="Calibri"/>
              <a:buNone/>
            </a:pPr>
            <a:r>
              <a:rPr b="0" i="0" lang="en-US" sz="4400" u="none" cap="none" strike="noStrike">
                <a:solidFill>
                  <a:schemeClr val="accent1"/>
                </a:solidFill>
                <a:latin typeface="Calibri"/>
                <a:ea typeface="Calibri"/>
                <a:cs typeface="Calibri"/>
                <a:sym typeface="Calibri"/>
              </a:rPr>
              <a:t>Dataframes </a:t>
            </a:r>
            <a:endParaRPr/>
          </a:p>
        </p:txBody>
      </p:sp>
      <p:sp>
        <p:nvSpPr>
          <p:cNvPr id="126" name="Google Shape;12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7" name="Google Shape;127;p17"/>
          <p:cNvSpPr txBox="1"/>
          <p:nvPr/>
        </p:nvSpPr>
        <p:spPr>
          <a:xfrm>
            <a:off x="8139963" y="1316418"/>
            <a:ext cx="3466200" cy="314250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14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Dataframes are the most common method of storing tabular data</a:t>
            </a:r>
            <a:endParaRPr/>
          </a:p>
          <a:p>
            <a:pPr indent="-457200" lvl="0" marL="457200" marR="0" rtl="0" algn="l">
              <a:lnSpc>
                <a:spcPct val="114000"/>
              </a:lnSpc>
              <a:spcBef>
                <a:spcPts val="120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Often, each</a:t>
            </a:r>
            <a:r>
              <a:rPr b="0" i="0" lang="en-US" sz="2400" u="none" cap="none" strike="noStrike">
                <a:solidFill>
                  <a:schemeClr val="dk1"/>
                </a:solidFill>
                <a:latin typeface="Calibri"/>
                <a:ea typeface="Calibri"/>
                <a:cs typeface="Calibri"/>
                <a:sym typeface="Calibri"/>
              </a:rPr>
              <a:t> row </a:t>
            </a:r>
            <a:r>
              <a:rPr b="0" i="0" lang="en-US" sz="2400" u="none" cap="none" strike="noStrike">
                <a:solidFill>
                  <a:schemeClr val="dk1"/>
                </a:solidFill>
                <a:latin typeface="Calibri"/>
                <a:ea typeface="Calibri"/>
                <a:cs typeface="Calibri"/>
                <a:sym typeface="Calibri"/>
              </a:rPr>
              <a:t>is </a:t>
            </a:r>
            <a:r>
              <a:rPr b="0" i="0" lang="en-US" sz="2400" u="none" cap="none" strike="noStrike">
                <a:solidFill>
                  <a:schemeClr val="dk1"/>
                </a:solidFill>
                <a:latin typeface="Calibri"/>
                <a:ea typeface="Calibri"/>
                <a:cs typeface="Calibri"/>
                <a:sym typeface="Calibri"/>
              </a:rPr>
              <a:t>an observations, </a:t>
            </a:r>
            <a:r>
              <a:rPr lang="en-US" sz="2400">
                <a:solidFill>
                  <a:schemeClr val="dk1"/>
                </a:solidFill>
                <a:latin typeface="Calibri"/>
                <a:ea typeface="Calibri"/>
                <a:cs typeface="Calibri"/>
                <a:sym typeface="Calibri"/>
              </a:rPr>
              <a:t>and</a:t>
            </a:r>
            <a:r>
              <a:rPr b="0" i="0" lang="en-US" sz="2400" u="none" cap="none" strike="noStrike">
                <a:solidFill>
                  <a:schemeClr val="dk1"/>
                </a:solidFill>
                <a:latin typeface="Calibri"/>
                <a:ea typeface="Calibri"/>
                <a:cs typeface="Calibri"/>
                <a:sym typeface="Calibri"/>
              </a:rPr>
              <a:t> column a variable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8"/>
          <p:cNvSpPr txBox="1"/>
          <p:nvPr/>
        </p:nvSpPr>
        <p:spPr>
          <a:xfrm>
            <a:off x="621475" y="287814"/>
            <a:ext cx="9144000" cy="112631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4400"/>
              <a:buFont typeface="Calibri"/>
              <a:buNone/>
            </a:pPr>
            <a:r>
              <a:rPr lang="en-US" sz="4400">
                <a:solidFill>
                  <a:schemeClr val="accent1"/>
                </a:solidFill>
                <a:latin typeface="Calibri"/>
                <a:ea typeface="Calibri"/>
                <a:cs typeface="Calibri"/>
                <a:sym typeface="Calibri"/>
              </a:rPr>
              <a:t>“</a:t>
            </a:r>
            <a:r>
              <a:rPr b="0" i="0" lang="en-US" sz="4400" u="none" cap="none" strike="noStrike">
                <a:solidFill>
                  <a:schemeClr val="accent1"/>
                </a:solidFill>
                <a:latin typeface="Calibri"/>
                <a:ea typeface="Calibri"/>
                <a:cs typeface="Calibri"/>
                <a:sym typeface="Calibri"/>
              </a:rPr>
              <a:t>Tidy</a:t>
            </a:r>
            <a:r>
              <a:rPr lang="en-US" sz="4400">
                <a:solidFill>
                  <a:schemeClr val="accent1"/>
                </a:solidFill>
                <a:latin typeface="Calibri"/>
                <a:ea typeface="Calibri"/>
                <a:cs typeface="Calibri"/>
                <a:sym typeface="Calibri"/>
              </a:rPr>
              <a:t>”</a:t>
            </a:r>
            <a:r>
              <a:rPr b="0" i="0" lang="en-US" sz="4400" u="none" cap="none" strike="noStrike">
                <a:solidFill>
                  <a:schemeClr val="accent1"/>
                </a:solidFill>
                <a:latin typeface="Calibri"/>
                <a:ea typeface="Calibri"/>
                <a:cs typeface="Calibri"/>
                <a:sym typeface="Calibri"/>
              </a:rPr>
              <a:t> Data</a:t>
            </a:r>
            <a:endParaRPr/>
          </a:p>
        </p:txBody>
      </p:sp>
      <p:sp>
        <p:nvSpPr>
          <p:cNvPr id="134" name="Google Shape;13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5" name="Google Shape;135;p18"/>
          <p:cNvSpPr txBox="1"/>
          <p:nvPr/>
        </p:nvSpPr>
        <p:spPr>
          <a:xfrm>
            <a:off x="499555" y="1243442"/>
            <a:ext cx="9144000" cy="46947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2600" u="none" cap="none" strike="noStrike">
                <a:solidFill>
                  <a:schemeClr val="dk1"/>
                </a:solidFill>
                <a:latin typeface="Calibri"/>
                <a:ea typeface="Calibri"/>
                <a:cs typeface="Calibri"/>
                <a:sym typeface="Calibri"/>
              </a:rPr>
              <a:t>Tidy datasets have the properties:</a:t>
            </a:r>
            <a:endParaRPr/>
          </a:p>
          <a:p>
            <a:pPr indent="-457200" lvl="0" marL="457200" marR="0" rtl="0" algn="l">
              <a:lnSpc>
                <a:spcPct val="150000"/>
              </a:lnSpc>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Each row is a single observation</a:t>
            </a:r>
            <a:endParaRPr/>
          </a:p>
          <a:p>
            <a:pPr indent="-457200" lvl="0" marL="457200" marR="0" rtl="0" algn="l">
              <a:lnSpc>
                <a:spcPct val="150000"/>
              </a:lnSpc>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Each column is a single variable</a:t>
            </a:r>
            <a:endParaRPr/>
          </a:p>
          <a:p>
            <a:pPr indent="-457200" lvl="0" marL="457200" marR="0" rtl="0" algn="l">
              <a:lnSpc>
                <a:spcPct val="150000"/>
              </a:lnSpc>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Each value is a single cell</a:t>
            </a:r>
            <a:endParaRPr b="0" i="0" sz="26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t/>
            </a:r>
            <a:endParaRPr sz="26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lang="en-US" sz="2600">
                <a:solidFill>
                  <a:schemeClr val="dk1"/>
                </a:solidFill>
                <a:latin typeface="Calibri"/>
                <a:ea typeface="Calibri"/>
                <a:cs typeface="Calibri"/>
                <a:sym typeface="Calibri"/>
              </a:rPr>
              <a:t>*In practice, this isn’t always ideal or useful.</a:t>
            </a:r>
            <a:endParaRPr sz="26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lang="en-US" sz="2600">
                <a:solidFill>
                  <a:schemeClr val="dk1"/>
                </a:solidFill>
                <a:latin typeface="Calibri"/>
                <a:ea typeface="Calibri"/>
                <a:cs typeface="Calibri"/>
                <a:sym typeface="Calibri"/>
              </a:rPr>
              <a:t>  For our purposes, it will be.</a:t>
            </a:r>
            <a:endParaRPr sz="26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t/>
            </a:r>
            <a:endParaRPr sz="2600">
              <a:solidFill>
                <a:schemeClr val="dk1"/>
              </a:solidFill>
              <a:latin typeface="Calibri"/>
              <a:ea typeface="Calibri"/>
              <a:cs typeface="Calibri"/>
              <a:sym typeface="Calibri"/>
            </a:endParaRPr>
          </a:p>
        </p:txBody>
      </p:sp>
      <p:pic>
        <p:nvPicPr>
          <p:cNvPr id="136" name="Google Shape;136;p18"/>
          <p:cNvPicPr preferRelativeResize="0"/>
          <p:nvPr/>
        </p:nvPicPr>
        <p:blipFill rotWithShape="1">
          <a:blip r:embed="rId3">
            <a:alphaModFix/>
          </a:blip>
          <a:srcRect b="0" l="0" r="0" t="0"/>
          <a:stretch/>
        </p:blipFill>
        <p:spPr>
          <a:xfrm>
            <a:off x="6902597" y="136525"/>
            <a:ext cx="3719133" cy="657018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txBox="1"/>
          <p:nvPr/>
        </p:nvSpPr>
        <p:spPr>
          <a:xfrm>
            <a:off x="621475" y="287814"/>
            <a:ext cx="9144000" cy="112631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4400"/>
              <a:buFont typeface="Calibri"/>
              <a:buNone/>
            </a:pPr>
            <a:r>
              <a:rPr b="0" i="0" lang="en-US" sz="4400" u="none" cap="none" strike="noStrike">
                <a:solidFill>
                  <a:schemeClr val="accent1"/>
                </a:solidFill>
                <a:latin typeface="Calibri"/>
                <a:ea typeface="Calibri"/>
                <a:cs typeface="Calibri"/>
                <a:sym typeface="Calibri"/>
              </a:rPr>
              <a:t>Identify the problems with this dataset</a:t>
            </a:r>
            <a:endParaRPr/>
          </a:p>
        </p:txBody>
      </p:sp>
      <p:sp>
        <p:nvSpPr>
          <p:cNvPr id="143" name="Google Shape;14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44" name="Google Shape;144;p19"/>
          <p:cNvPicPr preferRelativeResize="0"/>
          <p:nvPr/>
        </p:nvPicPr>
        <p:blipFill rotWithShape="1">
          <a:blip r:embed="rId3">
            <a:alphaModFix/>
          </a:blip>
          <a:srcRect b="0" l="0" r="0" t="0"/>
          <a:stretch/>
        </p:blipFill>
        <p:spPr>
          <a:xfrm>
            <a:off x="357538" y="1414130"/>
            <a:ext cx="11122551" cy="237599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nvSpPr>
        <p:spPr>
          <a:xfrm>
            <a:off x="621475" y="287814"/>
            <a:ext cx="9144000" cy="1126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4400"/>
              <a:buFont typeface="Calibri"/>
              <a:buNone/>
            </a:pPr>
            <a:r>
              <a:rPr b="0" i="0" lang="en-US" sz="4400" u="none" cap="none" strike="noStrike">
                <a:solidFill>
                  <a:schemeClr val="accent1"/>
                </a:solidFill>
                <a:latin typeface="Calibri"/>
                <a:ea typeface="Calibri"/>
                <a:cs typeface="Calibri"/>
                <a:sym typeface="Calibri"/>
              </a:rPr>
              <a:t>Class </a:t>
            </a:r>
            <a:r>
              <a:rPr lang="en-US" sz="4400">
                <a:solidFill>
                  <a:schemeClr val="accent1"/>
                </a:solidFill>
                <a:latin typeface="Calibri"/>
                <a:ea typeface="Calibri"/>
                <a:cs typeface="Calibri"/>
                <a:sym typeface="Calibri"/>
              </a:rPr>
              <a:t>4</a:t>
            </a:r>
            <a:r>
              <a:rPr b="0" i="0" lang="en-US" sz="4400" u="none" cap="none" strike="noStrike">
                <a:solidFill>
                  <a:schemeClr val="accent1"/>
                </a:solidFill>
                <a:latin typeface="Calibri"/>
                <a:ea typeface="Calibri"/>
                <a:cs typeface="Calibri"/>
                <a:sym typeface="Calibri"/>
              </a:rPr>
              <a:t>: Outline</a:t>
            </a:r>
            <a:endParaRPr/>
          </a:p>
        </p:txBody>
      </p:sp>
      <p:sp>
        <p:nvSpPr>
          <p:cNvPr id="151" name="Google Shape;151;p20"/>
          <p:cNvSpPr txBox="1"/>
          <p:nvPr/>
        </p:nvSpPr>
        <p:spPr>
          <a:xfrm>
            <a:off x="621475" y="1414130"/>
            <a:ext cx="9144000" cy="3494100"/>
          </a:xfrm>
          <a:prstGeom prst="rect">
            <a:avLst/>
          </a:prstGeom>
          <a:noFill/>
          <a:ln>
            <a:noFill/>
          </a:ln>
        </p:spPr>
        <p:txBody>
          <a:bodyPr anchorCtr="0" anchor="t" bIns="45700" lIns="91425" spcFirstLastPara="1" rIns="91425" wrap="square" tIns="45700">
            <a:spAutoFit/>
          </a:bodyPr>
          <a:lstStyle/>
          <a:p>
            <a:pPr indent="-393700" lvl="0" marL="457200" rtl="0" algn="l">
              <a:lnSpc>
                <a:spcPct val="150000"/>
              </a:lnSpc>
              <a:spcBef>
                <a:spcPts val="0"/>
              </a:spcBef>
              <a:spcAft>
                <a:spcPts val="0"/>
              </a:spcAft>
              <a:buClr>
                <a:schemeClr val="dk1"/>
              </a:buClr>
              <a:buSzPts val="2600"/>
              <a:buFont typeface="Calibri"/>
              <a:buAutoNum type="arabicPeriod"/>
            </a:pPr>
            <a:r>
              <a:rPr lang="en-US" sz="2600">
                <a:solidFill>
                  <a:schemeClr val="dk1"/>
                </a:solidFill>
                <a:latin typeface="Calibri"/>
                <a:ea typeface="Calibri"/>
                <a:cs typeface="Calibri"/>
                <a:sym typeface="Calibri"/>
              </a:rPr>
              <a:t>Tufte article discussion</a:t>
            </a:r>
            <a:endParaRPr>
              <a:solidFill>
                <a:schemeClr val="dk1"/>
              </a:solidFill>
            </a:endParaRPr>
          </a:p>
          <a:p>
            <a:pPr indent="-393700" lvl="0" marL="457200" rtl="0" algn="l">
              <a:lnSpc>
                <a:spcPct val="150000"/>
              </a:lnSpc>
              <a:spcBef>
                <a:spcPts val="0"/>
              </a:spcBef>
              <a:spcAft>
                <a:spcPts val="0"/>
              </a:spcAft>
              <a:buClr>
                <a:schemeClr val="dk1"/>
              </a:buClr>
              <a:buSzPts val="2600"/>
              <a:buFont typeface="Calibri"/>
              <a:buAutoNum type="arabicPeriod"/>
            </a:pPr>
            <a:r>
              <a:rPr lang="en-US" sz="2600">
                <a:solidFill>
                  <a:schemeClr val="dk1"/>
                </a:solidFill>
                <a:latin typeface="Calibri"/>
                <a:ea typeface="Calibri"/>
                <a:cs typeface="Calibri"/>
                <a:sym typeface="Calibri"/>
              </a:rPr>
              <a:t>“Tidy” data</a:t>
            </a:r>
            <a:endParaRPr>
              <a:solidFill>
                <a:schemeClr val="dk1"/>
              </a:solidFill>
            </a:endParaRPr>
          </a:p>
          <a:p>
            <a:pPr indent="-393700" lvl="0" marL="457200" rtl="0" algn="l">
              <a:lnSpc>
                <a:spcPct val="150000"/>
              </a:lnSpc>
              <a:spcBef>
                <a:spcPts val="0"/>
              </a:spcBef>
              <a:spcAft>
                <a:spcPts val="0"/>
              </a:spcAft>
              <a:buClr>
                <a:schemeClr val="dk1"/>
              </a:buClr>
              <a:buSzPts val="2600"/>
              <a:buFont typeface="Calibri"/>
              <a:buAutoNum type="arabicPeriod"/>
            </a:pPr>
            <a:r>
              <a:rPr b="1" lang="en-US" sz="2600">
                <a:solidFill>
                  <a:schemeClr val="dk1"/>
                </a:solidFill>
                <a:latin typeface="Calibri"/>
                <a:ea typeface="Calibri"/>
                <a:cs typeface="Calibri"/>
                <a:sym typeface="Calibri"/>
              </a:rPr>
              <a:t>Data manipulation with Pandas</a:t>
            </a:r>
            <a:endParaRPr b="1" sz="2600">
              <a:solidFill>
                <a:schemeClr val="dk1"/>
              </a:solidFill>
              <a:latin typeface="Calibri"/>
              <a:ea typeface="Calibri"/>
              <a:cs typeface="Calibri"/>
              <a:sym typeface="Calibri"/>
            </a:endParaRPr>
          </a:p>
          <a:p>
            <a:pPr indent="-393700" lvl="0" marL="457200" rtl="0" algn="l">
              <a:lnSpc>
                <a:spcPct val="150000"/>
              </a:lnSpc>
              <a:spcBef>
                <a:spcPts val="0"/>
              </a:spcBef>
              <a:spcAft>
                <a:spcPts val="0"/>
              </a:spcAft>
              <a:buClr>
                <a:schemeClr val="dk1"/>
              </a:buClr>
              <a:buSzPts val="2600"/>
              <a:buFont typeface="Calibri"/>
              <a:buAutoNum type="arabicPeriod"/>
            </a:pPr>
            <a:r>
              <a:rPr lang="en-US" sz="2600">
                <a:solidFill>
                  <a:schemeClr val="dk1"/>
                </a:solidFill>
                <a:latin typeface="Calibri"/>
                <a:ea typeface="Calibri"/>
                <a:cs typeface="Calibri"/>
                <a:sym typeface="Calibri"/>
              </a:rPr>
              <a:t>Pandas lab</a:t>
            </a:r>
            <a:endParaRPr sz="26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t/>
            </a:r>
            <a:endParaRPr b="0" i="0" sz="2600" u="none" cap="none" strike="noStrike">
              <a:solidFill>
                <a:schemeClr val="dk1"/>
              </a:solidFill>
              <a:latin typeface="Calibri"/>
              <a:ea typeface="Calibri"/>
              <a:cs typeface="Calibri"/>
              <a:sym typeface="Calibri"/>
            </a:endParaRPr>
          </a:p>
          <a:p>
            <a:pPr indent="-349250" lvl="0" marL="514350" marR="0" rtl="0" algn="l">
              <a:lnSpc>
                <a:spcPct val="150000"/>
              </a:lnSpc>
              <a:spcBef>
                <a:spcPts val="0"/>
              </a:spcBef>
              <a:spcAft>
                <a:spcPts val="0"/>
              </a:spcAft>
              <a:buClr>
                <a:schemeClr val="dk1"/>
              </a:buClr>
              <a:buSzPts val="2600"/>
              <a:buFont typeface="Calibri"/>
              <a:buNone/>
            </a:pPr>
            <a:r>
              <a:t/>
            </a:r>
            <a:endParaRPr b="0" i="0" sz="2600" u="none" cap="none" strike="noStrike">
              <a:solidFill>
                <a:schemeClr val="dk1"/>
              </a:solidFill>
              <a:latin typeface="Calibri"/>
              <a:ea typeface="Calibri"/>
              <a:cs typeface="Calibri"/>
              <a:sym typeface="Calibri"/>
            </a:endParaRPr>
          </a:p>
        </p:txBody>
      </p:sp>
      <p:sp>
        <p:nvSpPr>
          <p:cNvPr id="152" name="Google Shape;152;p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3" name="Google Shape;153;p20"/>
          <p:cNvSpPr txBox="1"/>
          <p:nvPr/>
        </p:nvSpPr>
        <p:spPr>
          <a:xfrm>
            <a:off x="4514750" y="1474725"/>
            <a:ext cx="635700" cy="36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2900"/>
              <a:t>✔️</a:t>
            </a:r>
            <a:endParaRPr sz="3400"/>
          </a:p>
        </p:txBody>
      </p:sp>
      <p:sp>
        <p:nvSpPr>
          <p:cNvPr id="154" name="Google Shape;154;p20"/>
          <p:cNvSpPr txBox="1"/>
          <p:nvPr/>
        </p:nvSpPr>
        <p:spPr>
          <a:xfrm>
            <a:off x="5741950" y="2588975"/>
            <a:ext cx="635700" cy="646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3000">
                <a:solidFill>
                  <a:schemeClr val="dk1"/>
                </a:solidFill>
                <a:latin typeface="Calibri"/>
                <a:ea typeface="Calibri"/>
                <a:cs typeface="Calibri"/>
                <a:sym typeface="Calibri"/>
              </a:rPr>
              <a:t>👈</a:t>
            </a:r>
            <a:endParaRPr sz="1800"/>
          </a:p>
        </p:txBody>
      </p:sp>
      <p:sp>
        <p:nvSpPr>
          <p:cNvPr id="155" name="Google Shape;155;p20"/>
          <p:cNvSpPr txBox="1"/>
          <p:nvPr/>
        </p:nvSpPr>
        <p:spPr>
          <a:xfrm>
            <a:off x="4514750" y="2117100"/>
            <a:ext cx="635700" cy="36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2900"/>
              <a:t>✔️</a:t>
            </a:r>
            <a:endParaRPr sz="3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nvSpPr>
        <p:spPr>
          <a:xfrm>
            <a:off x="773875" y="1566425"/>
            <a:ext cx="11628600" cy="585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2600" u="sng">
                <a:solidFill>
                  <a:schemeClr val="hlink"/>
                </a:solidFill>
                <a:latin typeface="Calibri"/>
                <a:ea typeface="Calibri"/>
                <a:cs typeface="Calibri"/>
                <a:sym typeface="Calibri"/>
                <a:hlinkClick r:id="rId3"/>
              </a:rPr>
              <a:t>Link</a:t>
            </a:r>
            <a:r>
              <a:rPr b="1" lang="en-US" sz="2600">
                <a:solidFill>
                  <a:schemeClr val="accent1"/>
                </a:solidFill>
                <a:latin typeface="Calibri"/>
                <a:ea typeface="Calibri"/>
                <a:cs typeface="Calibri"/>
                <a:sym typeface="Calibri"/>
              </a:rPr>
              <a:t> to notebook!</a:t>
            </a:r>
            <a:endParaRPr b="1" sz="2600">
              <a:solidFill>
                <a:schemeClr val="accent1"/>
              </a:solidFill>
              <a:latin typeface="Calibri"/>
              <a:ea typeface="Calibri"/>
              <a:cs typeface="Calibri"/>
              <a:sym typeface="Calibri"/>
            </a:endParaRPr>
          </a:p>
        </p:txBody>
      </p:sp>
      <p:sp>
        <p:nvSpPr>
          <p:cNvPr id="162" name="Google Shape;162;p21"/>
          <p:cNvSpPr txBox="1"/>
          <p:nvPr/>
        </p:nvSpPr>
        <p:spPr>
          <a:xfrm>
            <a:off x="621475" y="287814"/>
            <a:ext cx="9144000" cy="1126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t/>
            </a:r>
            <a:endParaRPr sz="4400">
              <a:solidFill>
                <a:schemeClr val="accent1"/>
              </a:solidFill>
              <a:latin typeface="Calibri"/>
              <a:ea typeface="Calibri"/>
              <a:cs typeface="Calibri"/>
              <a:sym typeface="Calibri"/>
            </a:endParaRPr>
          </a:p>
        </p:txBody>
      </p:sp>
      <p:sp>
        <p:nvSpPr>
          <p:cNvPr id="163" name="Google Shape;163;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64" name="Google Shape;164;p21"/>
          <p:cNvSpPr txBox="1"/>
          <p:nvPr/>
        </p:nvSpPr>
        <p:spPr>
          <a:xfrm>
            <a:off x="773875" y="287825"/>
            <a:ext cx="10907700" cy="1126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4400"/>
              <a:buFont typeface="Calibri"/>
              <a:buNone/>
            </a:pPr>
            <a:r>
              <a:rPr lang="en-US" sz="4400">
                <a:solidFill>
                  <a:schemeClr val="accent1"/>
                </a:solidFill>
                <a:latin typeface="Calibri"/>
                <a:ea typeface="Calibri"/>
                <a:cs typeface="Calibri"/>
                <a:sym typeface="Calibri"/>
              </a:rPr>
              <a:t>To the Code!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