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22748592a_1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422748592a_1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22748592a_1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422748592a_1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22748592a_1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422748592a_1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Regression simplified is an expanded version of y = mx + b</a:t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22748592a_1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422748592a_1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f92a7c3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7f92a7c3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GaGMB7hi5BjQYTN5VZ5t3SwB3mDmZCSo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11" Type="http://schemas.openxmlformats.org/officeDocument/2006/relationships/image" Target="../media/image37.png"/><Relationship Id="rId10" Type="http://schemas.openxmlformats.org/officeDocument/2006/relationships/image" Target="../media/image35.png"/><Relationship Id="rId12" Type="http://schemas.openxmlformats.org/officeDocument/2006/relationships/image" Target="../media/image26.png"/><Relationship Id="rId9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3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36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96470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Class 7: Linear Regression 1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MGSC 310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Ben Labaschin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7: Outline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621475" y="1273304"/>
            <a:ext cx="1094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Review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Linear Models in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to the code!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Model Coefficients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Lab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(Lab 7)</a:t>
            </a:r>
            <a:endParaRPr/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7831350" y="1822725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👈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Estimating Linear Models in Python</a:t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785475" y="1526754"/>
            <a:ext cx="1094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</a:t>
            </a:r>
            <a:r>
              <a:rPr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code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7: Outline</a:t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621475" y="1273304"/>
            <a:ext cx="1094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Review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Linear Models in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Python: to the code!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Model Coefficients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Lab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(Lab 7)</a:t>
            </a:r>
            <a:endParaRPr/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5654650" y="24021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👈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Model Interpretability?</a:t>
            </a:r>
            <a:endParaRPr/>
          </a:p>
        </p:txBody>
      </p:sp>
      <p:sp>
        <p:nvSpPr>
          <p:cNvPr id="320" name="Google Shape;320;p25"/>
          <p:cNvSpPr txBox="1"/>
          <p:nvPr>
            <p:ph idx="1" type="body"/>
          </p:nvPr>
        </p:nvSpPr>
        <p:spPr>
          <a:xfrm>
            <a:off x="8558465" y="1349357"/>
            <a:ext cx="3240509" cy="5153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Model interpretability:</a:t>
            </a:r>
            <a:endParaRPr/>
          </a:p>
          <a:p>
            <a:pPr indent="-228600" lvl="1" marL="6858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“the degree to which a human can understand the cause of a decision” (Miller, 2017)</a:t>
            </a:r>
            <a:endParaRPr/>
          </a:p>
          <a:p>
            <a:pPr indent="-228600" lvl="0" marL="2286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higher the interpretability, the easier it is for someone to comprehend why a decision has been made 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cxnSp>
        <p:nvCxnSpPr>
          <p:cNvPr id="321" name="Google Shape;321;p25"/>
          <p:cNvCxnSpPr/>
          <p:nvPr/>
        </p:nvCxnSpPr>
        <p:spPr>
          <a:xfrm rot="10800000">
            <a:off x="1672390" y="2053689"/>
            <a:ext cx="8021" cy="381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25"/>
          <p:cNvCxnSpPr/>
          <p:nvPr/>
        </p:nvCxnSpPr>
        <p:spPr>
          <a:xfrm>
            <a:off x="1680411" y="5847347"/>
            <a:ext cx="6533147" cy="1634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3" name="Google Shape;323;p25"/>
          <p:cNvSpPr txBox="1"/>
          <p:nvPr/>
        </p:nvSpPr>
        <p:spPr>
          <a:xfrm>
            <a:off x="4435433" y="6133917"/>
            <a:ext cx="1023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29602" y="3556971"/>
            <a:ext cx="1591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</p:txBody>
      </p:sp>
      <p:sp>
        <p:nvSpPr>
          <p:cNvPr id="325" name="Google Shape;325;p25"/>
          <p:cNvSpPr txBox="1"/>
          <p:nvPr/>
        </p:nvSpPr>
        <p:spPr>
          <a:xfrm>
            <a:off x="6651251" y="6044795"/>
            <a:ext cx="1023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More accurate</a:t>
            </a:r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2460094" y="6044795"/>
            <a:ext cx="1023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Less accurate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291690" y="5025238"/>
            <a:ext cx="1189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Less interpretable</a:t>
            </a:r>
            <a:endParaRPr/>
          </a:p>
        </p:txBody>
      </p:sp>
      <p:sp>
        <p:nvSpPr>
          <p:cNvPr id="328" name="Google Shape;328;p25"/>
          <p:cNvSpPr txBox="1"/>
          <p:nvPr/>
        </p:nvSpPr>
        <p:spPr>
          <a:xfrm>
            <a:off x="291690" y="2359177"/>
            <a:ext cx="11891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More interpretable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2127377" y="2176172"/>
            <a:ext cx="216568" cy="190868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5285875" y="1638190"/>
            <a:ext cx="3016894" cy="1015663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 Interpretability Models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and smooth relationships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compute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Few observations okay</a:t>
            </a:r>
            <a:endParaRPr/>
          </a:p>
        </p:txBody>
      </p:sp>
      <p:sp>
        <p:nvSpPr>
          <p:cNvPr id="331" name="Google Shape;331;p25"/>
          <p:cNvSpPr txBox="1"/>
          <p:nvPr/>
        </p:nvSpPr>
        <p:spPr>
          <a:xfrm>
            <a:off x="5285875" y="2834959"/>
            <a:ext cx="3016894" cy="124649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Interpretability Models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Non-linear relationships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Non-smooth relationships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Need many observations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Long computation time</a:t>
            </a:r>
            <a:endParaRPr/>
          </a:p>
        </p:txBody>
      </p:sp>
      <p:sp>
        <p:nvSpPr>
          <p:cNvPr id="332" name="Google Shape;332;p25"/>
          <p:cNvSpPr txBox="1"/>
          <p:nvPr/>
        </p:nvSpPr>
        <p:spPr>
          <a:xfrm>
            <a:off x="2235661" y="1809941"/>
            <a:ext cx="13625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Linear regression (OLS) </a:t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2693619" y="3020084"/>
            <a:ext cx="216568" cy="190868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867191" y="2834959"/>
            <a:ext cx="1362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3592872" y="3879947"/>
            <a:ext cx="216568" cy="190868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3766444" y="3694822"/>
            <a:ext cx="1362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Random Forests</a:t>
            </a:r>
            <a:endParaRPr/>
          </a:p>
        </p:txBody>
      </p:sp>
      <p:sp>
        <p:nvSpPr>
          <p:cNvPr id="337" name="Google Shape;337;p25"/>
          <p:cNvSpPr/>
          <p:nvPr/>
        </p:nvSpPr>
        <p:spPr>
          <a:xfrm>
            <a:off x="5409763" y="4433231"/>
            <a:ext cx="216568" cy="190868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5583335" y="4248106"/>
            <a:ext cx="1362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Neural Networks</a:t>
            </a:r>
            <a:endParaRPr/>
          </a:p>
        </p:txBody>
      </p:sp>
      <p:sp>
        <p:nvSpPr>
          <p:cNvPr id="339" name="Google Shape;339;p25"/>
          <p:cNvSpPr/>
          <p:nvPr/>
        </p:nvSpPr>
        <p:spPr>
          <a:xfrm>
            <a:off x="6582110" y="5232851"/>
            <a:ext cx="216568" cy="190868"/>
          </a:xfrm>
          <a:prstGeom prst="ellipse">
            <a:avLst/>
          </a:prstGeom>
          <a:solidFill>
            <a:srgbClr val="7030A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6755682" y="5047726"/>
            <a:ext cx="13625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Deep Neural Networks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/>
        </p:nvSpPr>
        <p:spPr>
          <a:xfrm>
            <a:off x="621474" y="287814"/>
            <a:ext cx="10371873" cy="10615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Of Course We Care About Both!</a:t>
            </a:r>
            <a:endParaRPr/>
          </a:p>
        </p:txBody>
      </p:sp>
      <p:pic>
        <p:nvPicPr>
          <p:cNvPr descr="Improve business decisions with three machine learning interpretability  tools | by Jacques Peeters | Manomano Tech | Medium" id="346" name="Google Shape;3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44" y="1349359"/>
            <a:ext cx="665797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nterpretability, The Key Success Factor When Opting For Artificial  Intelligence. - Bleckwen - AI based Financial Crime Detection Solution" id="352" name="Google Shape;352;p27"/>
          <p:cNvPicPr preferRelativeResize="0"/>
          <p:nvPr/>
        </p:nvPicPr>
        <p:blipFill rotWithShape="1">
          <a:blip r:embed="rId3">
            <a:alphaModFix/>
          </a:blip>
          <a:srcRect b="61220" l="-497" r="85406" t="15052"/>
          <a:stretch/>
        </p:blipFill>
        <p:spPr>
          <a:xfrm>
            <a:off x="922565" y="1600200"/>
            <a:ext cx="1085850" cy="123280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/>
          <p:nvPr/>
        </p:nvSpPr>
        <p:spPr>
          <a:xfrm>
            <a:off x="621474" y="287814"/>
            <a:ext cx="1094904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Do We Care About Model Interpretability?</a:t>
            </a:r>
            <a:endParaRPr/>
          </a:p>
        </p:txBody>
      </p:sp>
      <p:sp>
        <p:nvSpPr>
          <p:cNvPr id="354" name="Google Shape;354;p27"/>
          <p:cNvSpPr txBox="1"/>
          <p:nvPr/>
        </p:nvSpPr>
        <p:spPr>
          <a:xfrm>
            <a:off x="2008416" y="1660824"/>
            <a:ext cx="3608614" cy="176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Strengthen Trust and Transparency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trust things they can understand, and don’t trust things they don’t (5G)</a:t>
            </a:r>
            <a:endParaRPr/>
          </a:p>
        </p:txBody>
      </p:sp>
      <p:pic>
        <p:nvPicPr>
          <p:cNvPr descr="Interpretability, The Key Success Factor When Opting For Artificial  Intelligence. - Bleckwen - AI based Financial Crime Detection Solution" id="355" name="Google Shape;355;p27"/>
          <p:cNvPicPr preferRelativeResize="0"/>
          <p:nvPr/>
        </p:nvPicPr>
        <p:blipFill rotWithShape="1">
          <a:blip r:embed="rId3">
            <a:alphaModFix/>
          </a:blip>
          <a:srcRect b="61221" l="52155" r="32864" t="14265"/>
          <a:stretch/>
        </p:blipFill>
        <p:spPr>
          <a:xfrm>
            <a:off x="6310993" y="1600200"/>
            <a:ext cx="1077686" cy="127363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7"/>
          <p:cNvSpPr txBox="1"/>
          <p:nvPr/>
        </p:nvSpPr>
        <p:spPr>
          <a:xfrm>
            <a:off x="7581902" y="1660824"/>
            <a:ext cx="3608614" cy="2106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2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decisions</a:t>
            </a:r>
            <a:endParaRPr/>
          </a:p>
          <a:p>
            <a:pPr indent="-514350" lvl="1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interpretable model allows humans to understand the proposed decision, and diagnose and analyzed the solution</a:t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2008416" y="4249619"/>
            <a:ext cx="3608614" cy="14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 Regulatory 	Requirements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Certain regulatory schemes (GDPR, Anti-Discrimination) require transparency. </a:t>
            </a:r>
            <a:endParaRPr/>
          </a:p>
        </p:txBody>
      </p:sp>
      <p:pic>
        <p:nvPicPr>
          <p:cNvPr descr="Interpretability, The Key Success Factor When Opting For Artificial  Intelligence. - Bleckwen - AI based Financial Crime Detection Solution" id="358" name="Google Shape;358;p27"/>
          <p:cNvPicPr preferRelativeResize="0"/>
          <p:nvPr/>
        </p:nvPicPr>
        <p:blipFill rotWithShape="1">
          <a:blip r:embed="rId3">
            <a:alphaModFix/>
          </a:blip>
          <a:srcRect b="61221" l="52155" r="32864" t="14265"/>
          <a:stretch/>
        </p:blipFill>
        <p:spPr>
          <a:xfrm>
            <a:off x="6310993" y="4188995"/>
            <a:ext cx="1077686" cy="127363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7581901" y="4249619"/>
            <a:ext cx="4231819" cy="2106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   Improve the models</a:t>
            </a:r>
            <a:endParaRPr/>
          </a:p>
          <a:p>
            <a:pPr indent="-514350" lvl="0" marL="5143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 ensures the model is right or wrong for the right reasons. Interpretability offers new feature engineering and helps debugging. </a:t>
            </a:r>
            <a:endParaRPr/>
          </a:p>
        </p:txBody>
      </p:sp>
      <p:pic>
        <p:nvPicPr>
          <p:cNvPr descr="Interpretability, The Key Success Factor When Opting For Artificial  Intelligence. - Bleckwen - AI based Financial Crime Detection Solution" id="360" name="Google Shape;360;p27"/>
          <p:cNvPicPr preferRelativeResize="0"/>
          <p:nvPr/>
        </p:nvPicPr>
        <p:blipFill rotWithShape="1">
          <a:blip r:embed="rId3">
            <a:alphaModFix/>
          </a:blip>
          <a:srcRect b="22865" l="-44" r="86011" t="53407"/>
          <a:stretch/>
        </p:blipFill>
        <p:spPr>
          <a:xfrm>
            <a:off x="960664" y="4070175"/>
            <a:ext cx="1009652" cy="1232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Interpreting Linear Model Coefficients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845155" y="1272487"/>
            <a:ext cx="4815416" cy="5153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71" r="-1644" t="-4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6762447" y="1414130"/>
            <a:ext cx="4544566" cy="6658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8" name="Google Shape;368;p28"/>
          <p:cNvSpPr txBox="1"/>
          <p:nvPr/>
        </p:nvSpPr>
        <p:spPr>
          <a:xfrm>
            <a:off x="6531430" y="2386201"/>
            <a:ext cx="5012870" cy="66587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636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5755821" y="3435382"/>
            <a:ext cx="5788479" cy="48487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370" name="Google Shape;370;p28"/>
          <p:cNvGrpSpPr/>
          <p:nvPr/>
        </p:nvGrpSpPr>
        <p:grpSpPr>
          <a:xfrm>
            <a:off x="6090928" y="4231486"/>
            <a:ext cx="5113615" cy="2555214"/>
            <a:chOff x="6090928" y="4231486"/>
            <a:chExt cx="5113615" cy="2555214"/>
          </a:xfrm>
        </p:grpSpPr>
        <p:grpSp>
          <p:nvGrpSpPr>
            <p:cNvPr id="371" name="Google Shape;371;p28"/>
            <p:cNvGrpSpPr/>
            <p:nvPr/>
          </p:nvGrpSpPr>
          <p:grpSpPr>
            <a:xfrm>
              <a:off x="6090928" y="4325857"/>
              <a:ext cx="4725153" cy="2460843"/>
              <a:chOff x="4968088" y="2616938"/>
              <a:chExt cx="7380917" cy="4463567"/>
            </a:xfrm>
          </p:grpSpPr>
          <p:cxnSp>
            <p:nvCxnSpPr>
              <p:cNvPr id="372" name="Google Shape;372;p28"/>
              <p:cNvCxnSpPr/>
              <p:nvPr/>
            </p:nvCxnSpPr>
            <p:spPr>
              <a:xfrm rot="10800000">
                <a:off x="5807837" y="2616938"/>
                <a:ext cx="8021" cy="3810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373" name="Google Shape;373;p28"/>
              <p:cNvCxnSpPr/>
              <p:nvPr/>
            </p:nvCxnSpPr>
            <p:spPr>
              <a:xfrm>
                <a:off x="5815858" y="6410596"/>
                <a:ext cx="6533147" cy="1634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374" name="Google Shape;374;p28"/>
              <p:cNvSpPr txBox="1"/>
              <p:nvPr/>
            </p:nvSpPr>
            <p:spPr>
              <a:xfrm>
                <a:off x="8605705" y="6410597"/>
                <a:ext cx="719740" cy="669908"/>
              </a:xfrm>
              <a:prstGeom prst="rect">
                <a:avLst/>
              </a:prstGeom>
              <a:blipFill rotWithShape="1">
                <a:blip r:embed="rId7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  <p:sp>
            <p:nvSpPr>
              <p:cNvPr id="375" name="Google Shape;375;p28"/>
              <p:cNvSpPr txBox="1"/>
              <p:nvPr/>
            </p:nvSpPr>
            <p:spPr>
              <a:xfrm>
                <a:off x="4968088" y="4180238"/>
                <a:ext cx="376705" cy="683397"/>
              </a:xfrm>
              <a:prstGeom prst="rect">
                <a:avLst/>
              </a:prstGeom>
              <a:blipFill rotWithShape="1">
                <a:blip r:embed="rId8">
                  <a:alphaModFix/>
                </a:blip>
                <a:stretch>
                  <a:fillRect b="-4838" l="0" r="-2500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Calibri"/>
                    <a:ea typeface="Calibri"/>
                    <a:cs typeface="Calibri"/>
                    <a:sym typeface="Calibri"/>
                  </a:rPr>
                  <a:t> </a:t>
                </a:r>
                <a:endParaRPr/>
              </a:p>
            </p:txBody>
          </p:sp>
        </p:grpSp>
        <p:sp>
          <p:nvSpPr>
            <p:cNvPr id="376" name="Google Shape;376;p28"/>
            <p:cNvSpPr/>
            <p:nvPr/>
          </p:nvSpPr>
          <p:spPr>
            <a:xfrm>
              <a:off x="9355773" y="4775151"/>
              <a:ext cx="75421" cy="66471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9727764" y="4903636"/>
              <a:ext cx="75421" cy="66471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8574638" y="5550630"/>
              <a:ext cx="75421" cy="66471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7803720" y="5514128"/>
              <a:ext cx="75421" cy="66471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8067579" y="6057044"/>
              <a:ext cx="75421" cy="66471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9547129" y="5462762"/>
              <a:ext cx="75421" cy="66471"/>
            </a:xfrm>
            <a:prstGeom prst="ellipse">
              <a:avLst/>
            </a:prstGeom>
            <a:solidFill>
              <a:srgbClr val="2E75B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2" name="Google Shape;382;p28"/>
            <p:cNvCxnSpPr/>
            <p:nvPr/>
          </p:nvCxnSpPr>
          <p:spPr>
            <a:xfrm flipH="1" rot="10800000">
              <a:off x="7086600" y="4419600"/>
              <a:ext cx="3397250" cy="182245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83" name="Google Shape;383;p28"/>
            <p:cNvSpPr txBox="1"/>
            <p:nvPr/>
          </p:nvSpPr>
          <p:spPr>
            <a:xfrm>
              <a:off x="8880443" y="4231486"/>
              <a:ext cx="2324100" cy="36933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3113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cxnSp>
        <p:nvCxnSpPr>
          <p:cNvPr id="384" name="Google Shape;384;p28"/>
          <p:cNvCxnSpPr/>
          <p:nvPr/>
        </p:nvCxnSpPr>
        <p:spPr>
          <a:xfrm rot="10800000">
            <a:off x="9281788" y="5090160"/>
            <a:ext cx="0" cy="13178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5" name="Google Shape;385;p28"/>
          <p:cNvSpPr txBox="1"/>
          <p:nvPr/>
        </p:nvSpPr>
        <p:spPr>
          <a:xfrm>
            <a:off x="9070031" y="6423602"/>
            <a:ext cx="423514" cy="3077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86" name="Google Shape;386;p28"/>
          <p:cNvCxnSpPr>
            <a:stCxn id="387" idx="0"/>
          </p:cNvCxnSpPr>
          <p:nvPr/>
        </p:nvCxnSpPr>
        <p:spPr>
          <a:xfrm rot="10800000">
            <a:off x="9702474" y="4848012"/>
            <a:ext cx="17700" cy="15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87" name="Google Shape;387;p28"/>
          <p:cNvSpPr txBox="1"/>
          <p:nvPr/>
        </p:nvSpPr>
        <p:spPr>
          <a:xfrm>
            <a:off x="9508417" y="6422112"/>
            <a:ext cx="423514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88" name="Google Shape;388;p28"/>
          <p:cNvCxnSpPr/>
          <p:nvPr/>
        </p:nvCxnSpPr>
        <p:spPr>
          <a:xfrm flipH="1" rot="10800000">
            <a:off x="6620933" y="5073332"/>
            <a:ext cx="2660855" cy="2683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9" name="Google Shape;389;p28"/>
          <p:cNvCxnSpPr/>
          <p:nvPr/>
        </p:nvCxnSpPr>
        <p:spPr>
          <a:xfrm>
            <a:off x="6628523" y="4837813"/>
            <a:ext cx="3073989" cy="136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28"/>
          <p:cNvSpPr txBox="1"/>
          <p:nvPr/>
        </p:nvSpPr>
        <p:spPr>
          <a:xfrm>
            <a:off x="5761227" y="4690954"/>
            <a:ext cx="914380" cy="30777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799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000" y="2006574"/>
            <a:ext cx="6189376" cy="16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9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Interpreting Linear Coefficients In Words</a:t>
            </a:r>
            <a:endParaRPr/>
          </a:p>
        </p:txBody>
      </p:sp>
      <p:sp>
        <p:nvSpPr>
          <p:cNvPr id="397" name="Google Shape;397;p29"/>
          <p:cNvSpPr txBox="1"/>
          <p:nvPr>
            <p:ph idx="1" type="body"/>
          </p:nvPr>
        </p:nvSpPr>
        <p:spPr>
          <a:xfrm>
            <a:off x="621475" y="1272487"/>
            <a:ext cx="4933505" cy="5153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Communicating effect of coefficient </a:t>
            </a:r>
            <a:r>
              <a:rPr lang="en-US" sz="2400"/>
              <a:t>Increasing </a:t>
            </a:r>
            <a:r>
              <a:rPr lang="en-US" sz="2400">
                <a:solidFill>
                  <a:srgbClr val="C00000"/>
                </a:solidFill>
              </a:rPr>
              <a:t>budget</a:t>
            </a:r>
            <a:r>
              <a:rPr lang="en-US" sz="2400"/>
              <a:t> by </a:t>
            </a:r>
            <a:r>
              <a:rPr b="1" lang="en-US" sz="2400">
                <a:solidFill>
                  <a:srgbClr val="0070C0"/>
                </a:solidFill>
              </a:rPr>
              <a:t>one dollar </a:t>
            </a:r>
            <a:r>
              <a:rPr lang="en-US" sz="2400"/>
              <a:t>(communicate units!) </a:t>
            </a:r>
            <a:r>
              <a:rPr b="1" lang="en-US" sz="2400">
                <a:solidFill>
                  <a:schemeClr val="accent2"/>
                </a:solidFill>
              </a:rPr>
              <a:t>increases</a:t>
            </a:r>
            <a:r>
              <a:rPr lang="en-US" sz="2400"/>
              <a:t> </a:t>
            </a:r>
            <a:r>
              <a:rPr b="1" lang="en-US" sz="2400">
                <a:solidFill>
                  <a:srgbClr val="548135"/>
                </a:solidFill>
              </a:rPr>
              <a:t>gross</a:t>
            </a:r>
            <a:r>
              <a:rPr lang="en-US" sz="2400"/>
              <a:t> (y variable) by </a:t>
            </a:r>
            <a:r>
              <a:rPr b="1" lang="en-US" sz="2400">
                <a:solidFill>
                  <a:srgbClr val="7030A0"/>
                </a:solidFill>
              </a:rPr>
              <a:t>3 </a:t>
            </a:r>
            <a:r>
              <a:rPr b="1" lang="en-US" sz="2400">
                <a:solidFill>
                  <a:schemeClr val="accent4"/>
                </a:solidFill>
              </a:rPr>
              <a:t>cents </a:t>
            </a:r>
            <a:r>
              <a:rPr lang="en-US" sz="2400"/>
              <a:t>holding fixed everything else</a:t>
            </a:r>
            <a:endParaRPr b="1" sz="2400"/>
          </a:p>
          <a:p>
            <a:pPr indent="-228600" lvl="1" marL="6858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b="1" lang="en-US" sz="2000">
                <a:solidFill>
                  <a:srgbClr val="C00000"/>
                </a:solidFill>
              </a:rPr>
              <a:t>X-variable</a:t>
            </a:r>
            <a:endParaRPr/>
          </a:p>
          <a:p>
            <a:pPr indent="-228600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b="1" lang="en-US" sz="2000">
                <a:solidFill>
                  <a:srgbClr val="0070C0"/>
                </a:solidFill>
              </a:rPr>
              <a:t>X-variable units</a:t>
            </a:r>
            <a:endParaRPr/>
          </a:p>
          <a:p>
            <a:pPr indent="-228600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</a:pPr>
            <a:r>
              <a:rPr b="1" lang="en-US" sz="2000">
                <a:solidFill>
                  <a:schemeClr val="accent2"/>
                </a:solidFill>
              </a:rPr>
              <a:t>Direction (pos/neg)</a:t>
            </a:r>
            <a:endParaRPr/>
          </a:p>
          <a:p>
            <a:pPr indent="-228600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r>
              <a:rPr b="1" lang="en-US" sz="2000">
                <a:solidFill>
                  <a:srgbClr val="548135"/>
                </a:solidFill>
              </a:rPr>
              <a:t>Y-variable (outcome)</a:t>
            </a:r>
            <a:endParaRPr/>
          </a:p>
          <a:p>
            <a:pPr indent="-228600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b="1" lang="en-US" sz="2000">
                <a:solidFill>
                  <a:srgbClr val="7030A0"/>
                </a:solidFill>
              </a:rPr>
              <a:t>Estimated coefficient (magnitude)</a:t>
            </a:r>
            <a:endParaRPr/>
          </a:p>
          <a:p>
            <a:pPr indent="-228600" lvl="1" marL="6858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•"/>
            </a:pPr>
            <a:r>
              <a:rPr b="1" lang="en-US" sz="2000">
                <a:solidFill>
                  <a:schemeClr val="accent4"/>
                </a:solidFill>
              </a:rPr>
              <a:t>Y-units</a:t>
            </a:r>
            <a:endParaRPr/>
          </a:p>
          <a:p>
            <a:pPr indent="-76200" lvl="0" marL="228600" rtl="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7030A0"/>
              </a:solidFill>
            </a:endParaRPr>
          </a:p>
          <a:p>
            <a:pPr indent="-76200" lvl="0" marL="228600" rtl="0" algn="l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98" name="Google Shape;398;p29"/>
          <p:cNvSpPr txBox="1"/>
          <p:nvPr/>
        </p:nvSpPr>
        <p:spPr>
          <a:xfrm>
            <a:off x="2479060" y="5739189"/>
            <a:ext cx="7571100" cy="4617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JUST SAY WHEN X GOES UP Y GOES UP OR DOWN</a:t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5930000" y="2971475"/>
            <a:ext cx="2423100" cy="2130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 rot="1399365">
            <a:off x="9795615" y="801737"/>
            <a:ext cx="1836023" cy="5309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KNOW THIS!!!</a:t>
            </a:r>
            <a:endParaRPr b="1" sz="2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30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Lab 7</a:t>
            </a:r>
            <a:endParaRPr/>
          </a:p>
        </p:txBody>
      </p:sp>
      <p:pic>
        <p:nvPicPr>
          <p:cNvPr id="407" name="Google Shape;4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175" y="406825"/>
            <a:ext cx="5942874" cy="594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>
            <p:ph idx="1" type="body"/>
          </p:nvPr>
        </p:nvSpPr>
        <p:spPr>
          <a:xfrm>
            <a:off x="621475" y="1347537"/>
            <a:ext cx="10732325" cy="4829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Regression estimates a relationship between an outcome (y) and one or more predictor variables (Xs)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Linear regression or OLS restricts these relationships to be linear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Model interpretability means we can easily communicate why a model makes certain choices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 should strive to build the most interpretable models whose accuracy is acceptable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To interpret a coefficient in words we must state the X variable, its units, the direction of the effect, and the magnitude of the effect in appropriate units</a:t>
            </a:r>
            <a:endParaRPr/>
          </a:p>
        </p:txBody>
      </p:sp>
      <p:sp>
        <p:nvSpPr>
          <p:cNvPr id="413" name="Google Shape;41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7 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 7: Outline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621475" y="1273304"/>
            <a:ext cx="10949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Review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Linear Models in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Interpreting Model Coefficients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AutoNum type="arabi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Lab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(Lab 7)</a:t>
            </a:r>
            <a:endParaRPr/>
          </a:p>
          <a:p>
            <a:pPr indent="-3492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4745250" y="13329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👈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21474" y="287814"/>
            <a:ext cx="11155557" cy="12444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3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621475" y="1175657"/>
            <a:ext cx="9144000" cy="37092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41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701208" y="2339946"/>
            <a:ext cx="850605" cy="1147533"/>
          </a:xfrm>
          <a:prstGeom prst="can">
            <a:avLst>
              <a:gd fmla="val 25000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2690037" y="3009014"/>
            <a:ext cx="956930" cy="10633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3785191" y="2467144"/>
            <a:ext cx="1488558" cy="893135"/>
          </a:xfrm>
          <a:prstGeom prst="cube">
            <a:avLst>
              <a:gd fmla="val 25000" name="adj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>
            <a:off x="5798288" y="3003697"/>
            <a:ext cx="956930" cy="10633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6934821" y="2467146"/>
            <a:ext cx="1169581" cy="1020333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621474" y="4180063"/>
            <a:ext cx="9144000" cy="223195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7384" l="-166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is Linear Regression? </a:t>
            </a:r>
            <a:endParaRPr/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155812" y="1718706"/>
            <a:ext cx="554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 process of estimating relationship between an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one or more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variables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155811" y="4007846"/>
            <a:ext cx="55413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restricting relationship between predictors and outcome to be linear</a:t>
            </a:r>
            <a:endParaRPr sz="2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172996" y="1827425"/>
            <a:ext cx="5184479" cy="3880281"/>
            <a:chOff x="172996" y="1827425"/>
            <a:chExt cx="5184479" cy="3880281"/>
          </a:xfrm>
        </p:grpSpPr>
        <p:sp>
          <p:nvSpPr>
            <p:cNvPr id="121" name="Google Shape;121;p16"/>
            <p:cNvSpPr txBox="1"/>
            <p:nvPr/>
          </p:nvSpPr>
          <p:spPr>
            <a:xfrm>
              <a:off x="2227172" y="5061206"/>
              <a:ext cx="2328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(independent variable)</a:t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 rot="-5400000">
              <a:off x="-1152254" y="3153444"/>
              <a:ext cx="3297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(dependent or outcome variable)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048239" y="1828125"/>
              <a:ext cx="326900" cy="3034025"/>
            </a:xfrm>
            <a:custGeom>
              <a:rect b="b" l="l" r="r" t="t"/>
              <a:pathLst>
                <a:path extrusionOk="0" h="121361" w="13076">
                  <a:moveTo>
                    <a:pt x="8732" y="121361"/>
                  </a:moveTo>
                  <a:cubicBezTo>
                    <a:pt x="8732" y="95291"/>
                    <a:pt x="8314" y="69220"/>
                    <a:pt x="7646" y="43159"/>
                  </a:cubicBezTo>
                  <a:cubicBezTo>
                    <a:pt x="7409" y="33930"/>
                    <a:pt x="7646" y="24694"/>
                    <a:pt x="7646" y="15462"/>
                  </a:cubicBezTo>
                  <a:cubicBezTo>
                    <a:pt x="7646" y="11117"/>
                    <a:pt x="7646" y="6773"/>
                    <a:pt x="7646" y="2428"/>
                  </a:cubicBezTo>
                  <a:cubicBezTo>
                    <a:pt x="7646" y="1856"/>
                    <a:pt x="7615" y="543"/>
                    <a:pt x="7103" y="799"/>
                  </a:cubicBezTo>
                  <a:cubicBezTo>
                    <a:pt x="4631" y="2035"/>
                    <a:pt x="3428" y="5178"/>
                    <a:pt x="2758" y="7859"/>
                  </a:cubicBezTo>
                  <a:cubicBezTo>
                    <a:pt x="2502" y="8883"/>
                    <a:pt x="1875" y="11320"/>
                    <a:pt x="1129" y="10574"/>
                  </a:cubicBezTo>
                  <a:cubicBezTo>
                    <a:pt x="-1421" y="8024"/>
                    <a:pt x="965" y="1397"/>
                    <a:pt x="4387" y="256"/>
                  </a:cubicBezTo>
                  <a:cubicBezTo>
                    <a:pt x="7459" y="-768"/>
                    <a:pt x="10786" y="2310"/>
                    <a:pt x="13076" y="460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4" name="Google Shape;124;p16"/>
            <p:cNvSpPr/>
            <p:nvPr/>
          </p:nvSpPr>
          <p:spPr>
            <a:xfrm>
              <a:off x="1252975" y="4741368"/>
              <a:ext cx="4104500" cy="222300"/>
            </a:xfrm>
            <a:custGeom>
              <a:rect b="b" l="l" r="r" t="t"/>
              <a:pathLst>
                <a:path extrusionOk="0" h="8892" w="164180">
                  <a:moveTo>
                    <a:pt x="0" y="5633"/>
                  </a:moveTo>
                  <a:cubicBezTo>
                    <a:pt x="9665" y="3217"/>
                    <a:pt x="19967" y="5647"/>
                    <a:pt x="29869" y="4547"/>
                  </a:cubicBezTo>
                  <a:cubicBezTo>
                    <a:pt x="57397" y="1488"/>
                    <a:pt x="85262" y="4004"/>
                    <a:pt x="112959" y="4004"/>
                  </a:cubicBezTo>
                  <a:cubicBezTo>
                    <a:pt x="125812" y="4004"/>
                    <a:pt x="138665" y="4004"/>
                    <a:pt x="151518" y="4004"/>
                  </a:cubicBezTo>
                  <a:cubicBezTo>
                    <a:pt x="154414" y="4004"/>
                    <a:pt x="157311" y="4004"/>
                    <a:pt x="160207" y="4004"/>
                  </a:cubicBezTo>
                  <a:cubicBezTo>
                    <a:pt x="161112" y="4004"/>
                    <a:pt x="163675" y="4506"/>
                    <a:pt x="162922" y="4004"/>
                  </a:cubicBezTo>
                  <a:cubicBezTo>
                    <a:pt x="161534" y="3078"/>
                    <a:pt x="157628" y="0"/>
                    <a:pt x="159121" y="746"/>
                  </a:cubicBezTo>
                  <a:cubicBezTo>
                    <a:pt x="160967" y="1669"/>
                    <a:pt x="163355" y="2589"/>
                    <a:pt x="164008" y="4547"/>
                  </a:cubicBezTo>
                  <a:cubicBezTo>
                    <a:pt x="164697" y="6615"/>
                    <a:pt x="160662" y="7351"/>
                    <a:pt x="159121" y="88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5" name="Google Shape;125;p16"/>
            <p:cNvSpPr/>
            <p:nvPr/>
          </p:nvSpPr>
          <p:spPr>
            <a:xfrm>
              <a:off x="1565250" y="1827425"/>
              <a:ext cx="3095525" cy="2728925"/>
            </a:xfrm>
            <a:custGeom>
              <a:rect b="b" l="l" r="r" t="t"/>
              <a:pathLst>
                <a:path extrusionOk="0" h="109157" w="123821">
                  <a:moveTo>
                    <a:pt x="0" y="109157"/>
                  </a:moveTo>
                  <a:cubicBezTo>
                    <a:pt x="8096" y="99037"/>
                    <a:pt x="19096" y="91588"/>
                    <a:pt x="29326" y="83633"/>
                  </a:cubicBezTo>
                  <a:cubicBezTo>
                    <a:pt x="40950" y="74594"/>
                    <a:pt x="48733" y="61376"/>
                    <a:pt x="59738" y="51592"/>
                  </a:cubicBezTo>
                  <a:cubicBezTo>
                    <a:pt x="71781" y="40884"/>
                    <a:pt x="85168" y="31789"/>
                    <a:pt x="97753" y="21723"/>
                  </a:cubicBezTo>
                  <a:cubicBezTo>
                    <a:pt x="101653" y="18604"/>
                    <a:pt x="103915" y="13630"/>
                    <a:pt x="108071" y="10861"/>
                  </a:cubicBezTo>
                  <a:cubicBezTo>
                    <a:pt x="113378" y="7325"/>
                    <a:pt x="119312" y="4509"/>
                    <a:pt x="123821" y="0"/>
                  </a:cubicBezTo>
                </a:path>
              </a:pathLst>
            </a:custGeom>
            <a:noFill/>
            <a:ln cap="flat" cmpd="sng" w="9525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6" name="Google Shape;126;p16"/>
            <p:cNvSpPr/>
            <p:nvPr/>
          </p:nvSpPr>
          <p:spPr>
            <a:xfrm>
              <a:off x="1995375" y="35198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064275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2916300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4393050" y="29594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3031563" y="2165950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768325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3031575" y="43826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334313" y="35198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3931225" y="18281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1832475" y="45878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2513775" y="407136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4393038" y="2288038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489575" y="3885738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Linear Regression Equation</a:t>
            </a:r>
            <a:endParaRPr/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5486107" y="1893509"/>
            <a:ext cx="5541300" cy="49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>
            <a:off x="4587854" y="2139353"/>
            <a:ext cx="16587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flipH="1" rot="10800000">
            <a:off x="2255500" y="4654300"/>
            <a:ext cx="531300" cy="1104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17"/>
          <p:cNvSpPr txBox="1"/>
          <p:nvPr/>
        </p:nvSpPr>
        <p:spPr>
          <a:xfrm>
            <a:off x="4338332" y="5073569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100m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6246548" y="2672775"/>
            <a:ext cx="49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Red line</a:t>
            </a:r>
            <a:r>
              <a:rPr lang="en-US" sz="2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“explains” the data the best.</a:t>
            </a: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36533" y="2021250"/>
            <a:ext cx="5184479" cy="3880281"/>
            <a:chOff x="172996" y="1827425"/>
            <a:chExt cx="5184479" cy="3880281"/>
          </a:xfrm>
        </p:grpSpPr>
        <p:sp>
          <p:nvSpPr>
            <p:cNvPr id="151" name="Google Shape;151;p17"/>
            <p:cNvSpPr txBox="1"/>
            <p:nvPr/>
          </p:nvSpPr>
          <p:spPr>
            <a:xfrm>
              <a:off x="2227172" y="5061206"/>
              <a:ext cx="2328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Advertising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(independent variable)</a:t>
              </a:r>
              <a:endParaRPr/>
            </a:p>
          </p:txBody>
        </p:sp>
        <p:sp>
          <p:nvSpPr>
            <p:cNvPr id="152" name="Google Shape;152;p17"/>
            <p:cNvSpPr txBox="1"/>
            <p:nvPr/>
          </p:nvSpPr>
          <p:spPr>
            <a:xfrm rot="-5400000">
              <a:off x="-1152254" y="3153444"/>
              <a:ext cx="3297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(dependent or outcome variable)</a:t>
              </a: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048239" y="1828125"/>
              <a:ext cx="326900" cy="3034025"/>
            </a:xfrm>
            <a:custGeom>
              <a:rect b="b" l="l" r="r" t="t"/>
              <a:pathLst>
                <a:path extrusionOk="0" h="121361" w="13076">
                  <a:moveTo>
                    <a:pt x="8732" y="121361"/>
                  </a:moveTo>
                  <a:cubicBezTo>
                    <a:pt x="8732" y="95291"/>
                    <a:pt x="8314" y="69220"/>
                    <a:pt x="7646" y="43159"/>
                  </a:cubicBezTo>
                  <a:cubicBezTo>
                    <a:pt x="7409" y="33930"/>
                    <a:pt x="7646" y="24694"/>
                    <a:pt x="7646" y="15462"/>
                  </a:cubicBezTo>
                  <a:cubicBezTo>
                    <a:pt x="7646" y="11117"/>
                    <a:pt x="7646" y="6773"/>
                    <a:pt x="7646" y="2428"/>
                  </a:cubicBezTo>
                  <a:cubicBezTo>
                    <a:pt x="7646" y="1856"/>
                    <a:pt x="7615" y="543"/>
                    <a:pt x="7103" y="799"/>
                  </a:cubicBezTo>
                  <a:cubicBezTo>
                    <a:pt x="4631" y="2035"/>
                    <a:pt x="3428" y="5178"/>
                    <a:pt x="2758" y="7859"/>
                  </a:cubicBezTo>
                  <a:cubicBezTo>
                    <a:pt x="2502" y="8883"/>
                    <a:pt x="1875" y="11320"/>
                    <a:pt x="1129" y="10574"/>
                  </a:cubicBezTo>
                  <a:cubicBezTo>
                    <a:pt x="-1421" y="8024"/>
                    <a:pt x="965" y="1397"/>
                    <a:pt x="4387" y="256"/>
                  </a:cubicBezTo>
                  <a:cubicBezTo>
                    <a:pt x="7459" y="-768"/>
                    <a:pt x="10786" y="2310"/>
                    <a:pt x="13076" y="460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4" name="Google Shape;154;p17"/>
            <p:cNvSpPr/>
            <p:nvPr/>
          </p:nvSpPr>
          <p:spPr>
            <a:xfrm>
              <a:off x="1252975" y="4741368"/>
              <a:ext cx="4104500" cy="222300"/>
            </a:xfrm>
            <a:custGeom>
              <a:rect b="b" l="l" r="r" t="t"/>
              <a:pathLst>
                <a:path extrusionOk="0" h="8892" w="164180">
                  <a:moveTo>
                    <a:pt x="0" y="5633"/>
                  </a:moveTo>
                  <a:cubicBezTo>
                    <a:pt x="9665" y="3217"/>
                    <a:pt x="19967" y="5647"/>
                    <a:pt x="29869" y="4547"/>
                  </a:cubicBezTo>
                  <a:cubicBezTo>
                    <a:pt x="57397" y="1488"/>
                    <a:pt x="85262" y="4004"/>
                    <a:pt x="112959" y="4004"/>
                  </a:cubicBezTo>
                  <a:cubicBezTo>
                    <a:pt x="125812" y="4004"/>
                    <a:pt x="138665" y="4004"/>
                    <a:pt x="151518" y="4004"/>
                  </a:cubicBezTo>
                  <a:cubicBezTo>
                    <a:pt x="154414" y="4004"/>
                    <a:pt x="157311" y="4004"/>
                    <a:pt x="160207" y="4004"/>
                  </a:cubicBezTo>
                  <a:cubicBezTo>
                    <a:pt x="161112" y="4004"/>
                    <a:pt x="163675" y="4506"/>
                    <a:pt x="162922" y="4004"/>
                  </a:cubicBezTo>
                  <a:cubicBezTo>
                    <a:pt x="161534" y="3078"/>
                    <a:pt x="157628" y="0"/>
                    <a:pt x="159121" y="746"/>
                  </a:cubicBezTo>
                  <a:cubicBezTo>
                    <a:pt x="160967" y="1669"/>
                    <a:pt x="163355" y="2589"/>
                    <a:pt x="164008" y="4547"/>
                  </a:cubicBezTo>
                  <a:cubicBezTo>
                    <a:pt x="164697" y="6615"/>
                    <a:pt x="160662" y="7351"/>
                    <a:pt x="159121" y="88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5" name="Google Shape;155;p17"/>
            <p:cNvSpPr/>
            <p:nvPr/>
          </p:nvSpPr>
          <p:spPr>
            <a:xfrm>
              <a:off x="1565250" y="1827425"/>
              <a:ext cx="3095525" cy="2728925"/>
            </a:xfrm>
            <a:custGeom>
              <a:rect b="b" l="l" r="r" t="t"/>
              <a:pathLst>
                <a:path extrusionOk="0" h="109157" w="123821">
                  <a:moveTo>
                    <a:pt x="0" y="109157"/>
                  </a:moveTo>
                  <a:cubicBezTo>
                    <a:pt x="8096" y="99037"/>
                    <a:pt x="19096" y="91588"/>
                    <a:pt x="29326" y="83633"/>
                  </a:cubicBezTo>
                  <a:cubicBezTo>
                    <a:pt x="40950" y="74594"/>
                    <a:pt x="48733" y="61376"/>
                    <a:pt x="59738" y="51592"/>
                  </a:cubicBezTo>
                  <a:cubicBezTo>
                    <a:pt x="71781" y="40884"/>
                    <a:pt x="85168" y="31789"/>
                    <a:pt x="97753" y="21723"/>
                  </a:cubicBezTo>
                  <a:cubicBezTo>
                    <a:pt x="101653" y="18604"/>
                    <a:pt x="103915" y="13630"/>
                    <a:pt x="108071" y="10861"/>
                  </a:cubicBezTo>
                  <a:cubicBezTo>
                    <a:pt x="113378" y="7325"/>
                    <a:pt x="119312" y="4509"/>
                    <a:pt x="123821" y="0"/>
                  </a:cubicBezTo>
                </a:path>
              </a:pathLst>
            </a:custGeom>
            <a:noFill/>
            <a:ln cap="flat" cmpd="sng" w="9525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56" name="Google Shape;156;p17"/>
            <p:cNvSpPr/>
            <p:nvPr/>
          </p:nvSpPr>
          <p:spPr>
            <a:xfrm>
              <a:off x="1995375" y="35198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2064275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916300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393050" y="29594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031563" y="2165950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68325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031575" y="43826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334313" y="35198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3931225" y="18281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832475" y="45878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513775" y="407136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393038" y="2288038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489575" y="3885738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Predictions from Linear</a:t>
            </a: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Regression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4211907" y="5013919"/>
            <a:ext cx="7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100m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36533" y="2021250"/>
            <a:ext cx="5184479" cy="3297769"/>
            <a:chOff x="172996" y="1827425"/>
            <a:chExt cx="5184479" cy="3297769"/>
          </a:xfrm>
        </p:grpSpPr>
        <p:sp>
          <p:nvSpPr>
            <p:cNvPr id="176" name="Google Shape;176;p18"/>
            <p:cNvSpPr txBox="1"/>
            <p:nvPr/>
          </p:nvSpPr>
          <p:spPr>
            <a:xfrm rot="-5400000">
              <a:off x="-1152254" y="3153444"/>
              <a:ext cx="3297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Sales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(dependent or outcome variable)</a:t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048239" y="1828125"/>
              <a:ext cx="326900" cy="3034025"/>
            </a:xfrm>
            <a:custGeom>
              <a:rect b="b" l="l" r="r" t="t"/>
              <a:pathLst>
                <a:path extrusionOk="0" h="121361" w="13076">
                  <a:moveTo>
                    <a:pt x="8732" y="121361"/>
                  </a:moveTo>
                  <a:cubicBezTo>
                    <a:pt x="8732" y="95291"/>
                    <a:pt x="8314" y="69220"/>
                    <a:pt x="7646" y="43159"/>
                  </a:cubicBezTo>
                  <a:cubicBezTo>
                    <a:pt x="7409" y="33930"/>
                    <a:pt x="7646" y="24694"/>
                    <a:pt x="7646" y="15462"/>
                  </a:cubicBezTo>
                  <a:cubicBezTo>
                    <a:pt x="7646" y="11117"/>
                    <a:pt x="7646" y="6773"/>
                    <a:pt x="7646" y="2428"/>
                  </a:cubicBezTo>
                  <a:cubicBezTo>
                    <a:pt x="7646" y="1856"/>
                    <a:pt x="7615" y="543"/>
                    <a:pt x="7103" y="799"/>
                  </a:cubicBezTo>
                  <a:cubicBezTo>
                    <a:pt x="4631" y="2035"/>
                    <a:pt x="3428" y="5178"/>
                    <a:pt x="2758" y="7859"/>
                  </a:cubicBezTo>
                  <a:cubicBezTo>
                    <a:pt x="2502" y="8883"/>
                    <a:pt x="1875" y="11320"/>
                    <a:pt x="1129" y="10574"/>
                  </a:cubicBezTo>
                  <a:cubicBezTo>
                    <a:pt x="-1421" y="8024"/>
                    <a:pt x="965" y="1397"/>
                    <a:pt x="4387" y="256"/>
                  </a:cubicBezTo>
                  <a:cubicBezTo>
                    <a:pt x="7459" y="-768"/>
                    <a:pt x="10786" y="2310"/>
                    <a:pt x="13076" y="460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8" name="Google Shape;178;p18"/>
            <p:cNvSpPr/>
            <p:nvPr/>
          </p:nvSpPr>
          <p:spPr>
            <a:xfrm>
              <a:off x="1252975" y="4741368"/>
              <a:ext cx="4104500" cy="222300"/>
            </a:xfrm>
            <a:custGeom>
              <a:rect b="b" l="l" r="r" t="t"/>
              <a:pathLst>
                <a:path extrusionOk="0" h="8892" w="164180">
                  <a:moveTo>
                    <a:pt x="0" y="5633"/>
                  </a:moveTo>
                  <a:cubicBezTo>
                    <a:pt x="9665" y="3217"/>
                    <a:pt x="19967" y="5647"/>
                    <a:pt x="29869" y="4547"/>
                  </a:cubicBezTo>
                  <a:cubicBezTo>
                    <a:pt x="57397" y="1488"/>
                    <a:pt x="85262" y="4004"/>
                    <a:pt x="112959" y="4004"/>
                  </a:cubicBezTo>
                  <a:cubicBezTo>
                    <a:pt x="125812" y="4004"/>
                    <a:pt x="138665" y="4004"/>
                    <a:pt x="151518" y="4004"/>
                  </a:cubicBezTo>
                  <a:cubicBezTo>
                    <a:pt x="154414" y="4004"/>
                    <a:pt x="157311" y="4004"/>
                    <a:pt x="160207" y="4004"/>
                  </a:cubicBezTo>
                  <a:cubicBezTo>
                    <a:pt x="161112" y="4004"/>
                    <a:pt x="163675" y="4506"/>
                    <a:pt x="162922" y="4004"/>
                  </a:cubicBezTo>
                  <a:cubicBezTo>
                    <a:pt x="161534" y="3078"/>
                    <a:pt x="157628" y="0"/>
                    <a:pt x="159121" y="746"/>
                  </a:cubicBezTo>
                  <a:cubicBezTo>
                    <a:pt x="160967" y="1669"/>
                    <a:pt x="163355" y="2589"/>
                    <a:pt x="164008" y="4547"/>
                  </a:cubicBezTo>
                  <a:cubicBezTo>
                    <a:pt x="164697" y="6615"/>
                    <a:pt x="160662" y="7351"/>
                    <a:pt x="159121" y="88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79" name="Google Shape;179;p18"/>
            <p:cNvSpPr/>
            <p:nvPr/>
          </p:nvSpPr>
          <p:spPr>
            <a:xfrm>
              <a:off x="1565250" y="1827425"/>
              <a:ext cx="3095525" cy="2728925"/>
            </a:xfrm>
            <a:custGeom>
              <a:rect b="b" l="l" r="r" t="t"/>
              <a:pathLst>
                <a:path extrusionOk="0" h="109157" w="123821">
                  <a:moveTo>
                    <a:pt x="0" y="109157"/>
                  </a:moveTo>
                  <a:cubicBezTo>
                    <a:pt x="8096" y="99037"/>
                    <a:pt x="19096" y="91588"/>
                    <a:pt x="29326" y="83633"/>
                  </a:cubicBezTo>
                  <a:cubicBezTo>
                    <a:pt x="40950" y="74594"/>
                    <a:pt x="48733" y="61376"/>
                    <a:pt x="59738" y="51592"/>
                  </a:cubicBezTo>
                  <a:cubicBezTo>
                    <a:pt x="71781" y="40884"/>
                    <a:pt x="85168" y="31789"/>
                    <a:pt x="97753" y="21723"/>
                  </a:cubicBezTo>
                  <a:cubicBezTo>
                    <a:pt x="101653" y="18604"/>
                    <a:pt x="103915" y="13630"/>
                    <a:pt x="108071" y="10861"/>
                  </a:cubicBezTo>
                  <a:cubicBezTo>
                    <a:pt x="113378" y="7325"/>
                    <a:pt x="119312" y="4509"/>
                    <a:pt x="123821" y="0"/>
                  </a:cubicBezTo>
                </a:path>
              </a:pathLst>
            </a:custGeom>
            <a:noFill/>
            <a:ln cap="flat" cmpd="sng" w="9525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80" name="Google Shape;180;p18"/>
            <p:cNvSpPr/>
            <p:nvPr/>
          </p:nvSpPr>
          <p:spPr>
            <a:xfrm>
              <a:off x="1995375" y="35198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2064275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916300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4393050" y="29594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3031563" y="2165950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3768325" y="28373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3031575" y="43826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334313" y="35198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3931225" y="1828125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832475" y="458781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513775" y="4071363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393038" y="2288038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1489575" y="3885738"/>
              <a:ext cx="162900" cy="12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18"/>
          <p:cNvSpPr txBox="1"/>
          <p:nvPr>
            <p:ph idx="12" type="sldNum"/>
          </p:nvPr>
        </p:nvSpPr>
        <p:spPr>
          <a:xfrm>
            <a:off x="8012650" y="64160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8"/>
          <p:cNvSpPr txBox="1"/>
          <p:nvPr/>
        </p:nvSpPr>
        <p:spPr>
          <a:xfrm>
            <a:off x="1629222" y="5120856"/>
            <a:ext cx="23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(independent variable)</a:t>
            </a:r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5588882" y="1924734"/>
            <a:ext cx="5541300" cy="49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96" name="Google Shape;196;p18"/>
          <p:cNvCxnSpPr/>
          <p:nvPr/>
        </p:nvCxnSpPr>
        <p:spPr>
          <a:xfrm>
            <a:off x="4364129" y="2170578"/>
            <a:ext cx="16587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18"/>
          <p:cNvCxnSpPr/>
          <p:nvPr/>
        </p:nvCxnSpPr>
        <p:spPr>
          <a:xfrm flipH="1" rot="10800000">
            <a:off x="2315150" y="4640225"/>
            <a:ext cx="559500" cy="1692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18"/>
          <p:cNvCxnSpPr/>
          <p:nvPr/>
        </p:nvCxnSpPr>
        <p:spPr>
          <a:xfrm flipH="1" rot="10800000">
            <a:off x="4253775" y="2251201"/>
            <a:ext cx="15600" cy="2682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8"/>
          <p:cNvCxnSpPr/>
          <p:nvPr/>
        </p:nvCxnSpPr>
        <p:spPr>
          <a:xfrm rot="10800000">
            <a:off x="1243950" y="2170575"/>
            <a:ext cx="296460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8"/>
          <p:cNvSpPr txBox="1"/>
          <p:nvPr/>
        </p:nvSpPr>
        <p:spPr>
          <a:xfrm>
            <a:off x="6512352" y="2442367"/>
            <a:ext cx="424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spend 100m on advertising?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our expected sales?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5343199" y="3816241"/>
            <a:ext cx="5541300" cy="481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1049" l="0" r="0" t="-1315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18"/>
          <p:cNvSpPr txBox="1"/>
          <p:nvPr/>
        </p:nvSpPr>
        <p:spPr>
          <a:xfrm>
            <a:off x="2443542" y="6187318"/>
            <a:ext cx="6396000" cy="384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878" l="-589" r="-599" t="-31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698587" y="4714145"/>
            <a:ext cx="3780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3329" l="-29998" r="-332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3626302" y="2526913"/>
            <a:ext cx="5856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9998" l="-6379" r="-42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5343204" y="4453439"/>
            <a:ext cx="5541300" cy="831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5185680" y="5057896"/>
            <a:ext cx="6108000" cy="369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72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621475" y="287814"/>
            <a:ext cx="9144000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Residuals: Measure Difference Between F(x) and Y</a:t>
            </a:r>
            <a:endParaRPr/>
          </a:p>
        </p:txBody>
      </p:sp>
      <p:sp>
        <p:nvSpPr>
          <p:cNvPr id="212" name="Google Shape;21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5545732" y="1747134"/>
            <a:ext cx="5541300" cy="49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14" name="Google Shape;214;p19"/>
          <p:cNvCxnSpPr/>
          <p:nvPr/>
        </p:nvCxnSpPr>
        <p:spPr>
          <a:xfrm>
            <a:off x="4660779" y="1958278"/>
            <a:ext cx="1658700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19"/>
          <p:cNvCxnSpPr/>
          <p:nvPr/>
        </p:nvCxnSpPr>
        <p:spPr>
          <a:xfrm>
            <a:off x="2786653" y="2495066"/>
            <a:ext cx="84199" cy="804046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19"/>
          <p:cNvSpPr txBox="1"/>
          <p:nvPr/>
        </p:nvSpPr>
        <p:spPr>
          <a:xfrm>
            <a:off x="8027851" y="2610890"/>
            <a:ext cx="166661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665" l="-1513" r="-6816" t="-133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3593964" y="4497024"/>
            <a:ext cx="303608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1427" l="-19997" r="-79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881652" y="3318807"/>
            <a:ext cx="595980" cy="130348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2634849" y="2085131"/>
            <a:ext cx="303608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1426" l="-15999" r="-7997" t="-142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0" name="Google Shape;220;p19"/>
          <p:cNvCxnSpPr/>
          <p:nvPr/>
        </p:nvCxnSpPr>
        <p:spPr>
          <a:xfrm rot="10800000">
            <a:off x="2938458" y="4654405"/>
            <a:ext cx="622154" cy="7681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19"/>
          <p:cNvSpPr txBox="1"/>
          <p:nvPr/>
        </p:nvSpPr>
        <p:spPr>
          <a:xfrm>
            <a:off x="7016612" y="2571857"/>
            <a:ext cx="10112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Errors: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6653095" y="5430916"/>
            <a:ext cx="4245273" cy="110799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089" l="-1789" r="-1492" t="-340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776249" y="4484503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cxnSp>
        <p:nvCxnSpPr>
          <p:cNvPr id="224" name="Google Shape;224;p19"/>
          <p:cNvCxnSpPr/>
          <p:nvPr/>
        </p:nvCxnSpPr>
        <p:spPr>
          <a:xfrm flipH="1">
            <a:off x="1102173" y="4654405"/>
            <a:ext cx="1532676" cy="29522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19"/>
          <p:cNvCxnSpPr>
            <a:stCxn id="218" idx="0"/>
          </p:cNvCxnSpPr>
          <p:nvPr/>
        </p:nvCxnSpPr>
        <p:spPr>
          <a:xfrm flipH="1">
            <a:off x="1101152" y="3318807"/>
            <a:ext cx="1780500" cy="318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19"/>
          <p:cNvSpPr txBox="1"/>
          <p:nvPr/>
        </p:nvSpPr>
        <p:spPr>
          <a:xfrm>
            <a:off x="776196" y="3150032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8027851" y="3523826"/>
            <a:ext cx="279307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5480" l="-451" r="-3619" t="-96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7016612" y="3484793"/>
            <a:ext cx="8962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Error: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2227172" y="5061206"/>
            <a:ext cx="232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Advertising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(independent variable)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 rot="-5400000">
            <a:off x="-1152254" y="3153444"/>
            <a:ext cx="329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(dependent or outcome variable)</a:t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1048239" y="1828125"/>
            <a:ext cx="326900" cy="3034025"/>
          </a:xfrm>
          <a:custGeom>
            <a:rect b="b" l="l" r="r" t="t"/>
            <a:pathLst>
              <a:path extrusionOk="0" h="121361" w="13076">
                <a:moveTo>
                  <a:pt x="8732" y="121361"/>
                </a:moveTo>
                <a:cubicBezTo>
                  <a:pt x="8732" y="95291"/>
                  <a:pt x="8314" y="69220"/>
                  <a:pt x="7646" y="43159"/>
                </a:cubicBezTo>
                <a:cubicBezTo>
                  <a:pt x="7409" y="33930"/>
                  <a:pt x="7646" y="24694"/>
                  <a:pt x="7646" y="15462"/>
                </a:cubicBezTo>
                <a:cubicBezTo>
                  <a:pt x="7646" y="11117"/>
                  <a:pt x="7646" y="6773"/>
                  <a:pt x="7646" y="2428"/>
                </a:cubicBezTo>
                <a:cubicBezTo>
                  <a:pt x="7646" y="1856"/>
                  <a:pt x="7615" y="543"/>
                  <a:pt x="7103" y="799"/>
                </a:cubicBezTo>
                <a:cubicBezTo>
                  <a:pt x="4631" y="2035"/>
                  <a:pt x="3428" y="5178"/>
                  <a:pt x="2758" y="7859"/>
                </a:cubicBezTo>
                <a:cubicBezTo>
                  <a:pt x="2502" y="8883"/>
                  <a:pt x="1875" y="11320"/>
                  <a:pt x="1129" y="10574"/>
                </a:cubicBezTo>
                <a:cubicBezTo>
                  <a:pt x="-1421" y="8024"/>
                  <a:pt x="965" y="1397"/>
                  <a:pt x="4387" y="256"/>
                </a:cubicBezTo>
                <a:cubicBezTo>
                  <a:pt x="7459" y="-768"/>
                  <a:pt x="10786" y="2310"/>
                  <a:pt x="13076" y="460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Google Shape;232;p19"/>
          <p:cNvSpPr/>
          <p:nvPr/>
        </p:nvSpPr>
        <p:spPr>
          <a:xfrm>
            <a:off x="1252975" y="4741368"/>
            <a:ext cx="4104500" cy="222300"/>
          </a:xfrm>
          <a:custGeom>
            <a:rect b="b" l="l" r="r" t="t"/>
            <a:pathLst>
              <a:path extrusionOk="0" h="8892" w="164180">
                <a:moveTo>
                  <a:pt x="0" y="5633"/>
                </a:moveTo>
                <a:cubicBezTo>
                  <a:pt x="9665" y="3217"/>
                  <a:pt x="19967" y="5647"/>
                  <a:pt x="29869" y="4547"/>
                </a:cubicBezTo>
                <a:cubicBezTo>
                  <a:pt x="57397" y="1488"/>
                  <a:pt x="85262" y="4004"/>
                  <a:pt x="112959" y="4004"/>
                </a:cubicBezTo>
                <a:cubicBezTo>
                  <a:pt x="125812" y="4004"/>
                  <a:pt x="138665" y="4004"/>
                  <a:pt x="151518" y="4004"/>
                </a:cubicBezTo>
                <a:cubicBezTo>
                  <a:pt x="154414" y="4004"/>
                  <a:pt x="157311" y="4004"/>
                  <a:pt x="160207" y="4004"/>
                </a:cubicBezTo>
                <a:cubicBezTo>
                  <a:pt x="161112" y="4004"/>
                  <a:pt x="163675" y="4506"/>
                  <a:pt x="162922" y="4004"/>
                </a:cubicBezTo>
                <a:cubicBezTo>
                  <a:pt x="161534" y="3078"/>
                  <a:pt x="157628" y="0"/>
                  <a:pt x="159121" y="746"/>
                </a:cubicBezTo>
                <a:cubicBezTo>
                  <a:pt x="160967" y="1669"/>
                  <a:pt x="163355" y="2589"/>
                  <a:pt x="164008" y="4547"/>
                </a:cubicBezTo>
                <a:cubicBezTo>
                  <a:pt x="164697" y="6615"/>
                  <a:pt x="160662" y="7351"/>
                  <a:pt x="159121" y="889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Google Shape;233;p19"/>
          <p:cNvSpPr/>
          <p:nvPr/>
        </p:nvSpPr>
        <p:spPr>
          <a:xfrm>
            <a:off x="1565250" y="1827425"/>
            <a:ext cx="3095525" cy="2728925"/>
          </a:xfrm>
          <a:custGeom>
            <a:rect b="b" l="l" r="r" t="t"/>
            <a:pathLst>
              <a:path extrusionOk="0" h="109157" w="123821">
                <a:moveTo>
                  <a:pt x="0" y="109157"/>
                </a:moveTo>
                <a:cubicBezTo>
                  <a:pt x="8096" y="99037"/>
                  <a:pt x="19096" y="91588"/>
                  <a:pt x="29326" y="83633"/>
                </a:cubicBezTo>
                <a:cubicBezTo>
                  <a:pt x="40950" y="74594"/>
                  <a:pt x="48733" y="61376"/>
                  <a:pt x="59738" y="51592"/>
                </a:cubicBezTo>
                <a:cubicBezTo>
                  <a:pt x="71781" y="40884"/>
                  <a:pt x="85168" y="31789"/>
                  <a:pt x="97753" y="21723"/>
                </a:cubicBezTo>
                <a:cubicBezTo>
                  <a:pt x="101653" y="18604"/>
                  <a:pt x="103915" y="13630"/>
                  <a:pt x="108071" y="10861"/>
                </a:cubicBezTo>
                <a:cubicBezTo>
                  <a:pt x="113378" y="7325"/>
                  <a:pt x="119312" y="4509"/>
                  <a:pt x="123821" y="0"/>
                </a:cubicBezTo>
              </a:path>
            </a:pathLst>
          </a:cu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Google Shape;234;p19"/>
          <p:cNvSpPr/>
          <p:nvPr/>
        </p:nvSpPr>
        <p:spPr>
          <a:xfrm>
            <a:off x="1995375" y="3519825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2064275" y="2837325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2916300" y="2837325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4393050" y="2959425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3031563" y="2165950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3768325" y="2837325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964775" y="4382613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3334313" y="3519813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931225" y="1828125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670675" y="4587813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513775" y="4071363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4393038" y="2288038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1489575" y="3885738"/>
            <a:ext cx="162900" cy="122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3450125" y="3698600"/>
            <a:ext cx="279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difference between observation and prediction!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/>
        </p:nvSpPr>
        <p:spPr>
          <a:xfrm>
            <a:off x="621475" y="287814"/>
            <a:ext cx="9144000" cy="11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 Errors and Their Meaning</a:t>
            </a:r>
            <a:endParaRPr/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1010582" y="1620709"/>
            <a:ext cx="5541300" cy="491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8027851" y="1773390"/>
            <a:ext cx="16665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6668" l="-1509" r="-6819" t="-133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7016612" y="1734357"/>
            <a:ext cx="10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Errors: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7648645" y="380291"/>
            <a:ext cx="4245300" cy="1107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088" l="-1789" r="-1489" t="-34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8" name="Google Shape;258;p20"/>
          <p:cNvCxnSpPr>
            <a:endCxn id="256" idx="1"/>
          </p:cNvCxnSpPr>
          <p:nvPr/>
        </p:nvCxnSpPr>
        <p:spPr>
          <a:xfrm>
            <a:off x="5788712" y="1922607"/>
            <a:ext cx="1227900" cy="426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0"/>
          <p:cNvSpPr txBox="1"/>
          <p:nvPr/>
        </p:nvSpPr>
        <p:spPr>
          <a:xfrm>
            <a:off x="1121925" y="3223575"/>
            <a:ext cx="9528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1300" lvl="0" marL="2286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very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 has error inherent to it. Some of this error has to do with true "</a:t>
            </a:r>
            <a:r>
              <a:rPr lang="en-US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lift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or predicitivity that is not accounted for in the mode. That is to say, </a:t>
            </a:r>
            <a:r>
              <a:rPr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we may not be including all pertinent information as independent variables in the data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Additionally, epsilon also represents the "</a:t>
            </a:r>
            <a:r>
              <a:rPr lang="en-US" sz="20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"randomness, or fundamental error that is included in our predictions as </a:t>
            </a: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we attempt to approximate the "true" distribution of our data from our observations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0"/>
          <p:cNvSpPr txBox="1"/>
          <p:nvPr>
            <p:ph idx="1" type="body"/>
          </p:nvPr>
        </p:nvSpPr>
        <p:spPr>
          <a:xfrm rot="-2004469">
            <a:off x="128857" y="2676525"/>
            <a:ext cx="1503284" cy="682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rgbClr val="C00000"/>
                </a:solidFill>
              </a:rPr>
              <a:t>Know this!!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/>
        </p:nvSpPr>
        <p:spPr>
          <a:xfrm>
            <a:off x="621474" y="287814"/>
            <a:ext cx="9855379" cy="1126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Are Linear Regression Coefficients Chosen? Sum of Squares Error!</a:t>
            </a:r>
            <a:endParaRPr/>
          </a:p>
        </p:txBody>
      </p: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-260119" y="1413772"/>
            <a:ext cx="7728875" cy="10442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6624" l="0" r="0" t="-99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8" name="Google Shape;268;p21"/>
          <p:cNvSpPr txBox="1"/>
          <p:nvPr>
            <p:ph idx="1" type="body"/>
          </p:nvPr>
        </p:nvSpPr>
        <p:spPr>
          <a:xfrm>
            <a:off x="7546583" y="2683893"/>
            <a:ext cx="4385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Least Squares </a:t>
            </a:r>
            <a:r>
              <a:rPr lang="en-US" sz="2200">
                <a:solidFill>
                  <a:schemeClr val="accent2"/>
                </a:solidFill>
              </a:rPr>
              <a:t>Minimizes</a:t>
            </a:r>
            <a:r>
              <a:rPr lang="en-US" sz="2200"/>
              <a:t> the </a:t>
            </a:r>
            <a:r>
              <a:rPr b="1" lang="en-US" sz="2200"/>
              <a:t>sum of squared residuals</a:t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rot="5400000">
            <a:off x="4274269" y="642260"/>
            <a:ext cx="565711" cy="4314268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2610424" y="3140778"/>
            <a:ext cx="4252500" cy="70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825" l="0" r="0" t="-260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805543" y="4360586"/>
            <a:ext cx="4369851" cy="2435952"/>
            <a:chOff x="5886096" y="1917237"/>
            <a:chExt cx="5467704" cy="3827364"/>
          </a:xfrm>
        </p:grpSpPr>
        <p:cxnSp>
          <p:nvCxnSpPr>
            <p:cNvPr id="272" name="Google Shape;272;p21"/>
            <p:cNvCxnSpPr/>
            <p:nvPr/>
          </p:nvCxnSpPr>
          <p:spPr>
            <a:xfrm flipH="1" rot="10800000">
              <a:off x="7382255" y="1927952"/>
              <a:ext cx="40131" cy="319644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grpSp>
          <p:nvGrpSpPr>
            <p:cNvPr id="273" name="Google Shape;273;p21"/>
            <p:cNvGrpSpPr/>
            <p:nvPr/>
          </p:nvGrpSpPr>
          <p:grpSpPr>
            <a:xfrm>
              <a:off x="5886096" y="1917237"/>
              <a:ext cx="5467704" cy="3827364"/>
              <a:chOff x="5886096" y="1917237"/>
              <a:chExt cx="5467704" cy="3827364"/>
            </a:xfrm>
          </p:grpSpPr>
          <p:cxnSp>
            <p:nvCxnSpPr>
              <p:cNvPr id="274" name="Google Shape;274;p21"/>
              <p:cNvCxnSpPr/>
              <p:nvPr/>
            </p:nvCxnSpPr>
            <p:spPr>
              <a:xfrm flipH="1" rot="10800000">
                <a:off x="7382255" y="5124395"/>
                <a:ext cx="3971545" cy="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75" name="Google Shape;275;p21"/>
              <p:cNvSpPr txBox="1"/>
              <p:nvPr/>
            </p:nvSpPr>
            <p:spPr>
              <a:xfrm>
                <a:off x="5886096" y="3287781"/>
                <a:ext cx="1733815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76" name="Google Shape;276;p21"/>
              <p:cNvSpPr txBox="1"/>
              <p:nvPr/>
            </p:nvSpPr>
            <p:spPr>
              <a:xfrm>
                <a:off x="8636463" y="5313714"/>
                <a:ext cx="2298211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cxnSp>
            <p:nvCxnSpPr>
              <p:cNvPr id="277" name="Google Shape;277;p21"/>
              <p:cNvCxnSpPr/>
              <p:nvPr/>
            </p:nvCxnSpPr>
            <p:spPr>
              <a:xfrm flipH="1" rot="10800000">
                <a:off x="7674800" y="1917237"/>
                <a:ext cx="3052720" cy="2654111"/>
              </a:xfrm>
              <a:prstGeom prst="straightConnector1">
                <a:avLst/>
              </a:prstGeom>
              <a:noFill/>
              <a:ln cap="flat" cmpd="sng" w="22225">
                <a:solidFill>
                  <a:srgbClr val="FFC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78" name="Google Shape;278;p21"/>
              <p:cNvSpPr/>
              <p:nvPr/>
            </p:nvSpPr>
            <p:spPr>
              <a:xfrm>
                <a:off x="7969132" y="3526173"/>
                <a:ext cx="154545" cy="184666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>
                <a:off x="10060394" y="2908175"/>
                <a:ext cx="154545" cy="184666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9310746" y="2304118"/>
                <a:ext cx="154545" cy="184666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1" name="Google Shape;281;p21"/>
              <p:cNvCxnSpPr>
                <a:stCxn id="280" idx="4"/>
              </p:cNvCxnSpPr>
              <p:nvPr/>
            </p:nvCxnSpPr>
            <p:spPr>
              <a:xfrm>
                <a:off x="9388019" y="2488784"/>
                <a:ext cx="0" cy="5976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21"/>
              <p:cNvCxnSpPr/>
              <p:nvPr/>
            </p:nvCxnSpPr>
            <p:spPr>
              <a:xfrm>
                <a:off x="10137666" y="2396451"/>
                <a:ext cx="0" cy="511724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21"/>
              <p:cNvCxnSpPr>
                <a:stCxn id="278" idx="4"/>
              </p:cNvCxnSpPr>
              <p:nvPr/>
            </p:nvCxnSpPr>
            <p:spPr>
              <a:xfrm>
                <a:off x="8046405" y="3710839"/>
                <a:ext cx="0" cy="544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FF0000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84" name="Google Shape;284;p21"/>
          <p:cNvSpPr txBox="1"/>
          <p:nvPr/>
        </p:nvSpPr>
        <p:spPr>
          <a:xfrm>
            <a:off x="7601997" y="4779596"/>
            <a:ext cx="4590000" cy="140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655" r="-19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21"/>
          <p:cNvSpPr txBox="1"/>
          <p:nvPr/>
        </p:nvSpPr>
        <p:spPr>
          <a:xfrm>
            <a:off x="148742" y="3061502"/>
            <a:ext cx="1895613" cy="707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 through all observations</a:t>
            </a:r>
            <a:endParaRPr/>
          </a:p>
        </p:txBody>
      </p:sp>
      <p:cxnSp>
        <p:nvCxnSpPr>
          <p:cNvPr id="286" name="Google Shape;286;p21"/>
          <p:cNvCxnSpPr/>
          <p:nvPr/>
        </p:nvCxnSpPr>
        <p:spPr>
          <a:xfrm flipH="1" rot="10800000">
            <a:off x="1387929" y="2490594"/>
            <a:ext cx="538842" cy="68281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21"/>
          <p:cNvSpPr txBox="1"/>
          <p:nvPr>
            <p:ph idx="1" type="body"/>
          </p:nvPr>
        </p:nvSpPr>
        <p:spPr>
          <a:xfrm rot="1500065">
            <a:off x="9929640" y="797040"/>
            <a:ext cx="2561073" cy="682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solidFill>
                  <a:srgbClr val="C00000"/>
                </a:solidFill>
              </a:rPr>
              <a:t>Know this!!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88" name="Google Shape;288;p21"/>
          <p:cNvSpPr txBox="1"/>
          <p:nvPr>
            <p:ph idx="1" type="body"/>
          </p:nvPr>
        </p:nvSpPr>
        <p:spPr>
          <a:xfrm>
            <a:off x="7546570" y="3616043"/>
            <a:ext cx="4385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Beta </a:t>
            </a:r>
            <a:r>
              <a:rPr lang="en-US" sz="2200"/>
              <a:t>coefficients</a:t>
            </a:r>
            <a:r>
              <a:rPr lang="en-US" sz="2200"/>
              <a:t> are chosen to </a:t>
            </a:r>
            <a:r>
              <a:rPr b="1" i="1" lang="en-US" sz="2200"/>
              <a:t>minimize the sum of squared errors!</a:t>
            </a:r>
            <a:endParaRPr b="1" i="1"/>
          </a:p>
        </p:txBody>
      </p:sp>
      <p:pic>
        <p:nvPicPr>
          <p:cNvPr id="289" name="Google Shape;28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5825" y="1547900"/>
            <a:ext cx="1723275" cy="9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7102598" y="1728558"/>
            <a:ext cx="2434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=</a:t>
            </a:r>
            <a:endParaRPr b="1" i="1"/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8866775" y="1773179"/>
            <a:ext cx="43851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= Sum of Squared Errors</a:t>
            </a:r>
            <a:endParaRPr b="1"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