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d477359f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7d477359f6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d477359f6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7d477359f6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d477359f6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d477359f6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7d477359f6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d477359f6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7d477359f6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d477359f6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7d477359f6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d477359f6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d477359f6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d477359f6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7d477359f6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d477359f6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7d477359f6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d477359f6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7d477359f6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477359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7d477359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d477359f6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7d477359f6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d477359f6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d477359f6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d477359f6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d477359f6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WnnTRKQxg_SLlW2v3CAqDKN2Y7OcB4iK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hyperlink" Target="https://xkcd.com/882/" TargetMode="External"/><Relationship Id="rId5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8: Linear Regression 2, Electric Boogaloo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49708"/>
          <a:stretch/>
        </p:blipFill>
        <p:spPr>
          <a:xfrm>
            <a:off x="373975" y="3402259"/>
            <a:ext cx="5099700" cy="7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Confidence Intervals (English) ?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893650" y="3402250"/>
            <a:ext cx="1336800" cy="169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2"/>
          <p:cNvCxnSpPr>
            <a:stCxn id="186" idx="0"/>
          </p:cNvCxnSpPr>
          <p:nvPr/>
        </p:nvCxnSpPr>
        <p:spPr>
          <a:xfrm flipH="1" rot="10800000">
            <a:off x="4562050" y="1363150"/>
            <a:ext cx="1990200" cy="20391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88" name="Google Shape;188;p22"/>
          <p:cNvSpPr txBox="1"/>
          <p:nvPr/>
        </p:nvSpPr>
        <p:spPr>
          <a:xfrm>
            <a:off x="6070050" y="979700"/>
            <a:ext cx="58629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 (CI)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range where the true average (or other parameter) of the whole population is likely to be.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were to repeat our sampling process 100 times and calculate a 95% confidence interval for each sample, we expect about 95% of those intervals to contain the true parameter.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Approximation of Reliability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CI as a safety net: it captures the range where the true value might lie.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CI = Greater Confidence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CI? More Uncertainty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Confidence Intervals (Math) ?</a:t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3793795" y="4067163"/>
            <a:ext cx="15447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813800" y="1228525"/>
            <a:ext cx="58629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(CI) (Population)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 for the confidence interval (CI) when the </a:t>
            </a:r>
            <a:r>
              <a:rPr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population standard deviation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(σ)  is known and the same size is (n) is: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     is the sample mean and           is the Z-value corresponding to the desired confidence level.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You’ll rarely use this, as you generally don’t have access to the population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 (CI) (Sample Mean) [Use this one]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population standard division isn’t known (more common), and you’re using the same standard deviation (s) instead: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     is the sample mean and          is the t-value corresponding to the desired confidence level.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 title="[0,0,0,&quot;https://www.codecogs.com/eqnedit.php?latex=%20CI%20(upper%2Flower)%20%20%3D%20%20%5Cbar%7Bx%7D%20%5Cpm%20Z%20%5Ctimes%20%5Cfrac%7B%5Csigma%7D%7B%5Csqrt%7Bn%7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650" y="1834755"/>
            <a:ext cx="4234627" cy="6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 title="[0,0,0,&quot;https://www.codecogs.com/eqnedit.php?latex=(%20%5Cbar%7Bx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400" y="2603050"/>
            <a:ext cx="245907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 title="[0,0,0,&quot;https://www.codecogs.com/eqnedit.php?latex=(%5Cpm%20Z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350" y="2603050"/>
            <a:ext cx="449792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 title="[0,0,0,&quot;https://www.codecogs.com/eqnedit.php?latex=(%20%5Cbar%7Bx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400" y="5476875"/>
            <a:ext cx="245907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 title="[0,0,0,&quot;https://www.codecogs.com/eqnedit.php?latex=%20CI%20(upper%2Flower)%20%3D%20%5Cbar%7Bx%7D%20%5Cpm%20t%20%5Ctimes%20%5Cfrac%7Bs%7D%7B%5Csqrt%7Bn%7D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6024" y="4499425"/>
            <a:ext cx="4641901" cy="4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 title="[0,0,0,&quot;https://www.codecogs.com/eqnedit.php?latex=(%5Cpm%20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2363" y="5476875"/>
            <a:ext cx="365763" cy="2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</a:rPr>
              <a:t>On Distributions: Z and t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690825"/>
            <a:ext cx="8305800" cy="47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Z-scores?</a:t>
            </a:r>
            <a:endParaRPr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866100" y="1430675"/>
            <a:ext cx="89574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Z-Value (Z-score)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how many standard deviations a data point is from the mean in a standard normal distribution (mean = 0, standard deviation = 1).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sample, 𝝁 = population mean, 𝞼 = standard deviation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&amp; Use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Converts raw data points in a dataset into “standard form” (normal)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Indicates relative position to the mean (in a normal distr.)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&amp; Hypothesis Testing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in determining tail probabilities and critical values when population standard deviation is known.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 title="[0,0,0,&quot;https://www.codecogs.com/eqnedit.php?latex=Z%20%3D%20%5Cfrac%7BX%20-%20%5Cmu%7D%7B%5Csigma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00" y="2960100"/>
            <a:ext cx="1578200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t-scores?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897213" y="1048263"/>
            <a:ext cx="89574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-Value (t-score)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how many standard errors a sample statistic (like sample mean) is from the population a parameter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t- distribution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sample mean, 𝝁 = population mean,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sample standard deviation, n = sample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&amp; Use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t-distribution, which is wider and flatter than the standard normal distribution.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&amp; Hypothesis Testing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values for t-tests, and constructing confidence intervals when the sample size is small or population standard deviation is unknown.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Large t-stat in abs value -&gt; big effect size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6" title="[0,0,0,&quot;https://www.codecogs.com/eqnedit.php?latex=t%20%3D%20%5Cfrac%7B%5Cbar%7Bx%7D%20-%20%5Cmu%7D%7Bs%20%2F%20%5Csqrt%7Bn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763" y="2621175"/>
            <a:ext cx="1288287" cy="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title="[0,0,0,&quot;https://www.codecogs.com/eqnedit.php?latex=%20%5Cbar%7B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600" y="3317450"/>
            <a:ext cx="187725" cy="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 Fit: R</a:t>
            </a:r>
            <a:r>
              <a:rPr baseline="30000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(English)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1897213" y="1048263"/>
            <a:ext cx="89574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 (R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proportion of the variance for the target (dependent) variable that's explained by feature (independent) variables.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Explanation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quantifies the degree to which the independent variable(s) predict the variation in the dependent variable.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words: When a model explains variance,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fair to say that it is predictive of how changes to </a:t>
            </a: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quantities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(features) will affect </a:t>
            </a:r>
            <a:r>
              <a:rPr b="1"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output quantities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(targets).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Goodness of Fit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Goodness of Fit: A higher R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the model fits the data better. However, adding more predictors can artificially inflate R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≤ R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≤ 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value of 0 indicates the model does not explain any of the variation, while a value of 1 indicates it explains all the variation.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 Fit: R</a:t>
            </a:r>
            <a:r>
              <a:rPr baseline="30000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(Math)</a:t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1897213" y="1048263"/>
            <a:ext cx="89574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 (R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proportion of the variance for the target (dependent) variable that's explained by feature (independent) variables.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067800" y="2406950"/>
            <a:ext cx="6621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 title="[0,0,0,&quot;https://www.codecogs.com/eqnedit.php?latex=%20R%5E2%20%3D%20%5Cfrac%7BTSS%20-%20RSS%7D%7BTSS%7D%20%3D%20%5Cfrac%7BTSS%7D%7BTSS%7D%20-%20%5Cfrac%7BRSS%7D%7BTSS%7D%20%3D%20%201%20-%20%5Cfrac%7BRSS%7D%7BTS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425" y="2995375"/>
            <a:ext cx="6621001" cy="48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 title="[0,0,0,&quot;https://www.codecogs.com/eqnedit.php?latex=RSS%20%3D%20%5Csum_%7Bi%3D1%7D%5En%20(y_i%20-%20%5Chat%7By%7D)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400" y="4676125"/>
            <a:ext cx="2743199" cy="33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 title="[0,0,0,&quot;https://www.codecogs.com/eqnedit.php?latex=%20TSS%20%3D%20%5Csum_%7Bi%3D1%7D%5En%20(y_i%20-%20%5Cbar%7By%7D)%5E2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300" y="4676113"/>
            <a:ext cx="3002544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71" l="-2731" r="0" t="-8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621474" y="1175657"/>
            <a:ext cx="9770139" cy="59152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8758011" y="573029"/>
            <a:ext cx="1488558" cy="893135"/>
          </a:xfrm>
          <a:prstGeom prst="cube">
            <a:avLst>
              <a:gd fmla="val 25000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Testing Training Data Subsets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621475" y="1175657"/>
            <a:ext cx="632176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(observation-wise) subset of data used to develop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990600"/>
            <a:ext cx="280987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Testing Training Data Subsets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621475" y="1175657"/>
            <a:ext cx="6321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(observation-wise) subset of data used to develop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data used to assess machine learning model performance at end of modeling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of thumb 80% training 20% test -ish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6101" y="1066800"/>
            <a:ext cx="2438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8: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0"/>
            <a:ext cx="10732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ypothesis testing and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and p-values: to the code!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Errors, Confidence Intervals, and Z/t -scores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Fit: R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Test/Training Sets, Bias/Variance, 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E, RMSE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Randomly Selecting Rows for Test or Training Sets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621475" y="1387530"/>
            <a:ext cx="44077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are randomly selected into either testing or training splits of the data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8270" y="1130754"/>
            <a:ext cx="5740400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Building Testing and Training Sets in Python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50" y="1489532"/>
            <a:ext cx="61436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00" y="1076100"/>
            <a:ext cx="4910076" cy="57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48250" y="10"/>
            <a:ext cx="10381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Generating In-Sample (Training) and Out-of-Sample (Test) Predictions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6647984" y="1186805"/>
            <a:ext cx="51087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a model on the training set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estimate a model on the test set</a:t>
            </a:r>
            <a:endParaRPr>
              <a:highlight>
                <a:schemeClr val="lt1"/>
              </a:highlight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6647983" y="2838925"/>
            <a:ext cx="510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In-sample predictions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predictions using data in the training set (X_train)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6647976" y="4180137"/>
            <a:ext cx="510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Out-of-sample predictions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predicts using data in the test set (X_test)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248250" y="10"/>
            <a:ext cx="10381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518375" y="943425"/>
            <a:ext cx="10730100" cy="5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average of the squared differences between predicted and actual values.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(y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actual value, (ŷ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predicted value, (n) = number of samples.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&amp; Use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Matters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Larger values indicate worse performance.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Outlier data have undue effect due to squaring.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5" title="[0,0,0,&quot;https://www.codecogs.com/eqnedit.php?latex=%20%5Ctext%7BMSE%7D%20%3D%20%5Cfrac%7B1%7D%7Bn%7D%20%5Csum_%7Bi%3D1%7D%5En%20(y_i%20-%20%5Chat%7By%7D_i)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76" y="2001425"/>
            <a:ext cx="5872201" cy="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/>
        </p:nvSpPr>
        <p:spPr>
          <a:xfrm>
            <a:off x="248250" y="10"/>
            <a:ext cx="10381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518375" y="943425"/>
            <a:ext cx="10730100" cy="5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 (RMSE)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square root of MSE, giving a measure of error in the same units as the output.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(y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actual value, (ŷ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predicted value, (n) = number of samples.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 &amp; Use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Matters (Less)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MSE, larger values are worse, but due to the square root, it’s useful against outlier values.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RMSE's unit is the same as the dependent variable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interpret than MSE since it's on a similar scale to the original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6" title="[0,0,0,&quot;https://www.codecogs.com/eqnedit.php?latex=%20%5Ctext%7BRMSE%7D%20%3D%20%5Csqrt%7B%5Ctext%7BMSE%7D%7D%20%3D%20%5Csqrt%7B%5Cfrac%7B1%7D%7Bn%7D%20%5Csum_%7Bi%3D1%7D%5En%20(y_i%20-%20%5Chat%7By%7D_i)%5E2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075" y="2068452"/>
            <a:ext cx="6019775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6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(Root) 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Mean Squared Error in Practice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25" y="1251847"/>
            <a:ext cx="9081153" cy="2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/>
        </p:nvSpPr>
        <p:spPr>
          <a:xfrm>
            <a:off x="1967350" y="4216675"/>
            <a:ext cx="961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Average of                               =                                      = 1.5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RMSA: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root of MSE =               ≈ 1.2</a:t>
            </a:r>
            <a:endParaRPr/>
          </a:p>
        </p:txBody>
      </p:sp>
      <p:pic>
        <p:nvPicPr>
          <p:cNvPr id="320" name="Google Shape;320;p37" title="[0,0,0,&quot;https://www.codecogs.com/eqnedit.php?latex=%20(y_i%20-%20%5Chat%7By_i%7D)%5E2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100" y="4216675"/>
            <a:ext cx="1457032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 title="[0,0,0,&quot;https://www.codecogs.com/eqnedit.php?latex=%5Cfrac%7B1%20%2B%200.25%20%2B%204%20%2B%201%20%2B1%7D%7B5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0488" y="4240482"/>
            <a:ext cx="1567834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 title="[0,0,0,&quot;https://www.codecogs.com/eqnedit.php?latex=%5Csqrt%7B1.5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0925" y="5036275"/>
            <a:ext cx="549250" cy="2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Bias and Variance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621475" y="1175657"/>
            <a:ext cx="54744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Tendency of an in-sample statistic to over or underestimate the statistic in 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Tendency to noisily estimate a statistic. E.g., sensitivity to small fluctuations in the training dataset. </a:t>
            </a:r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348" y="976881"/>
            <a:ext cx="5081181" cy="501312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 rot="1399365">
            <a:off x="9862615" y="402287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/>
        </p:nvSpPr>
        <p:spPr>
          <a:xfrm>
            <a:off x="621475" y="287814"/>
            <a:ext cx="9144000" cy="887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Bias-Variance Tradeoff</a:t>
            </a:r>
            <a:endParaRPr i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63190" y="1451621"/>
            <a:ext cx="7778286" cy="4614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799" l="0" r="-296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7841476" y="1343310"/>
            <a:ext cx="4101031" cy="5166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(~bias) ↓  as we ↑ model complexity (e.g. number of variables)</a:t>
            </a:r>
            <a:endParaRPr/>
          </a:p>
          <a:p>
            <a:pPr indent="-76200" lvl="0" marL="228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in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 (~variance) ↑ as we ↑</a:t>
            </a:r>
            <a:endParaRPr/>
          </a:p>
          <a:p>
            <a:pPr indent="-76200" lvl="0" marL="228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Key: finding optimal model complexity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/>
        </p:nvSpPr>
        <p:spPr>
          <a:xfrm>
            <a:off x="621475" y="181765"/>
            <a:ext cx="10199182" cy="1630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Optimal Model Complexity: Neither Underfit Nor Overfit 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917754" y="2048963"/>
            <a:ext cx="9902903" cy="38333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8</a:t>
            </a:r>
            <a:endParaRPr/>
          </a:p>
        </p:txBody>
      </p:sp>
      <p:sp>
        <p:nvSpPr>
          <p:cNvPr id="353" name="Google Shape;353;p41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31985" y="0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Hypothesis Test for Coefficients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89790" y="1183347"/>
            <a:ext cx="5464015" cy="17235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557" l="-4174" r="0" t="-66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31985" y="3279313"/>
            <a:ext cx="5579700" cy="129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689" l="-3849" r="0" t="-88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1249" y="1221061"/>
            <a:ext cx="2617557" cy="180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5423" y="3183576"/>
            <a:ext cx="2575573" cy="180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9739" y="3236686"/>
            <a:ext cx="2403019" cy="169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350820" y="4984629"/>
            <a:ext cx="5802985" cy="120032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either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 the null hypothesis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 to reject the null hypothesis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a chosen critical value of alpha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6726366" y="5086959"/>
            <a:ext cx="4733082" cy="147732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690" l="-534" r="-1871" t="-25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-172272" y="137768"/>
            <a:ext cx="7993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Do p-values Measure?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178055" y="1299138"/>
            <a:ext cx="56472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P-value tells us the likelihood that, if the null hypothesis were true, we would receive a result as extreme as the one seen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220" y="1349428"/>
            <a:ext cx="4853790" cy="325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3967153" y="3283459"/>
            <a:ext cx="1243800" cy="139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6"/>
          <p:cNvCxnSpPr>
            <a:stCxn id="119" idx="3"/>
          </p:cNvCxnSpPr>
          <p:nvPr/>
        </p:nvCxnSpPr>
        <p:spPr>
          <a:xfrm flipH="1" rot="10800000">
            <a:off x="5210953" y="3283459"/>
            <a:ext cx="877800" cy="6960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6178055" y="2467596"/>
            <a:ext cx="5368800" cy="136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59" l="-3059" r="-239" t="-64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P-value Explained Simply for Data Scientists | by Rahul Agarwal | Towards  Data Science"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2114" t="34997"/>
          <a:stretch/>
        </p:blipFill>
        <p:spPr>
          <a:xfrm>
            <a:off x="645220" y="4835894"/>
            <a:ext cx="4822243" cy="2022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 flipH="1">
            <a:off x="3494400" y="4016058"/>
            <a:ext cx="2601600" cy="173160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6178055" y="4232692"/>
            <a:ext cx="5728500" cy="7695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Why? There’s always uncertainty and noise when we estimate a parameter. 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941675" y="6432850"/>
            <a:ext cx="1130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6174929" y="5239825"/>
            <a:ext cx="5728500" cy="10158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more data we have, and the stronger the impact of displacement the more likely we are to find low p-values  (e.g. there is some effect)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631985" y="192796"/>
            <a:ext cx="10017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Hypothesis Testing and P-Values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57325" y="1488025"/>
            <a:ext cx="37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631985" y="192796"/>
            <a:ext cx="10017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Issues with Statistical Significance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75" y="1319012"/>
            <a:ext cx="1886788" cy="523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6667350" y="5080000"/>
            <a:ext cx="48987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Suggested Reading: The Cult of Statistical Significance (McCloskey, 2009)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923650" y="3509550"/>
            <a:ext cx="3743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Statistical Significance, xkcd: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https://xkcd.com/882/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6194500" y="1409950"/>
            <a:ext cx="31200" cy="50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925" y="1471396"/>
            <a:ext cx="4861654" cy="34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631985" y="192796"/>
            <a:ext cx="10017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shouldn’t we use p-value cutoffs of 0.05 for big data (many variables or many rows)?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558131" y="1464701"/>
            <a:ext cx="5800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estimated a model predicting y using 100 “noise” variables, each of which where the true effect is 0. (e..g. each variable has no impact on y). 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237" y="1464701"/>
            <a:ext cx="4446563" cy="4446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558130" y="2936371"/>
            <a:ext cx="5941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use p-value &lt; 0.05 as a cutoff, we will incorrectly reject the null hypothesis (e.g. think there is an effect of that variable when there isn’t) for 5 out of 100 variables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58130" y="4422109"/>
            <a:ext cx="594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you estimate a model with 1000 noise variable. If you use the p-value cutoff of 0.05 how many will you find are “statistically significant”?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29994" y="5460250"/>
            <a:ext cx="5941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you test 1000 cancer drugs, each of which has no effect, and use a 0.05 “statistically significant” p-value cutoff. How many cancer drugs will you approve that have no effect on someone’s health?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49708"/>
          <a:stretch/>
        </p:blipFill>
        <p:spPr>
          <a:xfrm>
            <a:off x="373975" y="3402259"/>
            <a:ext cx="5099700" cy="7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-172272" y="137768"/>
            <a:ext cx="11526072" cy="910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Standard Errors (English) ?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840917" y="3402259"/>
            <a:ext cx="789000" cy="150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flipH="1" rot="10800000">
            <a:off x="2629983" y="1301095"/>
            <a:ext cx="3564600" cy="2074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65" name="Google Shape;165;p20"/>
          <p:cNvSpPr txBox="1"/>
          <p:nvPr/>
        </p:nvSpPr>
        <p:spPr>
          <a:xfrm>
            <a:off x="6070050" y="979700"/>
            <a:ext cx="58629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Error (SE)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how much an average from a sample might differ from the average of the whole population.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Reflects the 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fluctuation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coefficient across different samples, estimates how it might "wobble" due to random chance.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Approximation of Precision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SE as a magnifying glass: it gauges the clarity of our coefficient.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SE = Sharper Picture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SE is small in relation to the coefficient: Our estimate is like a sharp photo — more precise.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SE? The picture might be a bit blurry — less certainty about the exact value.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-172272" y="137768"/>
            <a:ext cx="11526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About Standard Errors (Math) ?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793795" y="4067163"/>
            <a:ext cx="15447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813800" y="1228525"/>
            <a:ext cx="5862900" cy="22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Error (SE) (Population)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error (SE) of the sample mean for a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known standard deviation (σ) and sample size (n) is: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You’ll rarely use this, as you generally don’t have access to the population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Error (Sample Mean) [</a:t>
            </a:r>
            <a:r>
              <a:rPr b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Use this one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population standard deviation (σ) isn't known (which is more common), and you're using the </a:t>
            </a:r>
            <a:r>
              <a:rPr lang="en-US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sample standard deviation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1" title="[0,0,0,&quot;https://www.codecogs.com/eqnedit.php?latex=%20SE%20%3D%20%5Cfrac%7Bs%7D%7B%5Csqrt%7Bn%7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650" y="4378150"/>
            <a:ext cx="2156204" cy="10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 title="[0,0,0,&quot;https://www.codecogs.com/eqnedit.php?latex=%20SE%20%3D%20%5Cfrac%7B%5Csigma%7D%7B%5Csqrt%7Bn%7D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525" y="1834724"/>
            <a:ext cx="2170448" cy="1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891600" y="5912650"/>
            <a:ext cx="101394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population standard deviation (σ) when you have data for the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entire group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use sample standard deviation (s) when working with a </a:t>
            </a:r>
            <a:r>
              <a:rPr lang="en-US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subset of the group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 rot="1399365">
            <a:off x="9684990" y="479512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