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f7c46c985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7f7c46c985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f7c46c98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7f7c46c98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f7c46c985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7f7c46c985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f7c46c985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7f7c46c985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f7c46c985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7f7c46c98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f7c46c98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7f7c46c98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f7c46c985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7f7c46c985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f7c46c985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7f7c46c985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f7c46c985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7f7c46c985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cc4966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43cc4966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colab.research.google.com/drive/1Jh8GQv6nPNg4v8qTnOiCfaDVQMVUuE4P?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olab.research.google.com/drive/1Jh8GQv6nPNg4v8qTnOiCfaDVQMVUuE4P?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olab.research.google.com/drive/1Jh8GQv6nPNg4v8qTnOiCfaDVQMVUuE4P?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9647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solidFill>
                  <a:schemeClr val="accent1"/>
                </a:solidFill>
              </a:rPr>
              <a:t>Class 9: Linear Regression 3</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F7F7F"/>
              </a:buClr>
              <a:buSzPts val="2400"/>
              <a:buNone/>
            </a:pPr>
            <a:r>
              <a:rPr lang="en-US">
                <a:solidFill>
                  <a:srgbClr val="7F7F7F"/>
                </a:solidFill>
              </a:rPr>
              <a:t>MGSC 310</a:t>
            </a:r>
            <a:endParaRPr/>
          </a:p>
          <a:p>
            <a:pPr indent="0" lvl="0" marL="0" rtl="0" algn="ctr">
              <a:lnSpc>
                <a:spcPct val="90000"/>
              </a:lnSpc>
              <a:spcBef>
                <a:spcPts val="1000"/>
              </a:spcBef>
              <a:spcAft>
                <a:spcPts val="0"/>
              </a:spcAft>
              <a:buClr>
                <a:srgbClr val="7F7F7F"/>
              </a:buClr>
              <a:buSzPts val="2400"/>
              <a:buNone/>
            </a:pPr>
            <a:r>
              <a:rPr lang="en-US">
                <a:solidFill>
                  <a:srgbClr val="7F7F7F"/>
                </a:solidFill>
              </a:rPr>
              <a:t>Ben Labaschin</a:t>
            </a:r>
            <a:endParaRPr>
              <a:solidFill>
                <a:srgbClr val="7F7F7F"/>
              </a:solidFill>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621475" y="136525"/>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Predicted True Plots</a:t>
            </a:r>
            <a:endParaRPr/>
          </a:p>
        </p:txBody>
      </p:sp>
      <p:sp>
        <p:nvSpPr>
          <p:cNvPr id="155" name="Google Shape;15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22"/>
          <p:cNvSpPr txBox="1"/>
          <p:nvPr/>
        </p:nvSpPr>
        <p:spPr>
          <a:xfrm>
            <a:off x="7146139" y="3198161"/>
            <a:ext cx="4618500" cy="831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Then create a dataframe of our predictions!</a:t>
            </a:r>
            <a:endParaRPr/>
          </a:p>
        </p:txBody>
      </p:sp>
      <p:pic>
        <p:nvPicPr>
          <p:cNvPr id="157" name="Google Shape;157;p22"/>
          <p:cNvPicPr preferRelativeResize="0"/>
          <p:nvPr/>
        </p:nvPicPr>
        <p:blipFill>
          <a:blip r:embed="rId3">
            <a:alphaModFix/>
          </a:blip>
          <a:stretch>
            <a:fillRect/>
          </a:stretch>
        </p:blipFill>
        <p:spPr>
          <a:xfrm>
            <a:off x="372525" y="2237850"/>
            <a:ext cx="6773626" cy="275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646875" y="-15875"/>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Predicted True Plots</a:t>
            </a:r>
            <a:endParaRPr/>
          </a:p>
        </p:txBody>
      </p:sp>
      <p:sp>
        <p:nvSpPr>
          <p:cNvPr id="163" name="Google Shape;1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23"/>
          <p:cNvSpPr txBox="1"/>
          <p:nvPr/>
        </p:nvSpPr>
        <p:spPr>
          <a:xfrm>
            <a:off x="7239000" y="1282986"/>
            <a:ext cx="4953000" cy="4559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4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perfect linear model has data aligned along the diagonal</a:t>
            </a:r>
            <a:endParaRPr/>
          </a:p>
          <a:p>
            <a:pPr indent="-342900" lvl="0" marL="342900" marR="0" rtl="0" algn="l">
              <a:lnSpc>
                <a:spcPct val="114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general we want to ensure our predictions do not systematically deviate above or below the line for certain ranges of the variable we are predicting</a:t>
            </a:r>
            <a:endParaRPr/>
          </a:p>
          <a:p>
            <a:pPr indent="-342900" lvl="0" marL="342900" marR="0" rtl="0" algn="l">
              <a:lnSpc>
                <a:spcPct val="114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I.e. we don’t want to under/overpredict for big/small values of Y</a:t>
            </a:r>
            <a:endParaRPr/>
          </a:p>
        </p:txBody>
      </p:sp>
      <p:pic>
        <p:nvPicPr>
          <p:cNvPr id="165" name="Google Shape;165;p23"/>
          <p:cNvPicPr preferRelativeResize="0"/>
          <p:nvPr/>
        </p:nvPicPr>
        <p:blipFill>
          <a:blip r:embed="rId3">
            <a:alphaModFix/>
          </a:blip>
          <a:stretch>
            <a:fillRect/>
          </a:stretch>
        </p:blipFill>
        <p:spPr>
          <a:xfrm>
            <a:off x="199800" y="1685916"/>
            <a:ext cx="6724650" cy="3486150"/>
          </a:xfrm>
          <a:prstGeom prst="rect">
            <a:avLst/>
          </a:prstGeom>
          <a:noFill/>
          <a:ln>
            <a:noFill/>
          </a:ln>
        </p:spPr>
      </p:pic>
      <p:sp>
        <p:nvSpPr>
          <p:cNvPr id="166" name="Google Shape;166;p23"/>
          <p:cNvSpPr txBox="1"/>
          <p:nvPr/>
        </p:nvSpPr>
        <p:spPr>
          <a:xfrm>
            <a:off x="890175" y="5667600"/>
            <a:ext cx="56886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Access to the </a:t>
            </a:r>
            <a:r>
              <a:rPr lang="en-US" sz="2400" u="sng">
                <a:solidFill>
                  <a:schemeClr val="hlink"/>
                </a:solidFill>
                <a:latin typeface="Calibri"/>
                <a:ea typeface="Calibri"/>
                <a:cs typeface="Calibri"/>
                <a:sym typeface="Calibri"/>
                <a:hlinkClick r:id="rId4"/>
              </a:rPr>
              <a:t>code</a:t>
            </a:r>
            <a:r>
              <a:rPr lang="en-US" sz="2400">
                <a:solidFill>
                  <a:schemeClr val="dk1"/>
                </a:solidFill>
                <a:latin typeface="Calibri"/>
                <a:ea typeface="Calibri"/>
                <a:cs typeface="Calibri"/>
                <a:sym typeface="Calibri"/>
              </a:rPr>
              <a:t> for true plot creation!</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621475" y="136525"/>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Mean Absolute Error (MAE)</a:t>
            </a:r>
            <a:endParaRPr/>
          </a:p>
        </p:txBody>
      </p:sp>
      <p:sp>
        <p:nvSpPr>
          <p:cNvPr id="172" name="Google Shape;1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4"/>
          <p:cNvSpPr txBox="1"/>
          <p:nvPr/>
        </p:nvSpPr>
        <p:spPr>
          <a:xfrm>
            <a:off x="621475" y="2238600"/>
            <a:ext cx="10276500" cy="1939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Mean Absolute Error (MAE)</a:t>
            </a:r>
            <a:r>
              <a:rPr lang="en-US" sz="2400">
                <a:solidFill>
                  <a:schemeClr val="dk1"/>
                </a:solidFill>
                <a:latin typeface="Calibri"/>
                <a:ea typeface="Calibri"/>
                <a:cs typeface="Calibri"/>
                <a:sym typeface="Calibri"/>
              </a:rPr>
              <a:t> represents the average of the absolute differences between the predicted and actual values.</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MAE c</a:t>
            </a:r>
            <a:r>
              <a:rPr b="0" i="0" lang="en-US" sz="2400" u="none" cap="none" strike="noStrike">
                <a:solidFill>
                  <a:schemeClr val="dk1"/>
                </a:solidFill>
                <a:latin typeface="Calibri"/>
                <a:ea typeface="Calibri"/>
                <a:cs typeface="Calibri"/>
                <a:sym typeface="Calibri"/>
              </a:rPr>
              <a:t>ares about outliers, since it calculates the average over all errors</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MAE represents the average of the absolute differences between the predicted and actual values.</a:t>
            </a:r>
            <a:endParaRPr sz="2400">
              <a:solidFill>
                <a:schemeClr val="dk1"/>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2166200" y="4545250"/>
            <a:ext cx="7535551" cy="2365350"/>
          </a:xfrm>
          <a:prstGeom prst="rect">
            <a:avLst/>
          </a:prstGeom>
          <a:noFill/>
          <a:ln>
            <a:noFill/>
          </a:ln>
        </p:spPr>
      </p:pic>
      <p:pic>
        <p:nvPicPr>
          <p:cNvPr id="175" name="Google Shape;175;p24"/>
          <p:cNvPicPr preferRelativeResize="0"/>
          <p:nvPr/>
        </p:nvPicPr>
        <p:blipFill>
          <a:blip r:embed="rId4">
            <a:alphaModFix/>
          </a:blip>
          <a:stretch>
            <a:fillRect/>
          </a:stretch>
        </p:blipFill>
        <p:spPr>
          <a:xfrm>
            <a:off x="4336613" y="1262713"/>
            <a:ext cx="2714625" cy="96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621475" y="136525"/>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Median</a:t>
            </a:r>
            <a:r>
              <a:rPr b="0" i="0" lang="en-US" sz="4400" u="none" cap="none" strike="noStrike">
                <a:solidFill>
                  <a:schemeClr val="accent1"/>
                </a:solidFill>
                <a:latin typeface="Calibri"/>
                <a:ea typeface="Calibri"/>
                <a:cs typeface="Calibri"/>
                <a:sym typeface="Calibri"/>
              </a:rPr>
              <a:t> Absolute Error (MedAE)</a:t>
            </a:r>
            <a:endParaRPr/>
          </a:p>
        </p:txBody>
      </p:sp>
      <p:sp>
        <p:nvSpPr>
          <p:cNvPr id="181" name="Google Shape;181;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25"/>
          <p:cNvSpPr txBox="1"/>
          <p:nvPr/>
        </p:nvSpPr>
        <p:spPr>
          <a:xfrm>
            <a:off x="811005" y="2352100"/>
            <a:ext cx="9470700" cy="1569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MedAE represents the median of the absolute differences between the predicted and actual values.</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MedAE cares less about extreme errors for outliers and more about the error for the median observation </a:t>
            </a:r>
            <a:endParaRPr/>
          </a:p>
        </p:txBody>
      </p:sp>
      <p:pic>
        <p:nvPicPr>
          <p:cNvPr id="183" name="Google Shape;183;p25"/>
          <p:cNvPicPr preferRelativeResize="0"/>
          <p:nvPr/>
        </p:nvPicPr>
        <p:blipFill>
          <a:blip r:embed="rId3">
            <a:alphaModFix/>
          </a:blip>
          <a:stretch>
            <a:fillRect/>
          </a:stretch>
        </p:blipFill>
        <p:spPr>
          <a:xfrm>
            <a:off x="1137700" y="4243351"/>
            <a:ext cx="9144000" cy="2348503"/>
          </a:xfrm>
          <a:prstGeom prst="rect">
            <a:avLst/>
          </a:prstGeom>
          <a:noFill/>
          <a:ln>
            <a:noFill/>
          </a:ln>
        </p:spPr>
      </p:pic>
      <p:pic>
        <p:nvPicPr>
          <p:cNvPr id="184" name="Google Shape;184;p25"/>
          <p:cNvPicPr preferRelativeResize="0"/>
          <p:nvPr/>
        </p:nvPicPr>
        <p:blipFill>
          <a:blip r:embed="rId4">
            <a:alphaModFix/>
          </a:blip>
          <a:stretch>
            <a:fillRect/>
          </a:stretch>
        </p:blipFill>
        <p:spPr>
          <a:xfrm>
            <a:off x="2058453" y="1421150"/>
            <a:ext cx="73025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6"/>
          <p:cNvPicPr preferRelativeResize="0"/>
          <p:nvPr/>
        </p:nvPicPr>
        <p:blipFill rotWithShape="1">
          <a:blip r:embed="rId3">
            <a:alphaModFix/>
          </a:blip>
          <a:srcRect b="0" l="0" r="0" t="0"/>
          <a:stretch/>
        </p:blipFill>
        <p:spPr>
          <a:xfrm>
            <a:off x="6096006" y="789000"/>
            <a:ext cx="5011931" cy="3640425"/>
          </a:xfrm>
          <a:prstGeom prst="rect">
            <a:avLst/>
          </a:prstGeom>
          <a:noFill/>
          <a:ln>
            <a:noFill/>
          </a:ln>
        </p:spPr>
      </p:pic>
      <p:pic>
        <p:nvPicPr>
          <p:cNvPr id="190" name="Google Shape;190;p26"/>
          <p:cNvPicPr preferRelativeResize="0"/>
          <p:nvPr/>
        </p:nvPicPr>
        <p:blipFill rotWithShape="1">
          <a:blip r:embed="rId4">
            <a:alphaModFix/>
          </a:blip>
          <a:srcRect b="0" l="0" r="0" t="0"/>
          <a:stretch/>
        </p:blipFill>
        <p:spPr>
          <a:xfrm>
            <a:off x="504727" y="867550"/>
            <a:ext cx="4649450" cy="3377874"/>
          </a:xfrm>
          <a:prstGeom prst="rect">
            <a:avLst/>
          </a:prstGeom>
          <a:noFill/>
          <a:ln>
            <a:noFill/>
          </a:ln>
        </p:spPr>
      </p:pic>
      <p:sp>
        <p:nvSpPr>
          <p:cNvPr id="191" name="Google Shape;191;p26"/>
          <p:cNvSpPr txBox="1"/>
          <p:nvPr/>
        </p:nvSpPr>
        <p:spPr>
          <a:xfrm>
            <a:off x="536027" y="40020"/>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Underfit vs Overfit (Solutions)</a:t>
            </a:r>
            <a:endParaRPr/>
          </a:p>
        </p:txBody>
      </p:sp>
      <p:sp>
        <p:nvSpPr>
          <p:cNvPr id="192" name="Google Shape;19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26"/>
          <p:cNvSpPr txBox="1"/>
          <p:nvPr/>
        </p:nvSpPr>
        <p:spPr>
          <a:xfrm>
            <a:off x="158904" y="4545450"/>
            <a:ext cx="4917593"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Overfit: model looks really good in the training set but bad in the test set</a:t>
            </a:r>
            <a:endParaRPr/>
          </a:p>
        </p:txBody>
      </p:sp>
      <p:sp>
        <p:nvSpPr>
          <p:cNvPr id="194" name="Google Shape;194;p26"/>
          <p:cNvSpPr txBox="1"/>
          <p:nvPr/>
        </p:nvSpPr>
        <p:spPr>
          <a:xfrm>
            <a:off x="6096000" y="4545449"/>
            <a:ext cx="5554943"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Underfit: model looks bad in both train and test. </a:t>
            </a:r>
            <a:endParaRPr/>
          </a:p>
        </p:txBody>
      </p:sp>
      <p:sp>
        <p:nvSpPr>
          <p:cNvPr id="195" name="Google Shape;195;p26"/>
          <p:cNvSpPr txBox="1"/>
          <p:nvPr/>
        </p:nvSpPr>
        <p:spPr>
          <a:xfrm>
            <a:off x="153680" y="5474795"/>
            <a:ext cx="4917592"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Solution: reduce model complexity. (Use fewer variables, simpler model.)</a:t>
            </a:r>
            <a:endParaRPr/>
          </a:p>
        </p:txBody>
      </p:sp>
      <p:sp>
        <p:nvSpPr>
          <p:cNvPr id="196" name="Google Shape;196;p26"/>
          <p:cNvSpPr txBox="1"/>
          <p:nvPr/>
        </p:nvSpPr>
        <p:spPr>
          <a:xfrm>
            <a:off x="6096000" y="5430916"/>
            <a:ext cx="5257800" cy="1108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Solution: Increase model complexity. (Use </a:t>
            </a:r>
            <a:r>
              <a:rPr lang="en-US" sz="2200">
                <a:solidFill>
                  <a:schemeClr val="dk1"/>
                </a:solidFill>
                <a:latin typeface="Calibri"/>
                <a:ea typeface="Calibri"/>
                <a:cs typeface="Calibri"/>
                <a:sym typeface="Calibri"/>
              </a:rPr>
              <a:t>more</a:t>
            </a:r>
            <a:r>
              <a:rPr b="0" i="0" lang="en-US" sz="2200" u="none" cap="none" strike="noStrike">
                <a:solidFill>
                  <a:schemeClr val="dk1"/>
                </a:solidFill>
                <a:latin typeface="Calibri"/>
                <a:ea typeface="Calibri"/>
                <a:cs typeface="Calibri"/>
                <a:sym typeface="Calibri"/>
              </a:rPr>
              <a:t> variables, more complex model, e.g. neural net.)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nvSpPr>
        <p:spPr>
          <a:xfrm>
            <a:off x="571501" y="40343"/>
            <a:ext cx="10277753" cy="983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b="0" i="0" lang="en-US" sz="3600" u="none" cap="none" strike="noStrike">
                <a:solidFill>
                  <a:schemeClr val="accent1"/>
                </a:solidFill>
                <a:latin typeface="Calibri"/>
                <a:ea typeface="Calibri"/>
                <a:cs typeface="Calibri"/>
                <a:sym typeface="Calibri"/>
              </a:rPr>
              <a:t>Why Log Transformations For Regression Data</a:t>
            </a:r>
            <a:endParaRPr/>
          </a:p>
        </p:txBody>
      </p:sp>
      <p:sp>
        <p:nvSpPr>
          <p:cNvPr id="202" name="Google Shape;202;p27"/>
          <p:cNvSpPr txBox="1"/>
          <p:nvPr/>
        </p:nvSpPr>
        <p:spPr>
          <a:xfrm>
            <a:off x="7374276" y="1289112"/>
            <a:ext cx="4252865"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Log transforming our data is often very useful if our data is particularly “spread out”</a:t>
            </a:r>
            <a:endParaRPr/>
          </a:p>
        </p:txBody>
      </p:sp>
      <p:pic>
        <p:nvPicPr>
          <p:cNvPr id="203" name="Google Shape;203;p27"/>
          <p:cNvPicPr preferRelativeResize="0"/>
          <p:nvPr/>
        </p:nvPicPr>
        <p:blipFill rotWithShape="1">
          <a:blip r:embed="rId3">
            <a:alphaModFix/>
          </a:blip>
          <a:srcRect b="0" l="0" r="0" t="0"/>
          <a:stretch/>
        </p:blipFill>
        <p:spPr>
          <a:xfrm>
            <a:off x="310441" y="1381689"/>
            <a:ext cx="3490017" cy="2421259"/>
          </a:xfrm>
          <a:prstGeom prst="rect">
            <a:avLst/>
          </a:prstGeom>
          <a:noFill/>
          <a:ln>
            <a:noFill/>
          </a:ln>
        </p:spPr>
      </p:pic>
      <p:pic>
        <p:nvPicPr>
          <p:cNvPr id="204" name="Google Shape;204;p27"/>
          <p:cNvPicPr preferRelativeResize="0"/>
          <p:nvPr/>
        </p:nvPicPr>
        <p:blipFill rotWithShape="1">
          <a:blip r:embed="rId4">
            <a:alphaModFix/>
          </a:blip>
          <a:srcRect b="0" l="0" r="0" t="0"/>
          <a:stretch/>
        </p:blipFill>
        <p:spPr>
          <a:xfrm>
            <a:off x="3800458" y="1353476"/>
            <a:ext cx="3346418" cy="2329369"/>
          </a:xfrm>
          <a:prstGeom prst="rect">
            <a:avLst/>
          </a:prstGeom>
          <a:noFill/>
          <a:ln>
            <a:noFill/>
          </a:ln>
        </p:spPr>
      </p:pic>
      <p:sp>
        <p:nvSpPr>
          <p:cNvPr id="205" name="Google Shape;205;p27"/>
          <p:cNvSpPr txBox="1"/>
          <p:nvPr/>
        </p:nvSpPr>
        <p:spPr>
          <a:xfrm>
            <a:off x="7374277" y="2687697"/>
            <a:ext cx="4252864"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particular if there are outlier values this will improve model performance</a:t>
            </a:r>
            <a:endParaRPr/>
          </a:p>
        </p:txBody>
      </p:sp>
      <p:sp>
        <p:nvSpPr>
          <p:cNvPr id="206" name="Google Shape;206;p27"/>
          <p:cNvSpPr/>
          <p:nvPr/>
        </p:nvSpPr>
        <p:spPr>
          <a:xfrm>
            <a:off x="3192023" y="3105117"/>
            <a:ext cx="608435" cy="182744"/>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7" name="Google Shape;207;p27"/>
          <p:cNvSpPr txBox="1"/>
          <p:nvPr/>
        </p:nvSpPr>
        <p:spPr>
          <a:xfrm>
            <a:off x="7374276" y="4086282"/>
            <a:ext cx="4252864"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data like income should usually be logged</a:t>
            </a:r>
            <a:endParaRPr/>
          </a:p>
        </p:txBody>
      </p:sp>
      <p:pic>
        <p:nvPicPr>
          <p:cNvPr id="208" name="Google Shape;208;p27"/>
          <p:cNvPicPr preferRelativeResize="0"/>
          <p:nvPr/>
        </p:nvPicPr>
        <p:blipFill rotWithShape="1">
          <a:blip r:embed="rId5">
            <a:alphaModFix/>
          </a:blip>
          <a:srcRect b="0" l="0" r="0" t="0"/>
          <a:stretch/>
        </p:blipFill>
        <p:spPr>
          <a:xfrm>
            <a:off x="310441" y="3971895"/>
            <a:ext cx="3490017" cy="2428905"/>
          </a:xfrm>
          <a:prstGeom prst="rect">
            <a:avLst/>
          </a:prstGeom>
          <a:noFill/>
          <a:ln>
            <a:noFill/>
          </a:ln>
        </p:spPr>
      </p:pic>
      <p:pic>
        <p:nvPicPr>
          <p:cNvPr id="209" name="Google Shape;209;p27"/>
          <p:cNvPicPr preferRelativeResize="0"/>
          <p:nvPr/>
        </p:nvPicPr>
        <p:blipFill rotWithShape="1">
          <a:blip r:embed="rId6">
            <a:alphaModFix/>
          </a:blip>
          <a:srcRect b="0" l="0" r="0" t="0"/>
          <a:stretch/>
        </p:blipFill>
        <p:spPr>
          <a:xfrm>
            <a:off x="3914159" y="4012040"/>
            <a:ext cx="3346418" cy="2352490"/>
          </a:xfrm>
          <a:prstGeom prst="rect">
            <a:avLst/>
          </a:prstGeom>
          <a:noFill/>
          <a:ln>
            <a:noFill/>
          </a:ln>
        </p:spPr>
      </p:pic>
      <p:sp>
        <p:nvSpPr>
          <p:cNvPr id="210" name="Google Shape;210;p27"/>
          <p:cNvSpPr txBox="1"/>
          <p:nvPr/>
        </p:nvSpPr>
        <p:spPr>
          <a:xfrm>
            <a:off x="7374276" y="5098553"/>
            <a:ext cx="4366563" cy="120032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Model accuracy often improves when logging dependent variable but interpretation can suffer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8"/>
          <p:cNvPicPr preferRelativeResize="0"/>
          <p:nvPr/>
        </p:nvPicPr>
        <p:blipFill>
          <a:blip r:embed="rId3">
            <a:alphaModFix/>
          </a:blip>
          <a:stretch>
            <a:fillRect/>
          </a:stretch>
        </p:blipFill>
        <p:spPr>
          <a:xfrm>
            <a:off x="0" y="2144491"/>
            <a:ext cx="6177900" cy="2886650"/>
          </a:xfrm>
          <a:prstGeom prst="rect">
            <a:avLst/>
          </a:prstGeom>
          <a:noFill/>
          <a:ln>
            <a:noFill/>
          </a:ln>
        </p:spPr>
      </p:pic>
      <p:sp>
        <p:nvSpPr>
          <p:cNvPr id="216" name="Google Shape;216;p28"/>
          <p:cNvSpPr txBox="1"/>
          <p:nvPr/>
        </p:nvSpPr>
        <p:spPr>
          <a:xfrm>
            <a:off x="571501" y="40342"/>
            <a:ext cx="10277753" cy="983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b="0" i="0" lang="en-US" sz="3600" u="none" cap="none" strike="noStrike">
                <a:solidFill>
                  <a:schemeClr val="accent1"/>
                </a:solidFill>
                <a:latin typeface="Calibri"/>
                <a:ea typeface="Calibri"/>
                <a:cs typeface="Calibri"/>
                <a:sym typeface="Calibri"/>
              </a:rPr>
              <a:t>Log-Log Regression Model Coefficients = Elasticities!</a:t>
            </a:r>
            <a:endParaRPr/>
          </a:p>
        </p:txBody>
      </p:sp>
      <p:sp>
        <p:nvSpPr>
          <p:cNvPr id="217" name="Google Shape;217;p28"/>
          <p:cNvSpPr txBox="1"/>
          <p:nvPr/>
        </p:nvSpPr>
        <p:spPr>
          <a:xfrm>
            <a:off x="6096000" y="818246"/>
            <a:ext cx="57753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Suppose we log our </a:t>
            </a:r>
            <a:r>
              <a:rPr lang="en-US" sz="2400">
                <a:solidFill>
                  <a:schemeClr val="dk1"/>
                </a:solidFill>
                <a:latin typeface="Calibri"/>
                <a:ea typeface="Calibri"/>
                <a:cs typeface="Calibri"/>
                <a:sym typeface="Calibri"/>
              </a:rPr>
              <a:t>mpg</a:t>
            </a:r>
            <a:r>
              <a:rPr b="0" i="0" lang="en-US" sz="2400" u="none" cap="none" strike="noStrike">
                <a:solidFill>
                  <a:schemeClr val="dk1"/>
                </a:solidFill>
                <a:latin typeface="Calibri"/>
                <a:ea typeface="Calibri"/>
                <a:cs typeface="Calibri"/>
                <a:sym typeface="Calibri"/>
              </a:rPr>
              <a:t> regression model</a:t>
            </a:r>
            <a:endParaRPr b="0" i="0" sz="24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 we interpret the log of wt?</a:t>
            </a:r>
            <a:endParaRPr sz="2400">
              <a:solidFill>
                <a:schemeClr val="dk1"/>
              </a:solidFill>
              <a:latin typeface="Calibri"/>
              <a:ea typeface="Calibri"/>
              <a:cs typeface="Calibri"/>
              <a:sym typeface="Calibri"/>
            </a:endParaRPr>
          </a:p>
        </p:txBody>
      </p:sp>
      <p:sp>
        <p:nvSpPr>
          <p:cNvPr id="218" name="Google Shape;218;p28"/>
          <p:cNvSpPr txBox="1"/>
          <p:nvPr/>
        </p:nvSpPr>
        <p:spPr>
          <a:xfrm>
            <a:off x="6583420" y="2144488"/>
            <a:ext cx="5088600" cy="1745100"/>
          </a:xfrm>
          <a:prstGeom prst="rect">
            <a:avLst/>
          </a:prstGeom>
          <a:blipFill rotWithShape="1">
            <a:blip r:embed="rId4">
              <a:alphaModFix/>
            </a:blip>
            <a:stretch>
              <a:fillRect b="-31653" l="-1740" r="0" t="-143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19" name="Google Shape;219;p28"/>
          <p:cNvSpPr txBox="1"/>
          <p:nvPr/>
        </p:nvSpPr>
        <p:spPr>
          <a:xfrm>
            <a:off x="6330290" y="4015359"/>
            <a:ext cx="5137808" cy="830997"/>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Therefore log coefficients can be interpreted as elasticities!</a:t>
            </a:r>
            <a:endParaRPr/>
          </a:p>
        </p:txBody>
      </p:sp>
      <p:sp>
        <p:nvSpPr>
          <p:cNvPr id="220" name="Google Shape;220;p28"/>
          <p:cNvSpPr txBox="1"/>
          <p:nvPr/>
        </p:nvSpPr>
        <p:spPr>
          <a:xfrm>
            <a:off x="6330290" y="4923848"/>
            <a:ext cx="5290209" cy="830997"/>
          </a:xfrm>
          <a:prstGeom prst="rect">
            <a:avLst/>
          </a:prstGeom>
          <a:blipFill rotWithShape="1">
            <a:blip r:embed="rId5">
              <a:alphaModFix/>
            </a:blip>
            <a:stretch>
              <a:fillRect b="-16174" l="0" r="0" t="-588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1" name="Google Shape;221;p28"/>
          <p:cNvSpPr txBox="1"/>
          <p:nvPr/>
        </p:nvSpPr>
        <p:spPr>
          <a:xfrm>
            <a:off x="6240127" y="5862199"/>
            <a:ext cx="5775300" cy="831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Here a 1% increase in displacement equals a 0.50% decrease in highway mpg. </a:t>
            </a:r>
            <a:endParaRPr/>
          </a:p>
        </p:txBody>
      </p:sp>
      <p:sp>
        <p:nvSpPr>
          <p:cNvPr id="222" name="Google Shape;222;p28"/>
          <p:cNvSpPr/>
          <p:nvPr/>
        </p:nvSpPr>
        <p:spPr>
          <a:xfrm>
            <a:off x="996453" y="4554210"/>
            <a:ext cx="899100" cy="18480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3" name="Google Shape;223;p28"/>
          <p:cNvCxnSpPr>
            <a:endCxn id="222" idx="3"/>
          </p:cNvCxnSpPr>
          <p:nvPr/>
        </p:nvCxnSpPr>
        <p:spPr>
          <a:xfrm rot="10800000">
            <a:off x="1895553" y="4646610"/>
            <a:ext cx="4434600" cy="1316100"/>
          </a:xfrm>
          <a:prstGeom prst="straightConnector1">
            <a:avLst/>
          </a:prstGeom>
          <a:noFill/>
          <a:ln cap="flat" cmpd="sng" w="28575">
            <a:solidFill>
              <a:schemeClr val="accent1"/>
            </a:solidFill>
            <a:prstDash val="dot"/>
            <a:miter lim="800000"/>
            <a:headEnd len="sm" w="sm" type="none"/>
            <a:tailEnd len="med" w="med" type="triangle"/>
          </a:ln>
        </p:spPr>
      </p:cxnSp>
      <p:pic>
        <p:nvPicPr>
          <p:cNvPr id="224" name="Google Shape;224;p28"/>
          <p:cNvPicPr preferRelativeResize="0"/>
          <p:nvPr/>
        </p:nvPicPr>
        <p:blipFill>
          <a:blip r:embed="rId6">
            <a:alphaModFix/>
          </a:blip>
          <a:stretch>
            <a:fillRect/>
          </a:stretch>
        </p:blipFill>
        <p:spPr>
          <a:xfrm>
            <a:off x="645125" y="1147138"/>
            <a:ext cx="4733925" cy="552450"/>
          </a:xfrm>
          <a:prstGeom prst="rect">
            <a:avLst/>
          </a:prstGeom>
          <a:noFill/>
          <a:ln>
            <a:noFill/>
          </a:ln>
        </p:spPr>
      </p:pic>
      <p:sp>
        <p:nvSpPr>
          <p:cNvPr id="225" name="Google Shape;225;p28"/>
          <p:cNvSpPr/>
          <p:nvPr/>
        </p:nvSpPr>
        <p:spPr>
          <a:xfrm>
            <a:off x="5379053" y="2478560"/>
            <a:ext cx="899100" cy="18480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8"/>
          <p:cNvSpPr/>
          <p:nvPr/>
        </p:nvSpPr>
        <p:spPr>
          <a:xfrm>
            <a:off x="3560925" y="4384924"/>
            <a:ext cx="899100" cy="50850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nvSpPr>
        <p:spPr>
          <a:xfrm>
            <a:off x="1007800" y="1134300"/>
            <a:ext cx="10801500" cy="5402700"/>
          </a:xfrm>
          <a:prstGeom prst="rect">
            <a:avLst/>
          </a:prstGeom>
          <a:noFill/>
          <a:ln>
            <a:noFill/>
          </a:ln>
        </p:spPr>
        <p:txBody>
          <a:bodyPr anchorCtr="0" anchor="t" bIns="45700" lIns="91425" spcFirstLastPara="1" rIns="91425" wrap="square" tIns="45700">
            <a:spAutoFit/>
          </a:bodyPr>
          <a:lstStyle/>
          <a:p>
            <a:pPr indent="-374650" lvl="0" marL="4572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Log-Linear Regression (Logged Dependent, Non-Logged Independent)</a:t>
            </a:r>
            <a:endParaRPr b="1"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Interpretation</a:t>
            </a:r>
            <a:r>
              <a:rPr lang="en-US" sz="2300">
                <a:solidFill>
                  <a:schemeClr val="dk1"/>
                </a:solidFill>
                <a:latin typeface="Calibri"/>
                <a:ea typeface="Calibri"/>
                <a:cs typeface="Calibri"/>
                <a:sym typeface="Calibri"/>
              </a:rPr>
              <a:t>: A one-unit increase in the independent variable is associated with a β×100% change in the expected value of the dependent variable, holding all else constant.</a:t>
            </a:r>
            <a:endParaRPr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Multiply coefficient by 100.</a:t>
            </a:r>
            <a:endParaRPr sz="2300">
              <a:solidFill>
                <a:schemeClr val="dk1"/>
              </a:solidFill>
              <a:latin typeface="Calibri"/>
              <a:ea typeface="Calibri"/>
              <a:cs typeface="Calibri"/>
              <a:sym typeface="Calibri"/>
            </a:endParaRPr>
          </a:p>
          <a:p>
            <a:pPr indent="-374650" lvl="0" marL="4572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Linear-Log Regression (Non-Logged Dependent, Logged Independent)</a:t>
            </a:r>
            <a:endParaRPr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Interpretation</a:t>
            </a:r>
            <a:r>
              <a:rPr lang="en-US" sz="2300">
                <a:solidFill>
                  <a:schemeClr val="dk1"/>
                </a:solidFill>
                <a:latin typeface="Calibri"/>
                <a:ea typeface="Calibri"/>
                <a:cs typeface="Calibri"/>
                <a:sym typeface="Calibri"/>
              </a:rPr>
              <a:t>: A 1% increase in the independent variable is associated with a β unit change in the expected value of the dependent variable, holding all else constant.</a:t>
            </a:r>
            <a:endParaRPr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multiplication </a:t>
            </a:r>
            <a:r>
              <a:rPr lang="en-US" sz="2300">
                <a:solidFill>
                  <a:schemeClr val="dk1"/>
                </a:solidFill>
                <a:latin typeface="Calibri"/>
                <a:ea typeface="Calibri"/>
                <a:cs typeface="Calibri"/>
                <a:sym typeface="Calibri"/>
              </a:rPr>
              <a:t>by 100, but read independent variable as percent</a:t>
            </a:r>
            <a:endParaRPr sz="2300">
              <a:solidFill>
                <a:schemeClr val="dk1"/>
              </a:solidFill>
              <a:latin typeface="Calibri"/>
              <a:ea typeface="Calibri"/>
              <a:cs typeface="Calibri"/>
              <a:sym typeface="Calibri"/>
            </a:endParaRPr>
          </a:p>
          <a:p>
            <a:pPr indent="-374650" lvl="0" marL="4572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Log-Log Regression (Both Dependent and Independent are Logged)</a:t>
            </a:r>
            <a:endParaRPr b="1"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Interpretation: </a:t>
            </a:r>
            <a:r>
              <a:rPr lang="en-US" sz="2300">
                <a:solidFill>
                  <a:schemeClr val="dk1"/>
                </a:solidFill>
                <a:latin typeface="Calibri"/>
                <a:ea typeface="Calibri"/>
                <a:cs typeface="Calibri"/>
                <a:sym typeface="Calibri"/>
              </a:rPr>
              <a:t>A 1% increase in the independent variable is associated with a </a:t>
            </a:r>
            <a:endParaRPr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β percentage change in the expected value of the dependent variable, holding all else constant.</a:t>
            </a:r>
            <a:endParaRPr sz="2300">
              <a:solidFill>
                <a:schemeClr val="dk1"/>
              </a:solidFill>
              <a:latin typeface="Calibri"/>
              <a:ea typeface="Calibri"/>
              <a:cs typeface="Calibri"/>
              <a:sym typeface="Calibri"/>
            </a:endParaRPr>
          </a:p>
          <a:p>
            <a:pPr indent="-374650" lvl="1" marL="914400" marR="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multiplication by 100,</a:t>
            </a:r>
            <a:r>
              <a:rPr lang="en-US" sz="2300">
                <a:solidFill>
                  <a:schemeClr val="dk1"/>
                </a:solidFill>
                <a:latin typeface="Calibri"/>
                <a:ea typeface="Calibri"/>
                <a:cs typeface="Calibri"/>
                <a:sym typeface="Calibri"/>
              </a:rPr>
              <a:t> read both variables as percent</a:t>
            </a:r>
            <a:endParaRPr sz="2300">
              <a:solidFill>
                <a:schemeClr val="dk1"/>
              </a:solidFill>
              <a:latin typeface="Calibri"/>
              <a:ea typeface="Calibri"/>
              <a:cs typeface="Calibri"/>
              <a:sym typeface="Calibri"/>
            </a:endParaRPr>
          </a:p>
        </p:txBody>
      </p:sp>
      <p:sp>
        <p:nvSpPr>
          <p:cNvPr id="232" name="Google Shape;232;p29"/>
          <p:cNvSpPr txBox="1"/>
          <p:nvPr/>
        </p:nvSpPr>
        <p:spPr>
          <a:xfrm>
            <a:off x="571501" y="40342"/>
            <a:ext cx="10277700" cy="9840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Note on Interpreting </a:t>
            </a:r>
            <a:r>
              <a:rPr b="0" i="0" lang="en-US" sz="3600" u="none" cap="none" strike="noStrike">
                <a:solidFill>
                  <a:schemeClr val="accent1"/>
                </a:solidFill>
                <a:latin typeface="Calibri"/>
                <a:ea typeface="Calibri"/>
                <a:cs typeface="Calibri"/>
                <a:sym typeface="Calibri"/>
              </a:rPr>
              <a:t>Log-</a:t>
            </a:r>
            <a:r>
              <a:rPr lang="en-US" sz="3600">
                <a:solidFill>
                  <a:schemeClr val="accent1"/>
                </a:solidFill>
                <a:latin typeface="Calibri"/>
                <a:ea typeface="Calibri"/>
                <a:cs typeface="Calibri"/>
                <a:sym typeface="Calibri"/>
              </a:rPr>
              <a:t>* and *-Log</a:t>
            </a:r>
            <a:r>
              <a:rPr b="0" i="0" lang="en-US" sz="3600" u="none" cap="none" strike="noStrike">
                <a:solidFill>
                  <a:schemeClr val="accent1"/>
                </a:solidFill>
                <a:latin typeface="Calibri"/>
                <a:ea typeface="Calibri"/>
                <a:cs typeface="Calibri"/>
                <a:sym typeface="Calibri"/>
              </a:rPr>
              <a:t> Regression Model Coefficients </a:t>
            </a:r>
            <a:endParaRPr/>
          </a:p>
        </p:txBody>
      </p:sp>
      <p:sp>
        <p:nvSpPr>
          <p:cNvPr id="233" name="Google Shape;233;p29"/>
          <p:cNvSpPr txBox="1"/>
          <p:nvPr/>
        </p:nvSpPr>
        <p:spPr>
          <a:xfrm rot="1330976">
            <a:off x="10315933" y="721577"/>
            <a:ext cx="1848954" cy="5057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CC0000"/>
                </a:solidFill>
                <a:latin typeface="Calibri"/>
                <a:ea typeface="Calibri"/>
                <a:cs typeface="Calibri"/>
                <a:sym typeface="Calibri"/>
              </a:rPr>
              <a:t>KNOW THIS</a:t>
            </a:r>
            <a:endParaRPr sz="2300">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30"/>
          <p:cNvSpPr txBox="1"/>
          <p:nvPr/>
        </p:nvSpPr>
        <p:spPr>
          <a:xfrm>
            <a:off x="571501" y="40342"/>
            <a:ext cx="10277753" cy="983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Log-Linear Regression Model Coefficients</a:t>
            </a:r>
            <a:endParaRPr/>
          </a:p>
        </p:txBody>
      </p:sp>
      <p:sp>
        <p:nvSpPr>
          <p:cNvPr id="239" name="Google Shape;239;p30"/>
          <p:cNvSpPr txBox="1"/>
          <p:nvPr/>
        </p:nvSpPr>
        <p:spPr>
          <a:xfrm>
            <a:off x="6096000" y="818246"/>
            <a:ext cx="5775336"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Log Y and linear X variables have a special interpretation as well according to the equation:</a:t>
            </a:r>
            <a:endParaRPr/>
          </a:p>
        </p:txBody>
      </p:sp>
      <p:sp>
        <p:nvSpPr>
          <p:cNvPr id="240" name="Google Shape;240;p30"/>
          <p:cNvSpPr txBox="1"/>
          <p:nvPr/>
        </p:nvSpPr>
        <p:spPr>
          <a:xfrm>
            <a:off x="234939" y="1041310"/>
            <a:ext cx="5088701" cy="338554"/>
          </a:xfrm>
          <a:prstGeom prst="rect">
            <a:avLst/>
          </a:prstGeom>
          <a:blipFill rotWithShape="1">
            <a:blip r:embed="rId3">
              <a:alphaModFix/>
            </a:blip>
            <a:stretch>
              <a:fillRect b="-34544" l="-83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41" name="Google Shape;241;p30"/>
          <p:cNvSpPr txBox="1"/>
          <p:nvPr/>
        </p:nvSpPr>
        <p:spPr>
          <a:xfrm>
            <a:off x="6317438" y="2058721"/>
            <a:ext cx="5088700" cy="461665"/>
          </a:xfrm>
          <a:prstGeom prst="rect">
            <a:avLst/>
          </a:prstGeom>
          <a:blipFill rotWithShape="1">
            <a:blip r:embed="rId4">
              <a:alphaModFix/>
            </a:blip>
            <a:stretch>
              <a:fillRect b="-25329" l="-1555" r="0" t="-666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42" name="Google Shape;242;p30"/>
          <p:cNvSpPr txBox="1"/>
          <p:nvPr/>
        </p:nvSpPr>
        <p:spPr>
          <a:xfrm>
            <a:off x="6096000" y="3805783"/>
            <a:ext cx="5775336"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Here if we change displacement by one liter we can except highway miles per gallon to decrease by 13.5 percent. </a:t>
            </a:r>
            <a:endParaRPr/>
          </a:p>
        </p:txBody>
      </p:sp>
      <p:sp>
        <p:nvSpPr>
          <p:cNvPr id="243" name="Google Shape;243;p30"/>
          <p:cNvSpPr txBox="1"/>
          <p:nvPr/>
        </p:nvSpPr>
        <p:spPr>
          <a:xfrm>
            <a:off x="6096000" y="2747586"/>
            <a:ext cx="5775336" cy="830997"/>
          </a:xfrm>
          <a:prstGeom prst="rect">
            <a:avLst/>
          </a:prstGeom>
          <a:blipFill rotWithShape="1">
            <a:blip r:embed="rId5">
              <a:alphaModFix/>
            </a:blip>
            <a:stretch>
              <a:fillRect b="-16174" l="-1372" r="0" t="-588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44" name="Google Shape;244;p30"/>
          <p:cNvPicPr preferRelativeResize="0"/>
          <p:nvPr/>
        </p:nvPicPr>
        <p:blipFill rotWithShape="1">
          <a:blip r:embed="rId6">
            <a:alphaModFix/>
          </a:blip>
          <a:srcRect b="0" l="0" r="0" t="0"/>
          <a:stretch/>
        </p:blipFill>
        <p:spPr>
          <a:xfrm>
            <a:off x="320664" y="1549490"/>
            <a:ext cx="5676900" cy="4267200"/>
          </a:xfrm>
          <a:prstGeom prst="rect">
            <a:avLst/>
          </a:prstGeom>
          <a:noFill/>
          <a:ln>
            <a:noFill/>
          </a:ln>
        </p:spPr>
      </p:pic>
      <p:sp>
        <p:nvSpPr>
          <p:cNvPr id="245" name="Google Shape;245;p30"/>
          <p:cNvSpPr/>
          <p:nvPr/>
        </p:nvSpPr>
        <p:spPr>
          <a:xfrm>
            <a:off x="320664" y="5631800"/>
            <a:ext cx="899072" cy="18489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30"/>
          <p:cNvSpPr/>
          <p:nvPr/>
        </p:nvSpPr>
        <p:spPr>
          <a:xfrm>
            <a:off x="1753225" y="3855645"/>
            <a:ext cx="899072" cy="18489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0"/>
          <p:cNvSpPr txBox="1"/>
          <p:nvPr/>
        </p:nvSpPr>
        <p:spPr>
          <a:xfrm>
            <a:off x="6096000" y="5216525"/>
            <a:ext cx="5775336"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Note this is very close to a unit change in X -&gt; coefficient % change in 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nvSpPr>
        <p:spPr>
          <a:xfrm>
            <a:off x="773874" y="1300582"/>
            <a:ext cx="3520387" cy="738664"/>
          </a:xfrm>
          <a:prstGeom prst="rect">
            <a:avLst/>
          </a:prstGeom>
          <a:blipFill rotWithShape="1">
            <a:blip r:embed="rId3">
              <a:alphaModFix/>
            </a:blip>
            <a:stretch>
              <a:fillRect b="-15252" l="-2517" r="-35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53" name="Google Shape;253;p31"/>
          <p:cNvSpPr txBox="1"/>
          <p:nvPr/>
        </p:nvSpPr>
        <p:spPr>
          <a:xfrm>
            <a:off x="621474" y="287814"/>
            <a:ext cx="10277753" cy="983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Interpreting</a:t>
            </a:r>
            <a:r>
              <a:rPr lang="en-US" sz="3600">
                <a:solidFill>
                  <a:schemeClr val="accent1"/>
                </a:solidFill>
                <a:latin typeface="Calibri"/>
                <a:ea typeface="Calibri"/>
                <a:cs typeface="Calibri"/>
                <a:sym typeface="Calibri"/>
              </a:rPr>
              <a:t> horsepower as a linear impact on mpg</a:t>
            </a:r>
            <a:endParaRPr/>
          </a:p>
        </p:txBody>
      </p:sp>
      <p:pic>
        <p:nvPicPr>
          <p:cNvPr id="254" name="Google Shape;254;p31"/>
          <p:cNvPicPr preferRelativeResize="0"/>
          <p:nvPr/>
        </p:nvPicPr>
        <p:blipFill rotWithShape="1">
          <a:blip r:embed="rId4">
            <a:alphaModFix/>
          </a:blip>
          <a:srcRect b="0" l="0" r="0" t="0"/>
          <a:stretch/>
        </p:blipFill>
        <p:spPr>
          <a:xfrm>
            <a:off x="4895557" y="1116229"/>
            <a:ext cx="6745307" cy="4853689"/>
          </a:xfrm>
          <a:prstGeom prst="rect">
            <a:avLst/>
          </a:prstGeom>
          <a:noFill/>
          <a:ln>
            <a:noFill/>
          </a:ln>
        </p:spPr>
      </p:pic>
      <p:sp>
        <p:nvSpPr>
          <p:cNvPr id="255" name="Google Shape;255;p31"/>
          <p:cNvSpPr txBox="1"/>
          <p:nvPr/>
        </p:nvSpPr>
        <p:spPr>
          <a:xfrm>
            <a:off x="213511" y="2580467"/>
            <a:ext cx="4400692" cy="129080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impact of horsepower on mpg is constant for any value of horsepower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Class 9: Outline</a:t>
            </a:r>
            <a:endParaRPr/>
          </a:p>
        </p:txBody>
      </p:sp>
      <p:sp>
        <p:nvSpPr>
          <p:cNvPr id="96" name="Google Shape;96;p14"/>
          <p:cNvSpPr txBox="1"/>
          <p:nvPr/>
        </p:nvSpPr>
        <p:spPr>
          <a:xfrm>
            <a:off x="621475" y="1273304"/>
            <a:ext cx="8283300" cy="36327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Categorical Variables and Modeling</a:t>
            </a:r>
            <a:endParaRPr sz="2000">
              <a:solidFill>
                <a:schemeClr val="dk1"/>
              </a:solidFill>
              <a:latin typeface="Calibri"/>
              <a:ea typeface="Calibri"/>
              <a:cs typeface="Calibri"/>
              <a:sym typeface="Calibri"/>
            </a:endParaRPr>
          </a:p>
          <a:p>
            <a:pPr indent="-514350" lvl="0" marL="51435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Predicted vs True Plots</a:t>
            </a:r>
            <a:endParaRPr/>
          </a:p>
          <a:p>
            <a:pPr indent="-514350" lvl="0" marL="51435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Median and Mean Absolute Error</a:t>
            </a:r>
            <a:endParaRPr/>
          </a:p>
          <a:p>
            <a:pPr indent="-514350" lvl="0" marL="51435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Interpreting Log-Log Coefficients</a:t>
            </a:r>
            <a:endParaRPr b="0" i="0" sz="2000" u="sng" cap="none" strike="noStrike">
              <a:solidFill>
                <a:schemeClr val="dk1"/>
              </a:solidFill>
              <a:latin typeface="Calibri"/>
              <a:ea typeface="Calibri"/>
              <a:cs typeface="Calibri"/>
              <a:sym typeface="Calibri"/>
            </a:endParaRPr>
          </a:p>
          <a:p>
            <a:pPr indent="-514350" lvl="0" marL="51435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Polynomial Variables in a Regression</a:t>
            </a:r>
            <a:endParaRPr sz="2000">
              <a:solidFill>
                <a:schemeClr val="dk1"/>
              </a:solidFill>
              <a:latin typeface="Calibri"/>
              <a:ea typeface="Calibri"/>
              <a:cs typeface="Calibri"/>
              <a:sym typeface="Calibri"/>
            </a:endParaRPr>
          </a:p>
          <a:p>
            <a:pPr indent="-514350" lvl="0" marL="514350" marR="0" rtl="0" algn="l">
              <a:lnSpc>
                <a:spcPct val="150000"/>
              </a:lnSpc>
              <a:spcBef>
                <a:spcPts val="0"/>
              </a:spcBef>
              <a:spcAft>
                <a:spcPts val="0"/>
              </a:spcAft>
              <a:buClr>
                <a:schemeClr val="dk1"/>
              </a:buClr>
              <a:buSzPts val="2000"/>
              <a:buFont typeface="Calibri"/>
              <a:buAutoNum type="arabicPeriod"/>
            </a:pPr>
            <a:r>
              <a:rPr lang="en-US" sz="2000" u="sng">
                <a:solidFill>
                  <a:schemeClr val="dk1"/>
                </a:solidFill>
                <a:latin typeface="Calibri"/>
                <a:ea typeface="Calibri"/>
                <a:cs typeface="Calibri"/>
                <a:sym typeface="Calibri"/>
              </a:rPr>
              <a:t>Regression Lab</a:t>
            </a:r>
            <a:endParaRPr sz="20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387350" lvl="0" marL="514350" marR="0" rtl="0" algn="l">
              <a:lnSpc>
                <a:spcPct val="15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
        <p:nvSpPr>
          <p:cNvPr id="97" name="Google Shape;9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2"/>
          <p:cNvPicPr preferRelativeResize="0"/>
          <p:nvPr/>
        </p:nvPicPr>
        <p:blipFill rotWithShape="1">
          <a:blip r:embed="rId3">
            <a:alphaModFix/>
          </a:blip>
          <a:srcRect b="0" l="0" r="0" t="0"/>
          <a:stretch/>
        </p:blipFill>
        <p:spPr>
          <a:xfrm>
            <a:off x="5087129" y="1553106"/>
            <a:ext cx="6381136" cy="4200580"/>
          </a:xfrm>
          <a:prstGeom prst="rect">
            <a:avLst/>
          </a:prstGeom>
          <a:noFill/>
          <a:ln>
            <a:noFill/>
          </a:ln>
        </p:spPr>
      </p:pic>
      <p:sp>
        <p:nvSpPr>
          <p:cNvPr id="261" name="Google Shape;261;p32"/>
          <p:cNvSpPr txBox="1"/>
          <p:nvPr/>
        </p:nvSpPr>
        <p:spPr>
          <a:xfrm>
            <a:off x="621475" y="287825"/>
            <a:ext cx="11168400" cy="984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Interpreting</a:t>
            </a:r>
            <a:r>
              <a:rPr lang="en-US" sz="3600">
                <a:solidFill>
                  <a:schemeClr val="accent1"/>
                </a:solidFill>
                <a:latin typeface="Calibri"/>
                <a:ea typeface="Calibri"/>
                <a:cs typeface="Calibri"/>
                <a:sym typeface="Calibri"/>
              </a:rPr>
              <a:t> horsepower as a non-linear impact on mpg</a:t>
            </a:r>
            <a:endParaRPr/>
          </a:p>
        </p:txBody>
      </p:sp>
      <p:sp>
        <p:nvSpPr>
          <p:cNvPr id="262" name="Google Shape;262;p32"/>
          <p:cNvSpPr txBox="1"/>
          <p:nvPr/>
        </p:nvSpPr>
        <p:spPr>
          <a:xfrm>
            <a:off x="621474" y="1797773"/>
            <a:ext cx="4318297" cy="738664"/>
          </a:xfrm>
          <a:prstGeom prst="rect">
            <a:avLst/>
          </a:prstGeom>
          <a:blipFill rotWithShape="1">
            <a:blip r:embed="rId4">
              <a:alphaModFix/>
            </a:blip>
            <a:stretch>
              <a:fillRect b="-15252" l="-878" r="-1171" t="-16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63" name="Google Shape;263;p32"/>
          <p:cNvSpPr txBox="1"/>
          <p:nvPr/>
        </p:nvSpPr>
        <p:spPr>
          <a:xfrm>
            <a:off x="157241" y="2830242"/>
            <a:ext cx="4782530" cy="119090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impact of horsepower on mpg </a:t>
            </a:r>
            <a:r>
              <a:rPr b="1" lang="en-US" sz="2200">
                <a:solidFill>
                  <a:schemeClr val="dk1"/>
                </a:solidFill>
                <a:latin typeface="Calibri"/>
                <a:ea typeface="Calibri"/>
                <a:cs typeface="Calibri"/>
                <a:sym typeface="Calibri"/>
              </a:rPr>
              <a:t>depends </a:t>
            </a:r>
            <a:r>
              <a:rPr lang="en-US" sz="2200">
                <a:solidFill>
                  <a:schemeClr val="dk1"/>
                </a:solidFill>
                <a:latin typeface="Calibri"/>
                <a:ea typeface="Calibri"/>
                <a:cs typeface="Calibri"/>
                <a:sym typeface="Calibri"/>
              </a:rPr>
              <a:t>on a particular value of horsepower</a:t>
            </a:r>
            <a:endParaRPr/>
          </a:p>
        </p:txBody>
      </p:sp>
      <p:sp>
        <p:nvSpPr>
          <p:cNvPr id="264" name="Google Shape;264;p32"/>
          <p:cNvSpPr txBox="1"/>
          <p:nvPr/>
        </p:nvSpPr>
        <p:spPr>
          <a:xfrm>
            <a:off x="157241" y="4045197"/>
            <a:ext cx="5087129" cy="119090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Impact of horsepower on mpg is positive but diminishes as horsepower increases </a:t>
            </a:r>
            <a:endParaRPr/>
          </a:p>
        </p:txBody>
      </p:sp>
      <p:sp>
        <p:nvSpPr>
          <p:cNvPr id="265" name="Google Shape;265;p32"/>
          <p:cNvSpPr txBox="1"/>
          <p:nvPr/>
        </p:nvSpPr>
        <p:spPr>
          <a:xfrm>
            <a:off x="157241" y="5236100"/>
            <a:ext cx="4400692" cy="119090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Aka first derivative is positive, and second derivative (rate of change) is negative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nvSpPr>
        <p:spPr>
          <a:xfrm>
            <a:off x="621475" y="287825"/>
            <a:ext cx="11168400" cy="9840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Why Retain Linear </a:t>
            </a:r>
            <a:r>
              <a:rPr i="1" lang="en-US" sz="3600">
                <a:solidFill>
                  <a:schemeClr val="accent1"/>
                </a:solidFill>
                <a:latin typeface="Calibri"/>
                <a:ea typeface="Calibri"/>
                <a:cs typeface="Calibri"/>
                <a:sym typeface="Calibri"/>
              </a:rPr>
              <a:t>and</a:t>
            </a:r>
            <a:r>
              <a:rPr lang="en-US" sz="3600">
                <a:solidFill>
                  <a:schemeClr val="accent1"/>
                </a:solidFill>
                <a:latin typeface="Calibri"/>
                <a:ea typeface="Calibri"/>
                <a:cs typeface="Calibri"/>
                <a:sym typeface="Calibri"/>
              </a:rPr>
              <a:t> non-linear horsepower? (Hierarchical Model Specification)</a:t>
            </a:r>
            <a:endParaRPr/>
          </a:p>
        </p:txBody>
      </p:sp>
      <p:sp>
        <p:nvSpPr>
          <p:cNvPr id="271" name="Google Shape;271;p33"/>
          <p:cNvSpPr txBox="1"/>
          <p:nvPr/>
        </p:nvSpPr>
        <p:spPr>
          <a:xfrm>
            <a:off x="3523899" y="1681736"/>
            <a:ext cx="4318200" cy="738600"/>
          </a:xfrm>
          <a:prstGeom prst="rect">
            <a:avLst/>
          </a:prstGeom>
          <a:blipFill rotWithShape="1">
            <a:blip r:embed="rId3">
              <a:alphaModFix/>
            </a:blip>
            <a:stretch>
              <a:fillRect b="-15259" l="-879" r="-1169" t="-168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72" name="Google Shape;272;p33"/>
          <p:cNvSpPr txBox="1"/>
          <p:nvPr/>
        </p:nvSpPr>
        <p:spPr>
          <a:xfrm>
            <a:off x="157259" y="2830250"/>
            <a:ext cx="9414000" cy="11760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We </a:t>
            </a:r>
            <a:r>
              <a:rPr b="1" lang="en-US" sz="2200">
                <a:solidFill>
                  <a:schemeClr val="dk1"/>
                </a:solidFill>
                <a:latin typeface="Calibri"/>
                <a:ea typeface="Calibri"/>
                <a:cs typeface="Calibri"/>
                <a:sym typeface="Calibri"/>
              </a:rPr>
              <a:t>always</a:t>
            </a:r>
            <a:r>
              <a:rPr lang="en-US" sz="2200">
                <a:solidFill>
                  <a:schemeClr val="dk1"/>
                </a:solidFill>
                <a:latin typeface="Calibri"/>
                <a:ea typeface="Calibri"/>
                <a:cs typeface="Calibri"/>
                <a:sym typeface="Calibri"/>
              </a:rPr>
              <a:t> include both the polynomial and original variable in our regression to capture the </a:t>
            </a:r>
            <a:r>
              <a:rPr lang="en-US" sz="2200">
                <a:solidFill>
                  <a:schemeClr val="dk1"/>
                </a:solidFill>
                <a:latin typeface="Calibri"/>
                <a:ea typeface="Calibri"/>
                <a:cs typeface="Calibri"/>
                <a:sym typeface="Calibri"/>
              </a:rPr>
              <a:t>relationship</a:t>
            </a:r>
            <a:r>
              <a:rPr lang="en-US" sz="2200">
                <a:solidFill>
                  <a:schemeClr val="dk1"/>
                </a:solidFill>
                <a:latin typeface="Calibri"/>
                <a:ea typeface="Calibri"/>
                <a:cs typeface="Calibri"/>
                <a:sym typeface="Calibri"/>
              </a:rPr>
              <a:t> between the </a:t>
            </a:r>
            <a:r>
              <a:rPr b="1" lang="en-US" sz="2200">
                <a:solidFill>
                  <a:schemeClr val="dk1"/>
                </a:solidFill>
                <a:latin typeface="Calibri"/>
                <a:ea typeface="Calibri"/>
                <a:cs typeface="Calibri"/>
                <a:sym typeface="Calibri"/>
              </a:rPr>
              <a:t>independent</a:t>
            </a:r>
            <a:r>
              <a:rPr lang="en-US" sz="2200">
                <a:solidFill>
                  <a:schemeClr val="dk1"/>
                </a:solidFill>
                <a:latin typeface="Calibri"/>
                <a:ea typeface="Calibri"/>
                <a:cs typeface="Calibri"/>
                <a:sym typeface="Calibri"/>
              </a:rPr>
              <a:t> and </a:t>
            </a:r>
            <a:r>
              <a:rPr b="1" lang="en-US" sz="2200">
                <a:solidFill>
                  <a:schemeClr val="dk1"/>
                </a:solidFill>
                <a:latin typeface="Calibri"/>
                <a:ea typeface="Calibri"/>
                <a:cs typeface="Calibri"/>
                <a:sym typeface="Calibri"/>
              </a:rPr>
              <a:t>dependent </a:t>
            </a:r>
            <a:r>
              <a:rPr lang="en-US" sz="2200">
                <a:solidFill>
                  <a:schemeClr val="dk1"/>
                </a:solidFill>
                <a:latin typeface="Calibri"/>
                <a:ea typeface="Calibri"/>
                <a:cs typeface="Calibri"/>
                <a:sym typeface="Calibri"/>
              </a:rPr>
              <a:t>variables.</a:t>
            </a:r>
            <a:endParaRPr>
              <a:latin typeface="Calibri"/>
              <a:ea typeface="Calibri"/>
              <a:cs typeface="Calibri"/>
              <a:sym typeface="Calibri"/>
            </a:endParaRPr>
          </a:p>
        </p:txBody>
      </p:sp>
      <p:sp>
        <p:nvSpPr>
          <p:cNvPr id="273" name="Google Shape;273;p33"/>
          <p:cNvSpPr txBox="1"/>
          <p:nvPr/>
        </p:nvSpPr>
        <p:spPr>
          <a:xfrm>
            <a:off x="157261" y="4045200"/>
            <a:ext cx="11168400" cy="23103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a:t>
            </a:r>
            <a:r>
              <a:rPr lang="en-US" sz="2200">
                <a:solidFill>
                  <a:schemeClr val="accent4"/>
                </a:solidFill>
                <a:latin typeface="Calibri"/>
                <a:ea typeface="Calibri"/>
                <a:cs typeface="Calibri"/>
                <a:sym typeface="Calibri"/>
              </a:rPr>
              <a:t>linear variable </a:t>
            </a:r>
            <a:r>
              <a:rPr lang="en-US" sz="2200">
                <a:solidFill>
                  <a:schemeClr val="dk1"/>
                </a:solidFill>
                <a:latin typeface="Calibri"/>
                <a:ea typeface="Calibri"/>
                <a:cs typeface="Calibri"/>
                <a:sym typeface="Calibri"/>
              </a:rPr>
              <a:t>represents the change in the mean of mpg for a one-unit change in horsepower. Horsepower-squared (</a:t>
            </a:r>
            <a:r>
              <a:rPr lang="en-US" sz="2200">
                <a:solidFill>
                  <a:schemeClr val="accent1"/>
                </a:solidFill>
                <a:latin typeface="Calibri"/>
                <a:ea typeface="Calibri"/>
                <a:cs typeface="Calibri"/>
                <a:sym typeface="Calibri"/>
              </a:rPr>
              <a:t>non-linear variable</a:t>
            </a:r>
            <a:r>
              <a:rPr lang="en-US" sz="2200">
                <a:solidFill>
                  <a:schemeClr val="dk1"/>
                </a:solidFill>
                <a:latin typeface="Calibri"/>
                <a:ea typeface="Calibri"/>
                <a:cs typeface="Calibri"/>
                <a:sym typeface="Calibri"/>
              </a:rPr>
              <a:t>) represents the rate of change in the slope as horsepower increases.</a:t>
            </a:r>
            <a:endParaRPr sz="2200">
              <a:solidFill>
                <a:schemeClr val="dk1"/>
              </a:solidFill>
              <a:latin typeface="Calibri"/>
              <a:ea typeface="Calibri"/>
              <a:cs typeface="Calibri"/>
              <a:sym typeface="Calibri"/>
            </a:endParaRPr>
          </a:p>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 linear regression, always include your polynomial variables </a:t>
            </a:r>
            <a:r>
              <a:rPr i="1" lang="en-US" sz="2200">
                <a:solidFill>
                  <a:schemeClr val="dk1"/>
                </a:solidFill>
                <a:latin typeface="Calibri"/>
                <a:ea typeface="Calibri"/>
                <a:cs typeface="Calibri"/>
                <a:sym typeface="Calibri"/>
              </a:rPr>
              <a:t>up to the highest polynomial</a:t>
            </a:r>
            <a:r>
              <a:rPr lang="en-US" sz="2200">
                <a:solidFill>
                  <a:schemeClr val="dk1"/>
                </a:solidFill>
                <a:latin typeface="Calibri"/>
                <a:ea typeface="Calibri"/>
                <a:cs typeface="Calibri"/>
                <a:sym typeface="Calibri"/>
              </a:rPr>
              <a:t>. e.g. if you do hp</a:t>
            </a:r>
            <a:r>
              <a:rPr baseline="30000" lang="en-US" sz="2200">
                <a:solidFill>
                  <a:schemeClr val="dk1"/>
                </a:solidFill>
                <a:latin typeface="Calibri"/>
                <a:ea typeface="Calibri"/>
                <a:cs typeface="Calibri"/>
                <a:sym typeface="Calibri"/>
              </a:rPr>
              <a:t>5</a:t>
            </a:r>
            <a:r>
              <a:rPr lang="en-US" sz="2200">
                <a:solidFill>
                  <a:schemeClr val="dk1"/>
                </a:solidFill>
                <a:latin typeface="Calibri"/>
                <a:ea typeface="Calibri"/>
                <a:cs typeface="Calibri"/>
                <a:sym typeface="Calibri"/>
              </a:rPr>
              <a:t>, you would include hp</a:t>
            </a:r>
            <a:r>
              <a:rPr baseline="30000" lang="en-US" sz="2200">
                <a:solidFill>
                  <a:schemeClr val="dk1"/>
                </a:solidFill>
                <a:latin typeface="Calibri"/>
                <a:ea typeface="Calibri"/>
                <a:cs typeface="Calibri"/>
                <a:sym typeface="Calibri"/>
              </a:rPr>
              <a:t>4</a:t>
            </a:r>
            <a:r>
              <a:rPr lang="en-US" sz="2200">
                <a:solidFill>
                  <a:schemeClr val="dk1"/>
                </a:solidFill>
                <a:latin typeface="Calibri"/>
                <a:ea typeface="Calibri"/>
                <a:cs typeface="Calibri"/>
                <a:sym typeface="Calibri"/>
              </a:rPr>
              <a:t>, hp</a:t>
            </a:r>
            <a:r>
              <a:rPr baseline="30000" lang="en-US" sz="2200">
                <a:solidFill>
                  <a:schemeClr val="dk1"/>
                </a:solidFill>
                <a:latin typeface="Calibri"/>
                <a:ea typeface="Calibri"/>
                <a:cs typeface="Calibri"/>
                <a:sym typeface="Calibri"/>
              </a:rPr>
              <a:t>3</a:t>
            </a:r>
            <a:r>
              <a:rPr lang="en-US" sz="2200">
                <a:solidFill>
                  <a:schemeClr val="dk1"/>
                </a:solidFill>
                <a:latin typeface="Calibri"/>
                <a:ea typeface="Calibri"/>
                <a:cs typeface="Calibri"/>
                <a:sym typeface="Calibri"/>
              </a:rPr>
              <a:t>, hp</a:t>
            </a:r>
            <a:r>
              <a:rPr baseline="30000" lang="en-US" sz="23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and hp.</a:t>
            </a:r>
            <a:endParaRPr sz="2200">
              <a:solidFill>
                <a:schemeClr val="dk1"/>
              </a:solidFill>
              <a:latin typeface="Calibri"/>
              <a:ea typeface="Calibri"/>
              <a:cs typeface="Calibri"/>
              <a:sym typeface="Calibri"/>
            </a:endParaRPr>
          </a:p>
          <a:p>
            <a:pPr indent="-514350" lvl="0" marL="514350" marR="0" rtl="0" algn="l">
              <a:lnSpc>
                <a:spcPct val="11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This is called </a:t>
            </a:r>
            <a:r>
              <a:rPr b="1" lang="en-US" sz="2200">
                <a:solidFill>
                  <a:schemeClr val="dk1"/>
                </a:solidFill>
                <a:latin typeface="Calibri"/>
                <a:ea typeface="Calibri"/>
                <a:cs typeface="Calibri"/>
                <a:sym typeface="Calibri"/>
              </a:rPr>
              <a:t>hierarchical model specification</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nvSpPr>
        <p:spPr>
          <a:xfrm>
            <a:off x="621474" y="287814"/>
            <a:ext cx="10277753" cy="983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Engineering Squared Features</a:t>
            </a:r>
            <a:endParaRPr/>
          </a:p>
        </p:txBody>
      </p:sp>
      <p:pic>
        <p:nvPicPr>
          <p:cNvPr id="279" name="Google Shape;279;p34"/>
          <p:cNvPicPr preferRelativeResize="0"/>
          <p:nvPr/>
        </p:nvPicPr>
        <p:blipFill>
          <a:blip r:embed="rId3">
            <a:alphaModFix/>
          </a:blip>
          <a:stretch>
            <a:fillRect/>
          </a:stretch>
        </p:blipFill>
        <p:spPr>
          <a:xfrm>
            <a:off x="2549250" y="1528902"/>
            <a:ext cx="6422200" cy="38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nvSpPr>
        <p:spPr>
          <a:xfrm>
            <a:off x="621474" y="287814"/>
            <a:ext cx="10277753" cy="983938"/>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Interpreting</a:t>
            </a:r>
            <a:r>
              <a:rPr lang="en-US" sz="3600">
                <a:solidFill>
                  <a:schemeClr val="accent1"/>
                </a:solidFill>
                <a:latin typeface="Calibri"/>
                <a:ea typeface="Calibri"/>
                <a:cs typeface="Calibri"/>
                <a:sym typeface="Calibri"/>
              </a:rPr>
              <a:t> a </a:t>
            </a:r>
            <a:endParaRPr sz="3600">
              <a:solidFill>
                <a:schemeClr val="accent1"/>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3600"/>
              <a:buFont typeface="Calibri"/>
              <a:buNone/>
            </a:pPr>
            <a:r>
              <a:rPr lang="en-US" sz="3600">
                <a:solidFill>
                  <a:schemeClr val="accent1"/>
                </a:solidFill>
                <a:latin typeface="Calibri"/>
                <a:ea typeface="Calibri"/>
                <a:cs typeface="Calibri"/>
                <a:sym typeface="Calibri"/>
              </a:rPr>
              <a:t>N</a:t>
            </a:r>
            <a:r>
              <a:rPr lang="en-US" sz="3600">
                <a:solidFill>
                  <a:schemeClr val="accent1"/>
                </a:solidFill>
                <a:latin typeface="Calibri"/>
                <a:ea typeface="Calibri"/>
                <a:cs typeface="Calibri"/>
                <a:sym typeface="Calibri"/>
              </a:rPr>
              <a:t>onlinear model </a:t>
            </a:r>
            <a:endParaRPr/>
          </a:p>
        </p:txBody>
      </p:sp>
      <p:pic>
        <p:nvPicPr>
          <p:cNvPr id="285" name="Google Shape;285;p35"/>
          <p:cNvPicPr preferRelativeResize="0"/>
          <p:nvPr/>
        </p:nvPicPr>
        <p:blipFill>
          <a:blip r:embed="rId3">
            <a:alphaModFix/>
          </a:blip>
          <a:stretch>
            <a:fillRect/>
          </a:stretch>
        </p:blipFill>
        <p:spPr>
          <a:xfrm>
            <a:off x="4588994" y="373975"/>
            <a:ext cx="6568930" cy="3438425"/>
          </a:xfrm>
          <a:prstGeom prst="rect">
            <a:avLst/>
          </a:prstGeom>
          <a:noFill/>
          <a:ln>
            <a:noFill/>
          </a:ln>
        </p:spPr>
      </p:pic>
      <p:sp>
        <p:nvSpPr>
          <p:cNvPr id="286" name="Google Shape;286;p35"/>
          <p:cNvSpPr/>
          <p:nvPr/>
        </p:nvSpPr>
        <p:spPr>
          <a:xfrm>
            <a:off x="10340828" y="756160"/>
            <a:ext cx="899100" cy="18480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5"/>
          <p:cNvSpPr txBox="1"/>
          <p:nvPr/>
        </p:nvSpPr>
        <p:spPr>
          <a:xfrm>
            <a:off x="118500" y="3533400"/>
            <a:ext cx="11718900" cy="3324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Coefficients:</a:t>
            </a:r>
            <a:endParaRPr b="1"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const:</a:t>
            </a:r>
            <a:r>
              <a:rPr lang="en-US" sz="2000">
                <a:solidFill>
                  <a:schemeClr val="dk1"/>
                </a:solidFill>
                <a:latin typeface="Calibri"/>
                <a:ea typeface="Calibri"/>
                <a:cs typeface="Calibri"/>
                <a:sym typeface="Calibri"/>
              </a:rPr>
              <a:t> The constant (or intercept) is </a:t>
            </a:r>
            <a:r>
              <a:rPr b="1" lang="en-US" sz="2000">
                <a:solidFill>
                  <a:schemeClr val="dk1"/>
                </a:solidFill>
                <a:latin typeface="Calibri"/>
                <a:ea typeface="Calibri"/>
                <a:cs typeface="Calibri"/>
                <a:sym typeface="Calibri"/>
              </a:rPr>
              <a:t>42.742</a:t>
            </a:r>
            <a:r>
              <a:rPr b="1" lang="en-US" sz="2000">
                <a:solidFill>
                  <a:schemeClr val="dk1"/>
                </a:solidFill>
                <a:latin typeface="Calibri"/>
                <a:ea typeface="Calibri"/>
                <a:cs typeface="Calibri"/>
                <a:sym typeface="Calibri"/>
              </a:rPr>
              <a:t> u</a:t>
            </a:r>
            <a:r>
              <a:rPr b="1" lang="en-US" sz="2000">
                <a:solidFill>
                  <a:schemeClr val="dk1"/>
                </a:solidFill>
                <a:latin typeface="Calibri"/>
                <a:ea typeface="Calibri"/>
                <a:cs typeface="Calibri"/>
                <a:sym typeface="Calibri"/>
              </a:rPr>
              <a:t>nits (mpg)</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The intercept represents the baseline mpg when considering the average values of other predictors.</a:t>
            </a:r>
            <a:endParaRPr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hp</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For every one-unit increase in a vehicle’s horsepower capacity, mpg is expected to </a:t>
            </a:r>
            <a:r>
              <a:rPr i="1" lang="en-US" sz="2000">
                <a:solidFill>
                  <a:schemeClr val="dk1"/>
                </a:solidFill>
                <a:latin typeface="Calibri"/>
                <a:ea typeface="Calibri"/>
                <a:cs typeface="Calibri"/>
                <a:sym typeface="Calibri"/>
              </a:rPr>
              <a:t>decrease</a:t>
            </a:r>
            <a:r>
              <a:rPr lang="en-US" sz="2000">
                <a:solidFill>
                  <a:schemeClr val="dk1"/>
                </a:solidFill>
                <a:latin typeface="Calibri"/>
                <a:ea typeface="Calibri"/>
                <a:cs typeface="Calibri"/>
                <a:sym typeface="Calibri"/>
              </a:rPr>
              <a:t> -0.1069 units, </a:t>
            </a:r>
            <a:r>
              <a:rPr lang="en-US" sz="2000">
                <a:solidFill>
                  <a:schemeClr val="dk1"/>
                </a:solidFill>
                <a:latin typeface="Calibri"/>
                <a:ea typeface="Calibri"/>
                <a:cs typeface="Calibri"/>
                <a:sym typeface="Calibri"/>
              </a:rPr>
              <a:t>holding all else constant (</a:t>
            </a:r>
            <a:r>
              <a:rPr i="1" lang="en-US" sz="2000">
                <a:solidFill>
                  <a:schemeClr val="dk1"/>
                </a:solidFill>
                <a:latin typeface="Calibri"/>
                <a:ea typeface="Calibri"/>
                <a:cs typeface="Calibri"/>
                <a:sym typeface="Calibri"/>
              </a:rPr>
              <a:t>ceteris paribus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hp_squared</a:t>
            </a:r>
            <a:r>
              <a:rPr b="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The positive coefficient for hp_squared suggests that the decline in mpg due to an increase in horsepower becomes slower as horsepower increases. Specifically, for each additional unit of horsepower, the rate of decrease in mpg diminishes by </a:t>
            </a:r>
            <a:r>
              <a:rPr b="1" lang="en-US" sz="2000">
                <a:solidFill>
                  <a:schemeClr val="dk1"/>
                </a:solidFill>
                <a:latin typeface="Calibri"/>
                <a:ea typeface="Calibri"/>
                <a:cs typeface="Calibri"/>
                <a:sym typeface="Calibri"/>
              </a:rPr>
              <a:t>0.0002 units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2" marL="1371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These results </a:t>
            </a:r>
            <a:r>
              <a:rPr i="1" lang="en-US" sz="2000">
                <a:solidFill>
                  <a:schemeClr val="dk1"/>
                </a:solidFill>
                <a:latin typeface="Calibri"/>
                <a:ea typeface="Calibri"/>
                <a:cs typeface="Calibri"/>
                <a:sym typeface="Calibri"/>
              </a:rPr>
              <a:t>are</a:t>
            </a:r>
            <a:r>
              <a:rPr lang="en-US" sz="2000">
                <a:solidFill>
                  <a:schemeClr val="dk1"/>
                </a:solidFill>
                <a:latin typeface="Calibri"/>
                <a:ea typeface="Calibri"/>
                <a:cs typeface="Calibri"/>
                <a:sym typeface="Calibri"/>
              </a:rPr>
              <a:t> statistically significant! We </a:t>
            </a:r>
            <a:r>
              <a:rPr i="1" lang="en-US" sz="2000">
                <a:solidFill>
                  <a:schemeClr val="dk1"/>
                </a:solidFill>
                <a:latin typeface="Calibri"/>
                <a:ea typeface="Calibri"/>
                <a:cs typeface="Calibri"/>
                <a:sym typeface="Calibri"/>
              </a:rPr>
              <a:t>can</a:t>
            </a:r>
            <a:r>
              <a:rPr lang="en-US" sz="2000">
                <a:solidFill>
                  <a:schemeClr val="dk1"/>
                </a:solidFill>
                <a:latin typeface="Calibri"/>
                <a:ea typeface="Calibri"/>
                <a:cs typeface="Calibri"/>
                <a:sym typeface="Calibri"/>
              </a:rPr>
              <a:t> reject the null-hypothesis.</a:t>
            </a:r>
            <a:endParaRPr sz="2000">
              <a:solidFill>
                <a:schemeClr val="dk1"/>
              </a:solidFill>
              <a:latin typeface="Calibri"/>
              <a:ea typeface="Calibri"/>
              <a:cs typeface="Calibri"/>
              <a:sym typeface="Calibri"/>
            </a:endParaRPr>
          </a:p>
        </p:txBody>
      </p:sp>
      <p:sp>
        <p:nvSpPr>
          <p:cNvPr id="288" name="Google Shape;288;p35"/>
          <p:cNvSpPr/>
          <p:nvPr/>
        </p:nvSpPr>
        <p:spPr>
          <a:xfrm>
            <a:off x="4588997" y="3336590"/>
            <a:ext cx="1879200" cy="371700"/>
          </a:xfrm>
          <a:prstGeom prst="frame">
            <a:avLst>
              <a:gd fmla="val 0" name="adj1"/>
            </a:avLst>
          </a:prstGeom>
          <a:solidFill>
            <a:srgbClr val="FF0000"/>
          </a:solidFill>
          <a:ln cap="flat" cmpd="sng" w="9525">
            <a:solidFill>
              <a:srgbClr val="FF0000"/>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nvSpPr>
        <p:spPr>
          <a:xfrm>
            <a:off x="539832" y="173514"/>
            <a:ext cx="9989584"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200"/>
              <a:buFont typeface="Calibri"/>
              <a:buNone/>
            </a:pPr>
            <a:r>
              <a:rPr b="0" i="0" lang="en-US" sz="3200" u="none" cap="none" strike="noStrike">
                <a:solidFill>
                  <a:schemeClr val="accent1"/>
                </a:solidFill>
                <a:latin typeface="Calibri"/>
                <a:ea typeface="Calibri"/>
                <a:cs typeface="Calibri"/>
                <a:sym typeface="Calibri"/>
              </a:rPr>
              <a:t>Lab 9</a:t>
            </a:r>
            <a:endParaRPr/>
          </a:p>
        </p:txBody>
      </p:sp>
      <p:pic>
        <p:nvPicPr>
          <p:cNvPr id="294" name="Google Shape;294;p36"/>
          <p:cNvPicPr preferRelativeResize="0"/>
          <p:nvPr/>
        </p:nvPicPr>
        <p:blipFill>
          <a:blip r:embed="rId3">
            <a:alphaModFix/>
          </a:blip>
          <a:stretch>
            <a:fillRect/>
          </a:stretch>
        </p:blipFill>
        <p:spPr>
          <a:xfrm>
            <a:off x="1284788" y="1183605"/>
            <a:ext cx="8499665" cy="52533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621475" y="136525"/>
            <a:ext cx="9144000" cy="1126316"/>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Categorical (Encoded) Variables and Modeling</a:t>
            </a:r>
            <a:endParaRPr/>
          </a:p>
        </p:txBody>
      </p:sp>
      <p:sp>
        <p:nvSpPr>
          <p:cNvPr id="103" name="Google Shape;10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15"/>
          <p:cNvSpPr txBox="1"/>
          <p:nvPr/>
        </p:nvSpPr>
        <p:spPr>
          <a:xfrm>
            <a:off x="621475" y="1262850"/>
            <a:ext cx="10492500" cy="226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Categorical Variables in Modeling</a:t>
            </a:r>
            <a:endParaRPr b="1"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Definition: </a:t>
            </a:r>
            <a:r>
              <a:rPr lang="en-US" sz="2000">
                <a:latin typeface="Calibri"/>
                <a:ea typeface="Calibri"/>
                <a:cs typeface="Calibri"/>
                <a:sym typeface="Calibri"/>
              </a:rPr>
              <a:t>Variables that can take on a limited, fixed number of values. Examples include colors (red, blue, green), gender (male, female), and ratings (low, medium, high).</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Importance:</a:t>
            </a:r>
            <a:endParaRPr b="1"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Richness in Data: </a:t>
            </a:r>
            <a:r>
              <a:rPr lang="en-US" sz="2000">
                <a:latin typeface="Calibri"/>
                <a:ea typeface="Calibri"/>
                <a:cs typeface="Calibri"/>
                <a:sym typeface="Calibri"/>
              </a:rPr>
              <a:t>Captures non-numeric information … numerically!</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Domain Insights: </a:t>
            </a:r>
            <a:r>
              <a:rPr lang="en-US" sz="2000">
                <a:latin typeface="Calibri"/>
                <a:ea typeface="Calibri"/>
                <a:cs typeface="Calibri"/>
                <a:sym typeface="Calibri"/>
              </a:rPr>
              <a:t>Represents data from far more domains (most of the internet is text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621475" y="136525"/>
            <a:ext cx="106188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Handling Encoded Data for Modeling (½)</a:t>
            </a:r>
            <a:endParaRPr/>
          </a:p>
        </p:txBody>
      </p:sp>
      <p:sp>
        <p:nvSpPr>
          <p:cNvPr id="110" name="Google Shape;110;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16"/>
          <p:cNvSpPr txBox="1"/>
          <p:nvPr/>
        </p:nvSpPr>
        <p:spPr>
          <a:xfrm>
            <a:off x="126400" y="1235550"/>
            <a:ext cx="11667000" cy="474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Label Encoding:</a:t>
            </a:r>
            <a:endParaRPr b="1"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lang="en-US" sz="2000">
                <a:latin typeface="Calibri"/>
                <a:ea typeface="Calibri"/>
                <a:cs typeface="Calibri"/>
                <a:sym typeface="Calibri"/>
              </a:rPr>
              <a:t>Assign a unique integer to each category.</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lang="en-US" sz="2000">
                <a:latin typeface="Calibri"/>
                <a:ea typeface="Calibri"/>
                <a:cs typeface="Calibri"/>
                <a:sym typeface="Calibri"/>
              </a:rPr>
              <a:t>Useful for ordinal data.</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Careful!</a:t>
            </a:r>
            <a:r>
              <a:rPr lang="en-US" sz="2000">
                <a:latin typeface="Calibri"/>
                <a:ea typeface="Calibri"/>
                <a:cs typeface="Calibri"/>
                <a:sym typeface="Calibri"/>
              </a:rPr>
              <a:t> Imputes a relationship between numbers that may not exist.</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Example</a:t>
            </a:r>
            <a:r>
              <a:rPr lang="en-US" sz="2000">
                <a:latin typeface="Calibri"/>
                <a:ea typeface="Calibri"/>
                <a:cs typeface="Calibri"/>
                <a:sym typeface="Calibri"/>
              </a:rPr>
              <a:t>: Sizes: Small (1), Medium (2), Large (3).</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One-Hot (Dummy) Encoding:</a:t>
            </a:r>
            <a:endParaRPr b="1"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lang="en-US" sz="2000">
                <a:latin typeface="Calibri"/>
                <a:ea typeface="Calibri"/>
                <a:cs typeface="Calibri"/>
                <a:sym typeface="Calibri"/>
              </a:rPr>
              <a:t>Convert categories into binary columns.</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Careful!</a:t>
            </a:r>
            <a:r>
              <a:rPr lang="en-US" sz="2000">
                <a:latin typeface="Calibri"/>
                <a:ea typeface="Calibri"/>
                <a:cs typeface="Calibri"/>
                <a:sym typeface="Calibri"/>
              </a:rPr>
              <a:t> Can explode the number of variables in a dataframe.</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Example:</a:t>
            </a:r>
            <a:r>
              <a:rPr lang="en-US" sz="2000">
                <a:latin typeface="Calibri"/>
                <a:ea typeface="Calibri"/>
                <a:cs typeface="Calibri"/>
                <a:sym typeface="Calibri"/>
              </a:rPr>
              <a:t> Colors: Red -&gt; is_red (0 or 1), Blue -&gt; is_blue (0 or 1).</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Binary Encoding:</a:t>
            </a:r>
            <a:endParaRPr b="1"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lang="en-US" sz="2000">
                <a:latin typeface="Calibri"/>
                <a:ea typeface="Calibri"/>
                <a:cs typeface="Calibri"/>
                <a:sym typeface="Calibri"/>
              </a:rPr>
              <a:t>Combine features of both label and one-hot encoding.</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lang="en-US" sz="2000">
                <a:latin typeface="Calibri"/>
                <a:ea typeface="Calibri"/>
                <a:cs typeface="Calibri"/>
                <a:sym typeface="Calibri"/>
              </a:rPr>
              <a:t>Categories are first labeled and then converted to binary code.</a:t>
            </a:r>
            <a:endParaRPr sz="2000">
              <a:latin typeface="Calibri"/>
              <a:ea typeface="Calibri"/>
              <a:cs typeface="Calibri"/>
              <a:sym typeface="Calibri"/>
            </a:endParaRPr>
          </a:p>
          <a:p>
            <a:pPr indent="-355600" lvl="1" marL="914400" marR="0" rtl="0" algn="l">
              <a:lnSpc>
                <a:spcPct val="115000"/>
              </a:lnSpc>
              <a:spcBef>
                <a:spcPts val="0"/>
              </a:spcBef>
              <a:spcAft>
                <a:spcPts val="0"/>
              </a:spcAft>
              <a:buSzPts val="2000"/>
              <a:buFont typeface="Calibri"/>
              <a:buChar char="○"/>
            </a:pPr>
            <a:r>
              <a:rPr b="1" lang="en-US" sz="2000">
                <a:latin typeface="Calibri"/>
                <a:ea typeface="Calibri"/>
                <a:cs typeface="Calibri"/>
                <a:sym typeface="Calibri"/>
              </a:rPr>
              <a:t>Example</a:t>
            </a:r>
            <a:r>
              <a:rPr lang="en-US" sz="2000">
                <a:latin typeface="Calibri"/>
                <a:ea typeface="Calibri"/>
                <a:cs typeface="Calibri"/>
                <a:sym typeface="Calibri"/>
              </a:rPr>
              <a:t>: Colors: Red (001), Blue (010), Green (011).</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621475" y="136525"/>
            <a:ext cx="106188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Handling Encoded Data for Modeling (</a:t>
            </a:r>
            <a:r>
              <a:rPr lang="en-US" sz="2500">
                <a:solidFill>
                  <a:schemeClr val="accent1"/>
                </a:solidFill>
                <a:latin typeface="Calibri"/>
                <a:ea typeface="Calibri"/>
                <a:cs typeface="Calibri"/>
                <a:sym typeface="Calibri"/>
              </a:rPr>
              <a:t>2/2</a:t>
            </a:r>
            <a:r>
              <a:rPr lang="en-US" sz="4400">
                <a:solidFill>
                  <a:schemeClr val="accent1"/>
                </a:solidFill>
                <a:latin typeface="Calibri"/>
                <a:ea typeface="Calibri"/>
                <a:cs typeface="Calibri"/>
                <a:sym typeface="Calibri"/>
              </a:rPr>
              <a:t>)</a:t>
            </a:r>
            <a:endParaRPr/>
          </a:p>
        </p:txBody>
      </p:sp>
      <p:sp>
        <p:nvSpPr>
          <p:cNvPr id="117" name="Google Shape;117;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7"/>
          <p:cNvSpPr txBox="1"/>
          <p:nvPr/>
        </p:nvSpPr>
        <p:spPr>
          <a:xfrm>
            <a:off x="400300" y="1262725"/>
            <a:ext cx="10524000" cy="4386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Frequency (or Count) Encoding:</a:t>
            </a:r>
            <a:endParaRPr b="1"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Replace categories with their frequency or count.</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Careful! </a:t>
            </a:r>
            <a:r>
              <a:rPr lang="en-US" sz="2000">
                <a:solidFill>
                  <a:schemeClr val="dk1"/>
                </a:solidFill>
                <a:latin typeface="Calibri"/>
                <a:ea typeface="Calibri"/>
                <a:cs typeface="Calibri"/>
                <a:sym typeface="Calibri"/>
              </a:rPr>
              <a:t>You may not be able to aggregate data in production.</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Example</a:t>
            </a:r>
            <a:r>
              <a:rPr lang="en-US" sz="2000">
                <a:solidFill>
                  <a:schemeClr val="dk1"/>
                </a:solidFill>
                <a:latin typeface="Calibri"/>
                <a:ea typeface="Calibri"/>
                <a:cs typeface="Calibri"/>
                <a:sym typeface="Calibri"/>
              </a:rPr>
              <a:t>: Cities: NYC (1000), LA (750), Chicago (500).</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Target (Mean) Encoding:</a:t>
            </a:r>
            <a:endParaRPr b="1"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Replace categories with the mean of the target variable for that category.</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Careful! </a:t>
            </a:r>
            <a:r>
              <a:rPr lang="en-US" sz="2000">
                <a:solidFill>
                  <a:schemeClr val="dk1"/>
                </a:solidFill>
                <a:latin typeface="Calibri"/>
                <a:ea typeface="Calibri"/>
                <a:cs typeface="Calibri"/>
                <a:sym typeface="Calibri"/>
              </a:rPr>
              <a:t>Means are highly influenced by large outliers.</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Example</a:t>
            </a:r>
            <a:r>
              <a:rPr lang="en-US" sz="2000">
                <a:solidFill>
                  <a:schemeClr val="dk1"/>
                </a:solidFill>
                <a:latin typeface="Calibri"/>
                <a:ea typeface="Calibri"/>
                <a:cs typeface="Calibri"/>
                <a:sym typeface="Calibri"/>
              </a:rPr>
              <a:t>: Car Brands: Toyota (avg price $20k), Ford (avg price $25k).</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Embedding Layers (Deep Learning):</a:t>
            </a:r>
            <a:endParaRPr b="1"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Map categories to dense vectors.</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Careful!</a:t>
            </a:r>
            <a:r>
              <a:rPr lang="en-US" sz="2000">
                <a:solidFill>
                  <a:schemeClr val="dk1"/>
                </a:solidFill>
                <a:latin typeface="Calibri"/>
                <a:ea typeface="Calibri"/>
                <a:cs typeface="Calibri"/>
                <a:sym typeface="Calibri"/>
              </a:rPr>
              <a:t> Embeddings may not express relationships that you think.</a:t>
            </a:r>
            <a:endParaRPr sz="2000">
              <a:solidFill>
                <a:schemeClr val="dk1"/>
              </a:solidFill>
              <a:latin typeface="Calibri"/>
              <a:ea typeface="Calibri"/>
              <a:cs typeface="Calibri"/>
              <a:sym typeface="Calibri"/>
            </a:endParaRPr>
          </a:p>
          <a:p>
            <a:pPr indent="-355600" lvl="1"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Example:</a:t>
            </a:r>
            <a:r>
              <a:rPr lang="en-US" sz="2000">
                <a:solidFill>
                  <a:schemeClr val="dk1"/>
                </a:solidFill>
                <a:latin typeface="Calibri"/>
                <a:ea typeface="Calibri"/>
                <a:cs typeface="Calibri"/>
                <a:sym typeface="Calibri"/>
              </a:rPr>
              <a:t> Movie Genres: Action ([0.2, 0.5, 0.7]), Drama ([0.9, 0.1, 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621475" y="136525"/>
            <a:ext cx="106188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To the code!</a:t>
            </a:r>
            <a:endParaRPr/>
          </a:p>
        </p:txBody>
      </p:sp>
      <p:sp>
        <p:nvSpPr>
          <p:cNvPr id="124" name="Google Shape;124;p18"/>
          <p:cNvSpPr txBox="1"/>
          <p:nvPr/>
        </p:nvSpPr>
        <p:spPr>
          <a:xfrm>
            <a:off x="837475" y="1595175"/>
            <a:ext cx="6326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Access to the </a:t>
            </a:r>
            <a:r>
              <a:rPr lang="en-US" sz="2400" u="sng">
                <a:solidFill>
                  <a:schemeClr val="hlink"/>
                </a:solidFill>
                <a:latin typeface="Calibri"/>
                <a:ea typeface="Calibri"/>
                <a:cs typeface="Calibri"/>
                <a:sym typeface="Calibri"/>
                <a:hlinkClick r:id="rId3"/>
              </a:rPr>
              <a:t>code</a:t>
            </a:r>
            <a:r>
              <a:rPr lang="en-US" sz="2400">
                <a:solidFill>
                  <a:schemeClr val="dk1"/>
                </a:solidFill>
                <a:latin typeface="Calibri"/>
                <a:ea typeface="Calibri"/>
                <a:cs typeface="Calibri"/>
                <a:sym typeface="Calibri"/>
              </a:rPr>
              <a:t> for encoding prediction!</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621475" y="136525"/>
            <a:ext cx="10618800" cy="1126200"/>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Interpreting Coefficients of Encoded Data in Linear Regression (</a:t>
            </a:r>
            <a:r>
              <a:rPr lang="en-US" sz="2500">
                <a:solidFill>
                  <a:schemeClr val="accent1"/>
                </a:solidFill>
                <a:latin typeface="Calibri"/>
                <a:ea typeface="Calibri"/>
                <a:cs typeface="Calibri"/>
                <a:sym typeface="Calibri"/>
              </a:rPr>
              <a:t>1/2</a:t>
            </a:r>
            <a:r>
              <a:rPr lang="en-US" sz="4400">
                <a:solidFill>
                  <a:schemeClr val="accent1"/>
                </a:solidFill>
                <a:latin typeface="Calibri"/>
                <a:ea typeface="Calibri"/>
                <a:cs typeface="Calibri"/>
                <a:sym typeface="Calibri"/>
              </a:rPr>
              <a:t>)</a:t>
            </a:r>
            <a:endParaRPr/>
          </a:p>
        </p:txBody>
      </p:sp>
      <p:sp>
        <p:nvSpPr>
          <p:cNvPr id="130" name="Google Shape;130;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19"/>
          <p:cNvPicPr preferRelativeResize="0"/>
          <p:nvPr/>
        </p:nvPicPr>
        <p:blipFill rotWithShape="1">
          <a:blip r:embed="rId3">
            <a:alphaModFix/>
          </a:blip>
          <a:srcRect b="0" l="0" r="0" t="51128"/>
          <a:stretch/>
        </p:blipFill>
        <p:spPr>
          <a:xfrm>
            <a:off x="2195275" y="1369951"/>
            <a:ext cx="7471200" cy="2211500"/>
          </a:xfrm>
          <a:prstGeom prst="rect">
            <a:avLst/>
          </a:prstGeom>
          <a:noFill/>
          <a:ln>
            <a:noFill/>
          </a:ln>
        </p:spPr>
      </p:pic>
      <p:sp>
        <p:nvSpPr>
          <p:cNvPr id="132" name="Google Shape;132;p19"/>
          <p:cNvSpPr txBox="1"/>
          <p:nvPr/>
        </p:nvSpPr>
        <p:spPr>
          <a:xfrm>
            <a:off x="71425" y="3385750"/>
            <a:ext cx="11718900" cy="3324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Coefficients:</a:t>
            </a:r>
            <a:endParaRPr b="1"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const:</a:t>
            </a:r>
            <a:r>
              <a:rPr lang="en-US" sz="2000">
                <a:solidFill>
                  <a:schemeClr val="dk1"/>
                </a:solidFill>
                <a:latin typeface="Calibri"/>
                <a:ea typeface="Calibri"/>
                <a:cs typeface="Calibri"/>
                <a:sym typeface="Calibri"/>
              </a:rPr>
              <a:t> The constant (or intercept) is </a:t>
            </a:r>
            <a:r>
              <a:rPr b="1" lang="en-US" sz="2000">
                <a:solidFill>
                  <a:schemeClr val="dk1"/>
                </a:solidFill>
                <a:latin typeface="Calibri"/>
                <a:ea typeface="Calibri"/>
                <a:cs typeface="Calibri"/>
                <a:sym typeface="Calibri"/>
              </a:rPr>
              <a:t>0.9067 units. </a:t>
            </a:r>
            <a:r>
              <a:rPr lang="en-US" sz="2000">
                <a:solidFill>
                  <a:schemeClr val="dk1"/>
                </a:solidFill>
                <a:latin typeface="Calibri"/>
                <a:ea typeface="Calibri"/>
                <a:cs typeface="Calibri"/>
                <a:sym typeface="Calibri"/>
              </a:rPr>
              <a:t>This represents the expected tip amount when the total bill is zero and the tipper is male (because when sex_Female is 0, the tipper is male). </a:t>
            </a:r>
            <a:endParaRPr sz="2000">
              <a:solidFill>
                <a:schemeClr val="dk1"/>
              </a:solidFill>
              <a:latin typeface="Calibri"/>
              <a:ea typeface="Calibri"/>
              <a:cs typeface="Calibri"/>
              <a:sym typeface="Calibri"/>
            </a:endParaRPr>
          </a:p>
          <a:p>
            <a:pPr indent="-355600" lvl="2" marL="13716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Take-Away: </a:t>
            </a:r>
            <a:r>
              <a:rPr lang="en-US" sz="2000">
                <a:solidFill>
                  <a:schemeClr val="dk1"/>
                </a:solidFill>
                <a:latin typeface="Calibri"/>
                <a:ea typeface="Calibri"/>
                <a:cs typeface="Calibri"/>
                <a:sym typeface="Calibri"/>
              </a:rPr>
              <a:t>At the intercept, the coefficient represents the what the categorical variables </a:t>
            </a:r>
            <a:r>
              <a:rPr b="1" lang="en-US" sz="2000">
                <a:solidFill>
                  <a:schemeClr val="dk1"/>
                </a:solidFill>
                <a:latin typeface="Calibri"/>
                <a:ea typeface="Calibri"/>
                <a:cs typeface="Calibri"/>
                <a:sym typeface="Calibri"/>
              </a:rPr>
              <a:t>aren’t</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total_bill: </a:t>
            </a:r>
            <a:r>
              <a:rPr lang="en-US" sz="2000">
                <a:solidFill>
                  <a:schemeClr val="dk1"/>
                </a:solidFill>
                <a:latin typeface="Calibri"/>
                <a:ea typeface="Calibri"/>
                <a:cs typeface="Calibri"/>
                <a:sym typeface="Calibri"/>
              </a:rPr>
              <a:t>For every one-dollar increase in the </a:t>
            </a:r>
            <a:r>
              <a:rPr b="1" lang="en-US" sz="2000">
                <a:solidFill>
                  <a:schemeClr val="dk1"/>
                </a:solidFill>
                <a:latin typeface="Calibri"/>
                <a:ea typeface="Calibri"/>
                <a:cs typeface="Calibri"/>
                <a:sym typeface="Calibri"/>
              </a:rPr>
              <a:t>total bill</a:t>
            </a:r>
            <a:r>
              <a:rPr lang="en-US" sz="2000">
                <a:solidFill>
                  <a:schemeClr val="dk1"/>
                </a:solidFill>
                <a:latin typeface="Calibri"/>
                <a:ea typeface="Calibri"/>
                <a:cs typeface="Calibri"/>
                <a:sym typeface="Calibri"/>
              </a:rPr>
              <a:t>, the tip amount is expected to increase by about</a:t>
            </a:r>
            <a:r>
              <a:rPr b="1" lang="en-US" sz="2000">
                <a:solidFill>
                  <a:schemeClr val="dk1"/>
                </a:solidFill>
                <a:latin typeface="Calibri"/>
                <a:ea typeface="Calibri"/>
                <a:cs typeface="Calibri"/>
                <a:sym typeface="Calibri"/>
              </a:rPr>
              <a:t> 0.1052 </a:t>
            </a:r>
            <a:r>
              <a:rPr b="1" i="1" lang="en-US" sz="2000">
                <a:solidFill>
                  <a:schemeClr val="dk1"/>
                </a:solidFill>
                <a:latin typeface="Calibri"/>
                <a:ea typeface="Calibri"/>
                <a:cs typeface="Calibri"/>
                <a:sym typeface="Calibri"/>
              </a:rPr>
              <a:t>cents</a:t>
            </a:r>
            <a:r>
              <a:rPr lang="en-US" sz="2000">
                <a:solidFill>
                  <a:schemeClr val="dk1"/>
                </a:solidFill>
                <a:latin typeface="Calibri"/>
                <a:ea typeface="Calibri"/>
                <a:cs typeface="Calibri"/>
                <a:sym typeface="Calibri"/>
              </a:rPr>
              <a:t>, holding the sex constant (</a:t>
            </a:r>
            <a:r>
              <a:rPr i="1" lang="en-US" sz="2000">
                <a:solidFill>
                  <a:schemeClr val="dk1"/>
                </a:solidFill>
                <a:latin typeface="Calibri"/>
                <a:ea typeface="Calibri"/>
                <a:cs typeface="Calibri"/>
                <a:sym typeface="Calibri"/>
              </a:rPr>
              <a:t>ceteris paribus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sex_Female:</a:t>
            </a:r>
            <a:r>
              <a:rPr lang="en-US" sz="2000">
                <a:solidFill>
                  <a:schemeClr val="dk1"/>
                </a:solidFill>
                <a:latin typeface="Calibri"/>
                <a:ea typeface="Calibri"/>
                <a:cs typeface="Calibri"/>
                <a:sym typeface="Calibri"/>
              </a:rPr>
              <a:t> The coefficient for sex_Female is</a:t>
            </a:r>
            <a:r>
              <a:rPr b="1" lang="en-US" sz="2000">
                <a:solidFill>
                  <a:schemeClr val="dk1"/>
                </a:solidFill>
                <a:latin typeface="Calibri"/>
                <a:ea typeface="Calibri"/>
                <a:cs typeface="Calibri"/>
                <a:sym typeface="Calibri"/>
              </a:rPr>
              <a:t> 0.1291 units</a:t>
            </a:r>
            <a:r>
              <a:rPr lang="en-US" sz="2000">
                <a:solidFill>
                  <a:schemeClr val="dk1"/>
                </a:solidFill>
                <a:latin typeface="Calibri"/>
                <a:ea typeface="Calibri"/>
                <a:cs typeface="Calibri"/>
                <a:sym typeface="Calibri"/>
              </a:rPr>
              <a:t>. This means that, on average, tips given by females are higher by about</a:t>
            </a:r>
            <a:r>
              <a:rPr b="1" lang="en-US" sz="2000">
                <a:solidFill>
                  <a:schemeClr val="dk1"/>
                </a:solidFill>
                <a:latin typeface="Calibri"/>
                <a:ea typeface="Calibri"/>
                <a:cs typeface="Calibri"/>
                <a:sym typeface="Calibri"/>
              </a:rPr>
              <a:t> 0.1291 </a:t>
            </a:r>
            <a:r>
              <a:rPr lang="en-US" sz="2000">
                <a:solidFill>
                  <a:schemeClr val="dk1"/>
                </a:solidFill>
                <a:latin typeface="Calibri"/>
                <a:ea typeface="Calibri"/>
                <a:cs typeface="Calibri"/>
                <a:sym typeface="Calibri"/>
              </a:rPr>
              <a:t>units than those given by males, holding the total bill constant.</a:t>
            </a:r>
            <a:endParaRPr sz="2000">
              <a:solidFill>
                <a:schemeClr val="dk1"/>
              </a:solidFill>
              <a:latin typeface="Calibri"/>
              <a:ea typeface="Calibri"/>
              <a:cs typeface="Calibri"/>
              <a:sym typeface="Calibri"/>
            </a:endParaRPr>
          </a:p>
          <a:p>
            <a:pPr indent="-355600" lvl="2" marL="13716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BUT </a:t>
            </a:r>
            <a:r>
              <a:rPr lang="en-US" sz="2000">
                <a:solidFill>
                  <a:schemeClr val="dk1"/>
                </a:solidFill>
                <a:latin typeface="Calibri"/>
                <a:ea typeface="Calibri"/>
                <a:cs typeface="Calibri"/>
                <a:sym typeface="Calibri"/>
              </a:rPr>
              <a:t>these results are </a:t>
            </a:r>
            <a:r>
              <a:rPr i="1" lang="en-US" sz="2000">
                <a:solidFill>
                  <a:schemeClr val="dk1"/>
                </a:solidFill>
                <a:latin typeface="Calibri"/>
                <a:ea typeface="Calibri"/>
                <a:cs typeface="Calibri"/>
                <a:sym typeface="Calibri"/>
              </a:rPr>
              <a:t>not</a:t>
            </a:r>
            <a:r>
              <a:rPr lang="en-US" sz="2000">
                <a:solidFill>
                  <a:schemeClr val="dk1"/>
                </a:solidFill>
                <a:latin typeface="Calibri"/>
                <a:ea typeface="Calibri"/>
                <a:cs typeface="Calibri"/>
                <a:sym typeface="Calibri"/>
              </a:rPr>
              <a:t> statistically significant! We </a:t>
            </a:r>
            <a:r>
              <a:rPr i="1" lang="en-US" sz="2000">
                <a:solidFill>
                  <a:schemeClr val="dk1"/>
                </a:solidFill>
                <a:latin typeface="Calibri"/>
                <a:ea typeface="Calibri"/>
                <a:cs typeface="Calibri"/>
                <a:sym typeface="Calibri"/>
              </a:rPr>
              <a:t>cannot</a:t>
            </a:r>
            <a:r>
              <a:rPr lang="en-US" sz="2000">
                <a:solidFill>
                  <a:schemeClr val="dk1"/>
                </a:solidFill>
                <a:latin typeface="Calibri"/>
                <a:ea typeface="Calibri"/>
                <a:cs typeface="Calibri"/>
                <a:sym typeface="Calibri"/>
              </a:rPr>
              <a:t> reject the null-hypothesis.</a:t>
            </a:r>
            <a:endParaRPr sz="2000">
              <a:solidFill>
                <a:schemeClr val="dk1"/>
              </a:solidFill>
              <a:latin typeface="Calibri"/>
              <a:ea typeface="Calibri"/>
              <a:cs typeface="Calibri"/>
              <a:sym typeface="Calibri"/>
            </a:endParaRPr>
          </a:p>
        </p:txBody>
      </p:sp>
      <p:sp>
        <p:nvSpPr>
          <p:cNvPr id="133" name="Google Shape;133;p19"/>
          <p:cNvSpPr txBox="1"/>
          <p:nvPr/>
        </p:nvSpPr>
        <p:spPr>
          <a:xfrm rot="543">
            <a:off x="9666475" y="1827812"/>
            <a:ext cx="1899300" cy="7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CC0000"/>
                </a:solidFill>
                <a:latin typeface="Calibri"/>
                <a:ea typeface="Calibri"/>
                <a:cs typeface="Calibri"/>
                <a:sym typeface="Calibri"/>
              </a:rPr>
              <a:t>NOTE! This data is made up by the creators of Seaborn and should not be interpreted as “factual” in any way.</a:t>
            </a:r>
            <a:endParaRPr sz="1500">
              <a:solidFill>
                <a:srgbClr val="CC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621475" y="136525"/>
            <a:ext cx="10618800" cy="1126200"/>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Interpreting Coefficients of Encoded Data in Linear Regression (</a:t>
            </a:r>
            <a:r>
              <a:rPr lang="en-US" sz="2500">
                <a:solidFill>
                  <a:schemeClr val="accent1"/>
                </a:solidFill>
                <a:latin typeface="Calibri"/>
                <a:ea typeface="Calibri"/>
                <a:cs typeface="Calibri"/>
                <a:sym typeface="Calibri"/>
              </a:rPr>
              <a:t>2</a:t>
            </a:r>
            <a:r>
              <a:rPr lang="en-US" sz="2500">
                <a:solidFill>
                  <a:schemeClr val="accent1"/>
                </a:solidFill>
                <a:latin typeface="Calibri"/>
                <a:ea typeface="Calibri"/>
                <a:cs typeface="Calibri"/>
                <a:sym typeface="Calibri"/>
              </a:rPr>
              <a:t>/2</a:t>
            </a:r>
            <a:r>
              <a:rPr lang="en-US" sz="4400">
                <a:solidFill>
                  <a:schemeClr val="accent1"/>
                </a:solidFill>
                <a:latin typeface="Calibri"/>
                <a:ea typeface="Calibri"/>
                <a:cs typeface="Calibri"/>
                <a:sym typeface="Calibri"/>
              </a:rPr>
              <a:t>)</a:t>
            </a:r>
            <a:endParaRPr/>
          </a:p>
        </p:txBody>
      </p:sp>
      <p:sp>
        <p:nvSpPr>
          <p:cNvPr id="139" name="Google Shape;139;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0"/>
          <p:cNvSpPr txBox="1"/>
          <p:nvPr/>
        </p:nvSpPr>
        <p:spPr>
          <a:xfrm>
            <a:off x="71425" y="1634450"/>
            <a:ext cx="11718900" cy="2970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Take-Away</a:t>
            </a:r>
            <a:r>
              <a:rPr b="1" lang="en-US"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coefficient for a </a:t>
            </a:r>
            <a:r>
              <a:rPr lang="en-US" sz="2000">
                <a:solidFill>
                  <a:schemeClr val="accent4"/>
                </a:solidFill>
                <a:latin typeface="Calibri"/>
                <a:ea typeface="Calibri"/>
                <a:cs typeface="Calibri"/>
                <a:sym typeface="Calibri"/>
              </a:rPr>
              <a:t>categorical variable</a:t>
            </a:r>
            <a:r>
              <a:rPr lang="en-US" sz="2000">
                <a:solidFill>
                  <a:schemeClr val="dk1"/>
                </a:solidFill>
                <a:latin typeface="Calibri"/>
                <a:ea typeface="Calibri"/>
                <a:cs typeface="Calibri"/>
                <a:sym typeface="Calibri"/>
              </a:rPr>
              <a:t> in a regression model tells us the difference in the mean response between the </a:t>
            </a:r>
            <a:r>
              <a:rPr lang="en-US" sz="2000">
                <a:solidFill>
                  <a:srgbClr val="FF9900"/>
                </a:solidFill>
                <a:latin typeface="Calibri"/>
                <a:ea typeface="Calibri"/>
                <a:cs typeface="Calibri"/>
                <a:sym typeface="Calibri"/>
              </a:rPr>
              <a:t>reference category </a:t>
            </a:r>
            <a:r>
              <a:rPr lang="en-US" sz="2000">
                <a:solidFill>
                  <a:schemeClr val="dk1"/>
                </a:solidFill>
                <a:latin typeface="Calibri"/>
                <a:ea typeface="Calibri"/>
                <a:cs typeface="Calibri"/>
                <a:sym typeface="Calibri"/>
              </a:rPr>
              <a:t>(in this case, male) and the </a:t>
            </a:r>
            <a:r>
              <a:rPr lang="en-US" sz="2000">
                <a:solidFill>
                  <a:schemeClr val="accent5"/>
                </a:solidFill>
                <a:latin typeface="Calibri"/>
                <a:ea typeface="Calibri"/>
                <a:cs typeface="Calibri"/>
                <a:sym typeface="Calibri"/>
              </a:rPr>
              <a:t>given category</a:t>
            </a:r>
            <a:r>
              <a:rPr lang="en-US" sz="2000">
                <a:solidFill>
                  <a:schemeClr val="dk1"/>
                </a:solidFill>
                <a:latin typeface="Calibri"/>
                <a:ea typeface="Calibri"/>
                <a:cs typeface="Calibri"/>
                <a:sym typeface="Calibri"/>
              </a:rPr>
              <a:t> (in this case, female), holding other variables constant. A negative coefficient indicates that the </a:t>
            </a:r>
            <a:r>
              <a:rPr lang="en-US" sz="2000">
                <a:solidFill>
                  <a:schemeClr val="accent5"/>
                </a:solidFill>
                <a:latin typeface="Calibri"/>
                <a:ea typeface="Calibri"/>
                <a:cs typeface="Calibri"/>
                <a:sym typeface="Calibri"/>
              </a:rPr>
              <a:t>given category </a:t>
            </a:r>
            <a:r>
              <a:rPr lang="en-US" sz="2000">
                <a:solidFill>
                  <a:schemeClr val="dk1"/>
                </a:solidFill>
                <a:latin typeface="Calibri"/>
                <a:ea typeface="Calibri"/>
                <a:cs typeface="Calibri"/>
                <a:sym typeface="Calibri"/>
              </a:rPr>
              <a:t>(female) has a lower mean response compared to the </a:t>
            </a:r>
            <a:r>
              <a:rPr lang="en-US" sz="2000">
                <a:solidFill>
                  <a:schemeClr val="accent2"/>
                </a:solidFill>
                <a:latin typeface="Calibri"/>
                <a:ea typeface="Calibri"/>
                <a:cs typeface="Calibri"/>
                <a:sym typeface="Calibri"/>
              </a:rPr>
              <a:t>reference category.</a:t>
            </a:r>
            <a:endParaRPr sz="2000">
              <a:solidFill>
                <a:schemeClr val="accent2"/>
              </a:solidFill>
              <a:latin typeface="Calibri"/>
              <a:ea typeface="Calibri"/>
              <a:cs typeface="Calibri"/>
              <a:sym typeface="Calibri"/>
            </a:endParaRPr>
          </a:p>
          <a:p>
            <a:pPr indent="-355600" lvl="1" marL="914400" marR="0" rtl="0" algn="l">
              <a:lnSpc>
                <a:spcPct val="115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Always check the p-values of coefficients</a:t>
            </a:r>
            <a:r>
              <a:rPr lang="en-US" sz="2000">
                <a:solidFill>
                  <a:schemeClr val="dk1"/>
                </a:solidFill>
                <a:latin typeface="Calibri"/>
                <a:ea typeface="Calibri"/>
                <a:cs typeface="Calibri"/>
                <a:sym typeface="Calibri"/>
              </a:rPr>
              <a:t> to gauge their s</a:t>
            </a:r>
            <a:r>
              <a:rPr i="1" lang="en-US" sz="2000">
                <a:solidFill>
                  <a:schemeClr val="dk1"/>
                </a:solidFill>
                <a:latin typeface="Calibri"/>
                <a:ea typeface="Calibri"/>
                <a:cs typeface="Calibri"/>
                <a:sym typeface="Calibri"/>
              </a:rPr>
              <a:t>tatistical significance</a:t>
            </a:r>
            <a:r>
              <a:rPr lang="en-US" sz="2000">
                <a:solidFill>
                  <a:schemeClr val="dk1"/>
                </a:solidFill>
                <a:latin typeface="Calibri"/>
                <a:ea typeface="Calibri"/>
                <a:cs typeface="Calibri"/>
                <a:sym typeface="Calibri"/>
              </a:rPr>
              <a:t>. A low p-value (typically ≤ 0.05) suggests the predictor variable has a statistically significant relationship with the dependent variable.</a:t>
            </a:r>
            <a:endParaRPr b="1" sz="2000">
              <a:solidFill>
                <a:schemeClr val="dk1"/>
              </a:solidFill>
              <a:latin typeface="Calibri"/>
              <a:ea typeface="Calibri"/>
              <a:cs typeface="Calibri"/>
              <a:sym typeface="Calibri"/>
            </a:endParaRPr>
          </a:p>
        </p:txBody>
      </p:sp>
      <p:sp>
        <p:nvSpPr>
          <p:cNvPr id="141" name="Google Shape;141;p20"/>
          <p:cNvSpPr txBox="1"/>
          <p:nvPr/>
        </p:nvSpPr>
        <p:spPr>
          <a:xfrm>
            <a:off x="2623100" y="4976775"/>
            <a:ext cx="6326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Access to the </a:t>
            </a:r>
            <a:r>
              <a:rPr lang="en-US" sz="2400" u="sng">
                <a:solidFill>
                  <a:schemeClr val="hlink"/>
                </a:solidFill>
                <a:latin typeface="Calibri"/>
                <a:ea typeface="Calibri"/>
                <a:cs typeface="Calibri"/>
                <a:sym typeface="Calibri"/>
                <a:hlinkClick r:id="rId3"/>
              </a:rPr>
              <a:t>code</a:t>
            </a:r>
            <a:r>
              <a:rPr lang="en-US" sz="2400">
                <a:solidFill>
                  <a:schemeClr val="dk1"/>
                </a:solidFill>
                <a:latin typeface="Calibri"/>
                <a:ea typeface="Calibri"/>
                <a:cs typeface="Calibri"/>
                <a:sym typeface="Calibri"/>
              </a:rPr>
              <a:t> for encoding prediction!</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621475" y="136525"/>
            <a:ext cx="91440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Predicted True Plots</a:t>
            </a:r>
            <a:endParaRPr/>
          </a:p>
        </p:txBody>
      </p:sp>
      <p:sp>
        <p:nvSpPr>
          <p:cNvPr id="147" name="Google Shape;14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1"/>
          <p:cNvSpPr txBox="1"/>
          <p:nvPr/>
        </p:nvSpPr>
        <p:spPr>
          <a:xfrm>
            <a:off x="6735289" y="2023911"/>
            <a:ext cx="4618500" cy="26781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Plotting predicted observations on the Y axis with true observations on X axis is a useful diagnostic tool</a:t>
            </a:r>
            <a:endParaRPr/>
          </a:p>
          <a:p>
            <a:pPr indent="-1905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First we must create </a:t>
            </a:r>
            <a:r>
              <a:rPr lang="en-US" sz="2400">
                <a:solidFill>
                  <a:schemeClr val="dk1"/>
                </a:solidFill>
                <a:latin typeface="Calibri"/>
                <a:ea typeface="Calibri"/>
                <a:cs typeface="Calibri"/>
                <a:sym typeface="Calibri"/>
              </a:rPr>
              <a:t>predict on our train and test data. </a:t>
            </a:r>
            <a:endParaRPr/>
          </a:p>
        </p:txBody>
      </p:sp>
      <p:pic>
        <p:nvPicPr>
          <p:cNvPr id="149" name="Google Shape;149;p21"/>
          <p:cNvPicPr preferRelativeResize="0"/>
          <p:nvPr/>
        </p:nvPicPr>
        <p:blipFill>
          <a:blip r:embed="rId3">
            <a:alphaModFix/>
          </a:blip>
          <a:stretch>
            <a:fillRect/>
          </a:stretch>
        </p:blipFill>
        <p:spPr>
          <a:xfrm>
            <a:off x="168200" y="1817750"/>
            <a:ext cx="6430488" cy="34599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