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2ddd9bd3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82ddd9bd3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2ddd9bd3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82ddd9bd3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4.jp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Relationship Id="rId8" Type="http://schemas.openxmlformats.org/officeDocument/2006/relationships/image" Target="../media/image3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Relationship Id="rId8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www.statlearning.com/resources-pyth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MLmtOV_amO1yce9qPm4lFB1lEYtGvEVC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964708"/>
            <a:ext cx="9144000" cy="10873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10: Classification 1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734" r="0" t="27803"/>
          <a:stretch/>
        </p:blipFill>
        <p:spPr>
          <a:xfrm>
            <a:off x="213725" y="1180975"/>
            <a:ext cx="5892025" cy="28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903" y="4451652"/>
            <a:ext cx="3290178" cy="228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605147" y="136525"/>
            <a:ext cx="10293452" cy="107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464" l="-233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215745" y="1180979"/>
            <a:ext cx="5050970" cy="47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 coefficients tell us?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215745" y="3145407"/>
            <a:ext cx="5050970" cy="129080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707" l="-1753" r="-3006" t="-19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6215744" y="4596891"/>
            <a:ext cx="5138055" cy="210333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388" l="-1727" r="-2714" t="-5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1277675" y="3270500"/>
            <a:ext cx="749700" cy="577500"/>
          </a:xfrm>
          <a:prstGeom prst="frame">
            <a:avLst>
              <a:gd fmla="val 598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215744" y="1787752"/>
            <a:ext cx="5416813" cy="129080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9707" l="-1638" r="-702" t="-19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621475" y="287814"/>
            <a:ext cx="10293452" cy="70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Logit? 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Introducing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“Odds Ratio”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5042277" y="1116453"/>
            <a:ext cx="6624470" cy="72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outcome variable in a logistic regression is the log of the “odds ratio” (OR)</a:t>
            </a:r>
            <a:endParaRPr/>
          </a:p>
        </p:txBody>
      </p:sp>
      <p:pic>
        <p:nvPicPr>
          <p:cNvPr descr="Playing Card PNG File | PNG All" id="209" name="Google Shape;2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154" y="905910"/>
            <a:ext cx="3950525" cy="252309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5042277" y="1971252"/>
            <a:ext cx="6211877" cy="1252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deck of 52 cards there are 13 spades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randomly drawing a spade is 13/52 = 25%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5144208" y="3371938"/>
            <a:ext cx="6522539" cy="353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not drawing a spade is 39/52 = 75%</a:t>
            </a:r>
            <a:endParaRPr/>
          </a:p>
        </p:txBody>
      </p:sp>
      <p:pic>
        <p:nvPicPr>
          <p:cNvPr descr="Playing Cards Number Cards And Aces Stock Vector - Illustration of  illustration, complete: 126931017" id="212" name="Google Shape;212;p23"/>
          <p:cNvPicPr preferRelativeResize="0"/>
          <p:nvPr/>
        </p:nvPicPr>
        <p:blipFill rotWithShape="1">
          <a:blip r:embed="rId4">
            <a:alphaModFix/>
          </a:blip>
          <a:srcRect b="33478" l="1896" r="3270" t="1991"/>
          <a:stretch/>
        </p:blipFill>
        <p:spPr>
          <a:xfrm>
            <a:off x="706124" y="3260814"/>
            <a:ext cx="3768889" cy="170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5144208" y="3899879"/>
            <a:ext cx="634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Therefore the odds of drawing a spade vs not drawing a spade is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1366475" y="4801912"/>
            <a:ext cx="8803452" cy="112832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5042277" y="6027333"/>
            <a:ext cx="63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Log odds ratio is just log(0.333) = -0.4771…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621475" y="287814"/>
            <a:ext cx="10293452" cy="107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Logit Models Model the Outcome As a Log Odds Ratio</a:t>
            </a:r>
            <a:endParaRPr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741397" y="1676966"/>
            <a:ext cx="3288016" cy="7974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741397" y="4487633"/>
            <a:ext cx="4077591" cy="829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621475" y="3080250"/>
            <a:ext cx="4581960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6470875" y="3080250"/>
            <a:ext cx="561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odds ratio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linear expression of the X-variable’s impact in a nonlinear manner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6470875" y="1475525"/>
            <a:ext cx="5060400" cy="83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outcome variable (Y) for a logistic regression is the log odds ratio</a:t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6858923" y="4349000"/>
            <a:ext cx="4537500" cy="12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logistic coefficients can be interpreted as that variable’s impact on log odds ratio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23" y="1475525"/>
            <a:ext cx="5323651" cy="457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621474" y="287814"/>
            <a:ext cx="11158149" cy="1017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Do We Find P(Y=0)? Recall Complement Trick </a:t>
            </a:r>
            <a:endParaRPr/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1410841" y="2564261"/>
            <a:ext cx="4481611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21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1410841" y="1414130"/>
            <a:ext cx="3944157" cy="866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7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1410841" y="3364801"/>
            <a:ext cx="4412811" cy="8661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28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1410841" y="4474098"/>
            <a:ext cx="5799536" cy="866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7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1410841" y="5574949"/>
            <a:ext cx="7230120" cy="8661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7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39975" y="1983239"/>
            <a:ext cx="1651000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117051" y="1648782"/>
            <a:ext cx="13041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Probability the Event Happens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7813" y="2425761"/>
            <a:ext cx="140340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Probability the Event Does not Happen! Complement Trick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/>
        </p:nvSpPr>
        <p:spPr>
          <a:xfrm>
            <a:off x="720389" y="212149"/>
            <a:ext cx="10293452" cy="107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Expressing Ratio of Probabilities: Odds Ratio</a:t>
            </a:r>
            <a:endParaRPr/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553270" y="61226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720389" y="1414130"/>
            <a:ext cx="5020844" cy="88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now have expressions for P(Y=1) and P(Y=0) events</a:t>
            </a: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6159798" y="1509037"/>
            <a:ext cx="5524075" cy="866315"/>
            <a:chOff x="6159798" y="1509037"/>
            <a:chExt cx="5524075" cy="866315"/>
          </a:xfrm>
        </p:grpSpPr>
        <p:sp>
          <p:nvSpPr>
            <p:cNvPr id="251" name="Google Shape;251;p26"/>
            <p:cNvSpPr txBox="1"/>
            <p:nvPr/>
          </p:nvSpPr>
          <p:spPr>
            <a:xfrm>
              <a:off x="6159798" y="1658052"/>
              <a:ext cx="1499700" cy="717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7240" l="-4201" r="-5881" t="-172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7749013" y="1509037"/>
              <a:ext cx="3934860" cy="8661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579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253" name="Google Shape;253;p26"/>
          <p:cNvSpPr/>
          <p:nvPr/>
        </p:nvSpPr>
        <p:spPr>
          <a:xfrm>
            <a:off x="7749013" y="2623200"/>
            <a:ext cx="3904980" cy="8661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7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8102797" y="5054474"/>
            <a:ext cx="1598706" cy="4789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716553" y="2788093"/>
            <a:ext cx="5020844" cy="88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algebra (division is equal to multiplication of the reciprocal </a:t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492157" y="4942047"/>
            <a:ext cx="5245240" cy="1337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this equation shows is that if we exponentiate the coefficients we can interpret the coefficient as the impact of the x variable on the odds ratio directly!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6314872" y="4933487"/>
            <a:ext cx="1499577" cy="7171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9296" l="-4201" r="-5881" t="-35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7659366" y="3733912"/>
            <a:ext cx="3904980" cy="8661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57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716553" y="3922920"/>
            <a:ext cx="5020844" cy="47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 can cross out 1 + e^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rot="5400000">
            <a:off x="6863492" y="4913649"/>
            <a:ext cx="439373" cy="194044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 rot="5400000">
            <a:off x="8882668" y="5259767"/>
            <a:ext cx="365125" cy="127254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493250" y="6122631"/>
            <a:ext cx="13041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Odds ratio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8397335" y="6127197"/>
            <a:ext cx="13041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Exponential of our coefficients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50" y="3349425"/>
            <a:ext cx="4645250" cy="33887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621475" y="6339"/>
            <a:ext cx="10293452" cy="107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 logistic regression interpretation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721958" y="1164577"/>
            <a:ext cx="4881336" cy="5532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6772589" y="1143941"/>
            <a:ext cx="469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the outcome variable in a logistic regression is the </a:t>
            </a:r>
            <a:r>
              <a:rPr lang="en-US" sz="20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log odds ratio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621475" y="1924379"/>
            <a:ext cx="5961054" cy="63639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6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621475" y="2745742"/>
            <a:ext cx="4877874" cy="52155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6772589" y="1847305"/>
            <a:ext cx="4697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exponentiate the coefficients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 the </a:t>
            </a:r>
            <a:r>
              <a:rPr lang="en-US" sz="2000">
                <a:solidFill>
                  <a:schemeClr val="dk1"/>
                </a:solidFill>
                <a:highlight>
                  <a:srgbClr val="FFC000"/>
                </a:highlight>
                <a:latin typeface="Calibri"/>
                <a:ea typeface="Calibri"/>
                <a:cs typeface="Calibri"/>
                <a:sym typeface="Calibri"/>
              </a:rPr>
              <a:t>odds ratio</a:t>
            </a:r>
            <a:br>
              <a:rPr lang="en-US" sz="20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take our estimated logistic model we see that student (beta_1) = 0.444885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students have a 0.444885 lower log odd of defaulting.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6772589" y="4450649"/>
            <a:ext cx="4697453" cy="9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Exponentiating the coefficients returns the impact of the X-variable on the odds ratio directly. 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6772589" y="5515648"/>
            <a:ext cx="5245200" cy="9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 the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odds of default for student vs non-student is 0.44, or students have a 55.6% lower probability of default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10: Outline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21475" y="1273302"/>
            <a:ext cx="6885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regression for classification?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code!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Function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Logistic Regressions in R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Lab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Odds Ratio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21475" y="287814"/>
            <a:ext cx="10293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Difference Between Classification &amp; Regression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3302"/>
            <a:ext cx="11887203" cy="325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621475" y="287814"/>
            <a:ext cx="10293452" cy="107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Credit Card Default Dataset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574" y="1534375"/>
            <a:ext cx="3954300" cy="515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8063950" y="4722175"/>
            <a:ext cx="489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to Datasets</a:t>
            </a:r>
            <a:endParaRPr sz="100"/>
          </a:p>
        </p:txBody>
      </p:sp>
      <p:sp>
        <p:nvSpPr>
          <p:cNvPr id="113" name="Google Shape;113;p16"/>
          <p:cNvSpPr/>
          <p:nvPr/>
        </p:nvSpPr>
        <p:spPr>
          <a:xfrm>
            <a:off x="4621650" y="6395150"/>
            <a:ext cx="1023300" cy="29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6"/>
          <p:cNvCxnSpPr>
            <a:endCxn id="113" idx="1"/>
          </p:cNvCxnSpPr>
          <p:nvPr/>
        </p:nvCxnSpPr>
        <p:spPr>
          <a:xfrm>
            <a:off x="3263850" y="5534750"/>
            <a:ext cx="1357800" cy="100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21475" y="287814"/>
            <a:ext cx="10293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Trying Regression on Binary Data…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285000" y="2594250"/>
            <a:ext cx="489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to the code!</a:t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5" y="1873951"/>
            <a:ext cx="6184551" cy="466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621475" y="287814"/>
            <a:ext cx="9998900" cy="954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One Way to Improve the Earlier Model: Limit Probability of Default to Be Between 0 and 1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247275" y="2028650"/>
            <a:ext cx="3927675" cy="3617432"/>
          </a:xfrm>
          <a:custGeom>
            <a:rect b="b" l="l" r="r" t="t"/>
            <a:pathLst>
              <a:path extrusionOk="0" h="3412672" w="5167993">
                <a:moveTo>
                  <a:pt x="0" y="3404508"/>
                </a:moveTo>
                <a:lnTo>
                  <a:pt x="538843" y="3412672"/>
                </a:lnTo>
                <a:lnTo>
                  <a:pt x="2024743" y="3404508"/>
                </a:lnTo>
                <a:cubicBezTo>
                  <a:pt x="2029059" y="3404440"/>
                  <a:pt x="2095361" y="3388239"/>
                  <a:pt x="2114550" y="3380015"/>
                </a:cubicBezTo>
                <a:cubicBezTo>
                  <a:pt x="2125737" y="3375221"/>
                  <a:pt x="2136886" y="3370137"/>
                  <a:pt x="2147207" y="3363686"/>
                </a:cubicBezTo>
                <a:cubicBezTo>
                  <a:pt x="2158746" y="3356474"/>
                  <a:pt x="2168791" y="3347102"/>
                  <a:pt x="2179864" y="3339193"/>
                </a:cubicBezTo>
                <a:cubicBezTo>
                  <a:pt x="2187849" y="3333490"/>
                  <a:pt x="2196193" y="3328308"/>
                  <a:pt x="2204357" y="3322865"/>
                </a:cubicBezTo>
                <a:cubicBezTo>
                  <a:pt x="2242457" y="3265715"/>
                  <a:pt x="2220685" y="3284765"/>
                  <a:pt x="2261507" y="3257550"/>
                </a:cubicBezTo>
                <a:lnTo>
                  <a:pt x="2294164" y="3208565"/>
                </a:lnTo>
                <a:lnTo>
                  <a:pt x="2310493" y="3184072"/>
                </a:lnTo>
                <a:cubicBezTo>
                  <a:pt x="2328877" y="3128916"/>
                  <a:pt x="2303381" y="3188700"/>
                  <a:pt x="2343150" y="3143250"/>
                </a:cubicBezTo>
                <a:cubicBezTo>
                  <a:pt x="2356073" y="3128481"/>
                  <a:pt x="2364921" y="3110593"/>
                  <a:pt x="2375807" y="3094265"/>
                </a:cubicBezTo>
                <a:lnTo>
                  <a:pt x="2392136" y="3069772"/>
                </a:lnTo>
                <a:lnTo>
                  <a:pt x="2408464" y="3045279"/>
                </a:lnTo>
                <a:lnTo>
                  <a:pt x="2424793" y="3020786"/>
                </a:lnTo>
                <a:cubicBezTo>
                  <a:pt x="2447100" y="2953861"/>
                  <a:pt x="2408515" y="3057452"/>
                  <a:pt x="2481943" y="2947308"/>
                </a:cubicBezTo>
                <a:cubicBezTo>
                  <a:pt x="2492829" y="2930979"/>
                  <a:pt x="2500723" y="2912199"/>
                  <a:pt x="2514600" y="2898322"/>
                </a:cubicBezTo>
                <a:cubicBezTo>
                  <a:pt x="2532658" y="2880264"/>
                  <a:pt x="2544053" y="2872071"/>
                  <a:pt x="2555421" y="2849336"/>
                </a:cubicBezTo>
                <a:cubicBezTo>
                  <a:pt x="2559270" y="2841639"/>
                  <a:pt x="2559316" y="2832315"/>
                  <a:pt x="2563586" y="2824843"/>
                </a:cubicBezTo>
                <a:cubicBezTo>
                  <a:pt x="2570337" y="2813029"/>
                  <a:pt x="2580169" y="2803258"/>
                  <a:pt x="2588078" y="2792186"/>
                </a:cubicBezTo>
                <a:cubicBezTo>
                  <a:pt x="2616494" y="2752403"/>
                  <a:pt x="2593400" y="2782874"/>
                  <a:pt x="2620736" y="2735036"/>
                </a:cubicBezTo>
                <a:cubicBezTo>
                  <a:pt x="2625604" y="2726517"/>
                  <a:pt x="2632676" y="2719319"/>
                  <a:pt x="2637064" y="2710543"/>
                </a:cubicBezTo>
                <a:cubicBezTo>
                  <a:pt x="2640913" y="2702846"/>
                  <a:pt x="2641049" y="2693573"/>
                  <a:pt x="2645228" y="2686050"/>
                </a:cubicBezTo>
                <a:cubicBezTo>
                  <a:pt x="2654759" y="2668895"/>
                  <a:pt x="2669110" y="2654618"/>
                  <a:pt x="2677886" y="2637065"/>
                </a:cubicBezTo>
                <a:cubicBezTo>
                  <a:pt x="2694995" y="2602846"/>
                  <a:pt x="2696646" y="2601804"/>
                  <a:pt x="2710543" y="2563586"/>
                </a:cubicBezTo>
                <a:cubicBezTo>
                  <a:pt x="2737446" y="2489601"/>
                  <a:pt x="2714417" y="2539508"/>
                  <a:pt x="2743200" y="2481943"/>
                </a:cubicBezTo>
                <a:cubicBezTo>
                  <a:pt x="2745921" y="2471057"/>
                  <a:pt x="2748140" y="2460033"/>
                  <a:pt x="2751364" y="2449286"/>
                </a:cubicBezTo>
                <a:cubicBezTo>
                  <a:pt x="2756310" y="2432800"/>
                  <a:pt x="2764318" y="2417178"/>
                  <a:pt x="2767693" y="2400300"/>
                </a:cubicBezTo>
                <a:cubicBezTo>
                  <a:pt x="2809931" y="2189105"/>
                  <a:pt x="2762240" y="2439823"/>
                  <a:pt x="2792186" y="2245179"/>
                </a:cubicBezTo>
                <a:cubicBezTo>
                  <a:pt x="2793892" y="2234089"/>
                  <a:pt x="2797916" y="2223475"/>
                  <a:pt x="2800350" y="2212522"/>
                </a:cubicBezTo>
                <a:cubicBezTo>
                  <a:pt x="2803360" y="2198976"/>
                  <a:pt x="2806233" y="2185388"/>
                  <a:pt x="2808514" y="2171700"/>
                </a:cubicBezTo>
                <a:cubicBezTo>
                  <a:pt x="2829789" y="2044043"/>
                  <a:pt x="2801626" y="2195425"/>
                  <a:pt x="2824843" y="2032908"/>
                </a:cubicBezTo>
                <a:cubicBezTo>
                  <a:pt x="2826430" y="2021800"/>
                  <a:pt x="2831000" y="2011290"/>
                  <a:pt x="2833007" y="2000250"/>
                </a:cubicBezTo>
                <a:cubicBezTo>
                  <a:pt x="2836449" y="1981317"/>
                  <a:pt x="2836504" y="1961769"/>
                  <a:pt x="2841171" y="1943100"/>
                </a:cubicBezTo>
                <a:cubicBezTo>
                  <a:pt x="2844725" y="1928882"/>
                  <a:pt x="2852866" y="1916182"/>
                  <a:pt x="2857500" y="1902279"/>
                </a:cubicBezTo>
                <a:cubicBezTo>
                  <a:pt x="2861048" y="1891634"/>
                  <a:pt x="2862116" y="1880267"/>
                  <a:pt x="2865664" y="1869622"/>
                </a:cubicBezTo>
                <a:cubicBezTo>
                  <a:pt x="2870298" y="1855719"/>
                  <a:pt x="2875851" y="1842107"/>
                  <a:pt x="2881993" y="1828800"/>
                </a:cubicBezTo>
                <a:cubicBezTo>
                  <a:pt x="2892193" y="1806699"/>
                  <a:pt x="2906953" y="1786578"/>
                  <a:pt x="2914650" y="1763486"/>
                </a:cubicBezTo>
                <a:cubicBezTo>
                  <a:pt x="2926663" y="1727447"/>
                  <a:pt x="2918965" y="1746690"/>
                  <a:pt x="2939143" y="1706336"/>
                </a:cubicBezTo>
                <a:cubicBezTo>
                  <a:pt x="2941864" y="1695450"/>
                  <a:pt x="2944225" y="1684468"/>
                  <a:pt x="2947307" y="1673679"/>
                </a:cubicBezTo>
                <a:cubicBezTo>
                  <a:pt x="2949671" y="1665404"/>
                  <a:pt x="2953384" y="1657535"/>
                  <a:pt x="2955471" y="1649186"/>
                </a:cubicBezTo>
                <a:cubicBezTo>
                  <a:pt x="2958837" y="1635724"/>
                  <a:pt x="2959649" y="1621656"/>
                  <a:pt x="2963636" y="1608365"/>
                </a:cubicBezTo>
                <a:cubicBezTo>
                  <a:pt x="2967847" y="1594328"/>
                  <a:pt x="2975654" y="1581550"/>
                  <a:pt x="2979964" y="1567543"/>
                </a:cubicBezTo>
                <a:cubicBezTo>
                  <a:pt x="2986564" y="1546094"/>
                  <a:pt x="2992604" y="1524365"/>
                  <a:pt x="2996293" y="1502229"/>
                </a:cubicBezTo>
                <a:cubicBezTo>
                  <a:pt x="2999014" y="1485900"/>
                  <a:pt x="2999700" y="1469099"/>
                  <a:pt x="3004457" y="1453243"/>
                </a:cubicBezTo>
                <a:cubicBezTo>
                  <a:pt x="3007954" y="1441586"/>
                  <a:pt x="3015343" y="1431472"/>
                  <a:pt x="3020786" y="1420586"/>
                </a:cubicBezTo>
                <a:cubicBezTo>
                  <a:pt x="3040200" y="1284684"/>
                  <a:pt x="3012670" y="1453058"/>
                  <a:pt x="3053443" y="1289958"/>
                </a:cubicBezTo>
                <a:lnTo>
                  <a:pt x="3069771" y="1224643"/>
                </a:lnTo>
                <a:cubicBezTo>
                  <a:pt x="3072492" y="1213757"/>
                  <a:pt x="3075735" y="1202989"/>
                  <a:pt x="3077936" y="1191986"/>
                </a:cubicBezTo>
                <a:cubicBezTo>
                  <a:pt x="3083548" y="1163927"/>
                  <a:pt x="3086578" y="1145411"/>
                  <a:pt x="3094264" y="1118508"/>
                </a:cubicBezTo>
                <a:cubicBezTo>
                  <a:pt x="3107404" y="1072516"/>
                  <a:pt x="3096985" y="1115787"/>
                  <a:pt x="3118757" y="1061358"/>
                </a:cubicBezTo>
                <a:cubicBezTo>
                  <a:pt x="3125149" y="1045377"/>
                  <a:pt x="3130912" y="1029070"/>
                  <a:pt x="3135086" y="1012372"/>
                </a:cubicBezTo>
                <a:cubicBezTo>
                  <a:pt x="3152761" y="941671"/>
                  <a:pt x="3131118" y="1018209"/>
                  <a:pt x="3159578" y="947058"/>
                </a:cubicBezTo>
                <a:cubicBezTo>
                  <a:pt x="3165970" y="931077"/>
                  <a:pt x="3171733" y="914770"/>
                  <a:pt x="3175907" y="898072"/>
                </a:cubicBezTo>
                <a:cubicBezTo>
                  <a:pt x="3178628" y="887186"/>
                  <a:pt x="3179651" y="875728"/>
                  <a:pt x="3184071" y="865415"/>
                </a:cubicBezTo>
                <a:cubicBezTo>
                  <a:pt x="3187936" y="856396"/>
                  <a:pt x="3194957" y="849086"/>
                  <a:pt x="3200400" y="840922"/>
                </a:cubicBezTo>
                <a:cubicBezTo>
                  <a:pt x="3203121" y="827315"/>
                  <a:pt x="3204913" y="813488"/>
                  <a:pt x="3208564" y="800100"/>
                </a:cubicBezTo>
                <a:cubicBezTo>
                  <a:pt x="3213093" y="783495"/>
                  <a:pt x="3219450" y="767443"/>
                  <a:pt x="3224893" y="751115"/>
                </a:cubicBezTo>
                <a:lnTo>
                  <a:pt x="3233057" y="726622"/>
                </a:lnTo>
                <a:lnTo>
                  <a:pt x="3249386" y="677636"/>
                </a:lnTo>
                <a:cubicBezTo>
                  <a:pt x="3254829" y="666750"/>
                  <a:pt x="3261194" y="656279"/>
                  <a:pt x="3265714" y="644979"/>
                </a:cubicBezTo>
                <a:cubicBezTo>
                  <a:pt x="3272106" y="628998"/>
                  <a:pt x="3275053" y="611722"/>
                  <a:pt x="3282043" y="595993"/>
                </a:cubicBezTo>
                <a:cubicBezTo>
                  <a:pt x="3286028" y="587026"/>
                  <a:pt x="3293171" y="579821"/>
                  <a:pt x="3298371" y="571500"/>
                </a:cubicBezTo>
                <a:cubicBezTo>
                  <a:pt x="3306781" y="558044"/>
                  <a:pt x="3315767" y="544872"/>
                  <a:pt x="3322864" y="530679"/>
                </a:cubicBezTo>
                <a:cubicBezTo>
                  <a:pt x="3326713" y="522982"/>
                  <a:pt x="3327638" y="514096"/>
                  <a:pt x="3331028" y="506186"/>
                </a:cubicBezTo>
                <a:cubicBezTo>
                  <a:pt x="3345970" y="471322"/>
                  <a:pt x="3348409" y="472126"/>
                  <a:pt x="3371850" y="440872"/>
                </a:cubicBezTo>
                <a:cubicBezTo>
                  <a:pt x="3385260" y="387232"/>
                  <a:pt x="3371284" y="427576"/>
                  <a:pt x="3396343" y="383722"/>
                </a:cubicBezTo>
                <a:cubicBezTo>
                  <a:pt x="3402381" y="373155"/>
                  <a:pt x="3405597" y="360969"/>
                  <a:pt x="3412671" y="351065"/>
                </a:cubicBezTo>
                <a:cubicBezTo>
                  <a:pt x="3419382" y="341670"/>
                  <a:pt x="3429772" y="335442"/>
                  <a:pt x="3437164" y="326572"/>
                </a:cubicBezTo>
                <a:cubicBezTo>
                  <a:pt x="3443446" y="319034"/>
                  <a:pt x="3446555" y="309017"/>
                  <a:pt x="3453493" y="302079"/>
                </a:cubicBezTo>
                <a:cubicBezTo>
                  <a:pt x="3517712" y="237860"/>
                  <a:pt x="3435608" y="341502"/>
                  <a:pt x="3502478" y="261258"/>
                </a:cubicBezTo>
                <a:cubicBezTo>
                  <a:pt x="3508760" y="253720"/>
                  <a:pt x="3511869" y="243703"/>
                  <a:pt x="3518807" y="236765"/>
                </a:cubicBezTo>
                <a:cubicBezTo>
                  <a:pt x="3525745" y="229827"/>
                  <a:pt x="3535762" y="226718"/>
                  <a:pt x="3543300" y="220436"/>
                </a:cubicBezTo>
                <a:cubicBezTo>
                  <a:pt x="3584070" y="186461"/>
                  <a:pt x="3549243" y="202126"/>
                  <a:pt x="3592286" y="187779"/>
                </a:cubicBezTo>
                <a:cubicBezTo>
                  <a:pt x="3651956" y="147996"/>
                  <a:pt x="3576928" y="196555"/>
                  <a:pt x="3649436" y="155122"/>
                </a:cubicBezTo>
                <a:cubicBezTo>
                  <a:pt x="3657955" y="150254"/>
                  <a:pt x="3665152" y="143181"/>
                  <a:pt x="3673928" y="138793"/>
                </a:cubicBezTo>
                <a:cubicBezTo>
                  <a:pt x="3681625" y="134944"/>
                  <a:pt x="3690146" y="132993"/>
                  <a:pt x="3698421" y="130629"/>
                </a:cubicBezTo>
                <a:cubicBezTo>
                  <a:pt x="3755350" y="114364"/>
                  <a:pt x="3707894" y="130338"/>
                  <a:pt x="3780064" y="114300"/>
                </a:cubicBezTo>
                <a:cubicBezTo>
                  <a:pt x="3788465" y="112433"/>
                  <a:pt x="3796090" y="107675"/>
                  <a:pt x="3804557" y="106136"/>
                </a:cubicBezTo>
                <a:cubicBezTo>
                  <a:pt x="3826144" y="102211"/>
                  <a:pt x="3848100" y="100693"/>
                  <a:pt x="3869871" y="97972"/>
                </a:cubicBezTo>
                <a:cubicBezTo>
                  <a:pt x="4054443" y="51829"/>
                  <a:pt x="3977486" y="64109"/>
                  <a:pt x="4098471" y="48986"/>
                </a:cubicBezTo>
                <a:cubicBezTo>
                  <a:pt x="4135373" y="36686"/>
                  <a:pt x="4145576" y="31894"/>
                  <a:pt x="4180114" y="24493"/>
                </a:cubicBezTo>
                <a:cubicBezTo>
                  <a:pt x="4207251" y="18678"/>
                  <a:pt x="4234142" y="10927"/>
                  <a:pt x="4261757" y="8165"/>
                </a:cubicBezTo>
                <a:lnTo>
                  <a:pt x="4343400" y="0"/>
                </a:lnTo>
                <a:lnTo>
                  <a:pt x="4735286" y="8165"/>
                </a:lnTo>
                <a:cubicBezTo>
                  <a:pt x="4797163" y="10415"/>
                  <a:pt x="4780063" y="18235"/>
                  <a:pt x="4833257" y="24493"/>
                </a:cubicBezTo>
                <a:cubicBezTo>
                  <a:pt x="4865803" y="28322"/>
                  <a:pt x="4898571" y="29936"/>
                  <a:pt x="4931228" y="32658"/>
                </a:cubicBezTo>
                <a:cubicBezTo>
                  <a:pt x="4987729" y="51491"/>
                  <a:pt x="4934955" y="35978"/>
                  <a:pt x="5045528" y="48986"/>
                </a:cubicBezTo>
                <a:cubicBezTo>
                  <a:pt x="5149151" y="61176"/>
                  <a:pt x="5032867" y="57150"/>
                  <a:pt x="5167993" y="57150"/>
                </a:cubicBezTo>
              </a:path>
            </a:pathLst>
          </a:custGeom>
          <a:noFill/>
          <a:ln cap="flat" cmpd="sng" w="7620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022958" y="1752978"/>
            <a:ext cx="3756752" cy="51428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219" r="-6005" t="-15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Logistic/Sigmoid Function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7" name="Google Shape;137;p19"/>
          <p:cNvCxnSpPr/>
          <p:nvPr/>
        </p:nvCxnSpPr>
        <p:spPr>
          <a:xfrm>
            <a:off x="6613792" y="5530469"/>
            <a:ext cx="460137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 rot="10800000">
            <a:off x="6613792" y="2093205"/>
            <a:ext cx="0" cy="343726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570983" y="1340438"/>
            <a:ext cx="48486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takes inputs X and transforms it between 0 and 1 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30503" y="4267400"/>
            <a:ext cx="3617913" cy="839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613792" y="2590622"/>
            <a:ext cx="4601370" cy="2939847"/>
          </a:xfrm>
          <a:custGeom>
            <a:rect b="b" l="l" r="r" t="t"/>
            <a:pathLst>
              <a:path extrusionOk="0" h="2902161" w="4086977">
                <a:moveTo>
                  <a:pt x="0" y="2889351"/>
                </a:moveTo>
                <a:cubicBezTo>
                  <a:pt x="559684" y="2830406"/>
                  <a:pt x="1041496" y="3040433"/>
                  <a:pt x="1679051" y="2712517"/>
                </a:cubicBezTo>
                <a:cubicBezTo>
                  <a:pt x="2316606" y="2384601"/>
                  <a:pt x="2264480" y="849536"/>
                  <a:pt x="2665801" y="399822"/>
                </a:cubicBezTo>
                <a:cubicBezTo>
                  <a:pt x="3067122" y="-49892"/>
                  <a:pt x="3561839" y="-12393"/>
                  <a:pt x="4086977" y="14231"/>
                </a:cubicBezTo>
              </a:path>
            </a:pathLst>
          </a:cu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6242890" y="2590622"/>
            <a:ext cx="37090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6242890" y="5530469"/>
            <a:ext cx="37090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5779032" y="235978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902723" y="529963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8741994" y="6142885"/>
            <a:ext cx="3449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4931940" y="3672998"/>
            <a:ext cx="90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 rot="10800000">
            <a:off x="9209286" y="3972392"/>
            <a:ext cx="0" cy="1558076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9"/>
          <p:cNvSpPr txBox="1"/>
          <p:nvPr/>
        </p:nvSpPr>
        <p:spPr>
          <a:xfrm>
            <a:off x="6397764" y="562750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50" name="Google Shape;150;p19"/>
          <p:cNvCxnSpPr/>
          <p:nvPr/>
        </p:nvCxnSpPr>
        <p:spPr>
          <a:xfrm>
            <a:off x="6613792" y="3972392"/>
            <a:ext cx="2543357" cy="70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9"/>
          <p:cNvSpPr txBox="1"/>
          <p:nvPr/>
        </p:nvSpPr>
        <p:spPr>
          <a:xfrm>
            <a:off x="5886440" y="3767113"/>
            <a:ext cx="5725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570983" y="3396083"/>
            <a:ext cx="43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its function is defined as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621473" y="287814"/>
            <a:ext cx="10665649" cy="92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Using the Logistic/Sigmoid Function to Generate Probabilities</a:t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98921" y="3493303"/>
            <a:ext cx="3331874" cy="7775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5798839" y="2821918"/>
            <a:ext cx="1284006" cy="4789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339623" y="1205670"/>
            <a:ext cx="2409862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5" l="-2617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7463262" y="5103327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63" name="Google Shape;163;p20"/>
          <p:cNvCxnSpPr/>
          <p:nvPr/>
        </p:nvCxnSpPr>
        <p:spPr>
          <a:xfrm>
            <a:off x="7468113" y="4917056"/>
            <a:ext cx="402497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20"/>
          <p:cNvCxnSpPr/>
          <p:nvPr/>
        </p:nvCxnSpPr>
        <p:spPr>
          <a:xfrm rot="10800000">
            <a:off x="7468113" y="1910371"/>
            <a:ext cx="0" cy="300668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20"/>
          <p:cNvSpPr/>
          <p:nvPr/>
        </p:nvSpPr>
        <p:spPr>
          <a:xfrm>
            <a:off x="7468113" y="2345478"/>
            <a:ext cx="4024966" cy="2571578"/>
          </a:xfrm>
          <a:custGeom>
            <a:rect b="b" l="l" r="r" t="t"/>
            <a:pathLst>
              <a:path extrusionOk="0" h="2902161" w="4086977">
                <a:moveTo>
                  <a:pt x="0" y="2889351"/>
                </a:moveTo>
                <a:cubicBezTo>
                  <a:pt x="559684" y="2830406"/>
                  <a:pt x="1041496" y="3040433"/>
                  <a:pt x="1679051" y="2712517"/>
                </a:cubicBezTo>
                <a:cubicBezTo>
                  <a:pt x="2316606" y="2384601"/>
                  <a:pt x="2264480" y="849536"/>
                  <a:pt x="2665801" y="399822"/>
                </a:cubicBezTo>
                <a:cubicBezTo>
                  <a:pt x="3067122" y="-49892"/>
                  <a:pt x="3561839" y="-12393"/>
                  <a:pt x="4086977" y="14231"/>
                </a:cubicBezTo>
              </a:path>
            </a:pathLst>
          </a:cu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7143674" y="2345478"/>
            <a:ext cx="324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7143674" y="4917056"/>
            <a:ext cx="324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0"/>
          <p:cNvSpPr txBox="1"/>
          <p:nvPr/>
        </p:nvSpPr>
        <p:spPr>
          <a:xfrm>
            <a:off x="6737922" y="2143561"/>
            <a:ext cx="297547" cy="403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6846119" y="4715139"/>
            <a:ext cx="297547" cy="403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 rot="10800000">
            <a:off x="9738475" y="3554156"/>
            <a:ext cx="0" cy="136289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7468113" y="3554156"/>
            <a:ext cx="2224756" cy="62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0"/>
          <p:cNvSpPr txBox="1"/>
          <p:nvPr/>
        </p:nvSpPr>
        <p:spPr>
          <a:xfrm>
            <a:off x="6648451" y="3374592"/>
            <a:ext cx="6842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670180" y="4385185"/>
            <a:ext cx="3689728" cy="80182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617427" y="5285183"/>
            <a:ext cx="4136325" cy="74161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405212" y="1346875"/>
            <a:ext cx="4848733" cy="818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generate probabilities from this function? 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90890" y="2560385"/>
            <a:ext cx="4848733" cy="81855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924" l="-1508" r="-3017" t="-37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4714755" y="5664094"/>
            <a:ext cx="240986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equivalent mathematically! I promise. Work it out on pen and paper if you don’t believe me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8856463" y="5195660"/>
            <a:ext cx="1248265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21" y="1600001"/>
            <a:ext cx="5935375" cy="39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605147" y="136525"/>
            <a:ext cx="10293452" cy="107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Estimating Logit Models Using Statsmodels</a:t>
            </a:r>
            <a:endParaRPr/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6509595" y="2869350"/>
            <a:ext cx="50511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logistic regression using the “Logit” function in Python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the same.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slightly “improved” model.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308000" y="1866700"/>
            <a:ext cx="577800" cy="121500"/>
          </a:xfrm>
          <a:prstGeom prst="frame">
            <a:avLst>
              <a:gd fmla="val 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189350" y="3844401"/>
            <a:ext cx="2678700" cy="121500"/>
          </a:xfrm>
          <a:prstGeom prst="frame">
            <a:avLst>
              <a:gd fmla="val 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