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E782EF-7BAD-43C1-B46D-52F6C484DBFD}">
  <a:tblStyle styleId="{D4E782EF-7BAD-43C1-B46D-52F6C484DBF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hyperlink" Target="https://drive.google.com/file/d/163md0uyIk8-XnEkgokr3zgidpcRsPSF8/view?usp=shar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964708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Class 11: Classification 2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>
                <a:solidFill>
                  <a:srgbClr val="7F7F7F"/>
                </a:solidFill>
              </a:rPr>
              <a:t>MGSC 310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>
                <a:solidFill>
                  <a:srgbClr val="7F7F7F"/>
                </a:solidFill>
              </a:rPr>
              <a:t>Ben Labaschin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621475" y="86579"/>
            <a:ext cx="10219124" cy="9401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843" l="-184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80" name="Google Shape;18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175" y="995543"/>
            <a:ext cx="7080750" cy="4812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 rotWithShape="1">
          <a:blip r:embed="rId5">
            <a:alphaModFix/>
          </a:blip>
          <a:srcRect b="0" l="0" r="0" t="27504"/>
          <a:stretch/>
        </p:blipFill>
        <p:spPr>
          <a:xfrm>
            <a:off x="8296275" y="5030949"/>
            <a:ext cx="3257550" cy="63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/>
        </p:nvSpPr>
        <p:spPr>
          <a:xfrm>
            <a:off x="7817618" y="1105344"/>
            <a:ext cx="3449097" cy="1190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Lowering the cutoff to 0.4 results in more FPs (4) but fewer FNs (6)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600209" y="-84326"/>
            <a:ext cx="9144000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Tradeoff of False Negatives and False Positives</a:t>
            </a:r>
            <a:endParaRPr/>
          </a:p>
        </p:txBody>
      </p:sp>
      <p:grpSp>
        <p:nvGrpSpPr>
          <p:cNvPr id="189" name="Google Shape;189;p23"/>
          <p:cNvGrpSpPr/>
          <p:nvPr/>
        </p:nvGrpSpPr>
        <p:grpSpPr>
          <a:xfrm>
            <a:off x="969750" y="632510"/>
            <a:ext cx="9138737" cy="6225490"/>
            <a:chOff x="112500" y="632510"/>
            <a:chExt cx="9138737" cy="6225490"/>
          </a:xfrm>
        </p:grpSpPr>
        <p:pic>
          <p:nvPicPr>
            <p:cNvPr descr="Image" id="190" name="Google Shape;190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09216" y="632510"/>
              <a:ext cx="7142021" cy="62254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23"/>
            <p:cNvSpPr txBox="1"/>
            <p:nvPr/>
          </p:nvSpPr>
          <p:spPr>
            <a:xfrm>
              <a:off x="174425" y="6101050"/>
              <a:ext cx="2347200" cy="25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True Positive Rate = Recall  =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3"/>
            <p:cNvSpPr txBox="1"/>
            <p:nvPr/>
          </p:nvSpPr>
          <p:spPr>
            <a:xfrm>
              <a:off x="4608325" y="4798600"/>
              <a:ext cx="2143800" cy="25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N</a:t>
              </a: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egative Predictive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          Value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3"/>
            <p:cNvSpPr txBox="1"/>
            <p:nvPr/>
          </p:nvSpPr>
          <p:spPr>
            <a:xfrm>
              <a:off x="112500" y="4798600"/>
              <a:ext cx="2347200" cy="25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Precision = Predictive Positive   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                                Value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3"/>
            <p:cNvSpPr txBox="1"/>
            <p:nvPr/>
          </p:nvSpPr>
          <p:spPr>
            <a:xfrm>
              <a:off x="4720575" y="6101050"/>
              <a:ext cx="2143800" cy="25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True Negative  =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       Rate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621474" y="86578"/>
            <a:ext cx="10876619" cy="107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Which Probability Cutoff To Use?</a:t>
            </a:r>
            <a:endParaRPr/>
          </a:p>
        </p:txBody>
      </p:sp>
      <p:grpSp>
        <p:nvGrpSpPr>
          <p:cNvPr id="201" name="Google Shape;201;p24"/>
          <p:cNvGrpSpPr/>
          <p:nvPr/>
        </p:nvGrpSpPr>
        <p:grpSpPr>
          <a:xfrm>
            <a:off x="670636" y="3388978"/>
            <a:ext cx="5178965" cy="3056864"/>
            <a:chOff x="790079" y="1647929"/>
            <a:chExt cx="10474008" cy="5127494"/>
          </a:xfrm>
        </p:grpSpPr>
        <p:grpSp>
          <p:nvGrpSpPr>
            <p:cNvPr id="202" name="Google Shape;202;p24"/>
            <p:cNvGrpSpPr/>
            <p:nvPr/>
          </p:nvGrpSpPr>
          <p:grpSpPr>
            <a:xfrm>
              <a:off x="790079" y="1647929"/>
              <a:ext cx="10474008" cy="4195451"/>
              <a:chOff x="822578" y="1645647"/>
              <a:chExt cx="7626916" cy="3345879"/>
            </a:xfrm>
          </p:grpSpPr>
          <p:cxnSp>
            <p:nvCxnSpPr>
              <p:cNvPr id="203" name="Google Shape;203;p24"/>
              <p:cNvCxnSpPr/>
              <p:nvPr/>
            </p:nvCxnSpPr>
            <p:spPr>
              <a:xfrm>
                <a:off x="909638" y="4951769"/>
                <a:ext cx="7001910" cy="39757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04" name="Google Shape;204;p24"/>
              <p:cNvSpPr/>
              <p:nvPr/>
            </p:nvSpPr>
            <p:spPr>
              <a:xfrm>
                <a:off x="3164331" y="2637183"/>
                <a:ext cx="4747217" cy="2354343"/>
              </a:xfrm>
              <a:custGeom>
                <a:rect b="b" l="l" r="r" t="t"/>
                <a:pathLst>
                  <a:path extrusionOk="0" h="2107152" w="3405809">
                    <a:moveTo>
                      <a:pt x="0" y="2054143"/>
                    </a:moveTo>
                    <a:cubicBezTo>
                      <a:pt x="491434" y="1022682"/>
                      <a:pt x="982869" y="-8779"/>
                      <a:pt x="1550504" y="56"/>
                    </a:cubicBezTo>
                    <a:cubicBezTo>
                      <a:pt x="2118139" y="8891"/>
                      <a:pt x="3050209" y="1755969"/>
                      <a:pt x="3405809" y="2107152"/>
                    </a:cubicBezTo>
                  </a:path>
                </a:pathLst>
              </a:cu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33337" lvl="0" marL="115888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Calibri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05" name="Google Shape;205;p24"/>
              <p:cNvSpPr txBox="1"/>
              <p:nvPr/>
            </p:nvSpPr>
            <p:spPr>
              <a:xfrm>
                <a:off x="6479728" y="2878426"/>
                <a:ext cx="1969766" cy="4940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accent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True Default</a:t>
                </a:r>
                <a:endParaRPr/>
              </a:p>
            </p:txBody>
          </p:sp>
          <p:sp>
            <p:nvSpPr>
              <p:cNvPr id="206" name="Google Shape;206;p24"/>
              <p:cNvSpPr txBox="1"/>
              <p:nvPr/>
            </p:nvSpPr>
            <p:spPr>
              <a:xfrm>
                <a:off x="822578" y="2507883"/>
                <a:ext cx="1870427" cy="864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accent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True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accent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Not Default</a:t>
                </a:r>
                <a:endParaRPr/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>
                <a:off x="1284073" y="2637182"/>
                <a:ext cx="4747217" cy="2354343"/>
              </a:xfrm>
              <a:custGeom>
                <a:rect b="b" l="l" r="r" t="t"/>
                <a:pathLst>
                  <a:path extrusionOk="0" h="2107152" w="3405809">
                    <a:moveTo>
                      <a:pt x="0" y="2054143"/>
                    </a:moveTo>
                    <a:cubicBezTo>
                      <a:pt x="491434" y="1022682"/>
                      <a:pt x="982869" y="-8779"/>
                      <a:pt x="1550504" y="56"/>
                    </a:cubicBezTo>
                    <a:cubicBezTo>
                      <a:pt x="2118139" y="8891"/>
                      <a:pt x="3050209" y="1755969"/>
                      <a:pt x="3405809" y="2107152"/>
                    </a:cubicBezTo>
                  </a:path>
                </a:pathLst>
              </a:cu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33337" lvl="0" marL="115888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Calibri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cxnSp>
            <p:nvCxnSpPr>
              <p:cNvPr id="208" name="Google Shape;208;p24"/>
              <p:cNvCxnSpPr/>
              <p:nvPr/>
            </p:nvCxnSpPr>
            <p:spPr>
              <a:xfrm>
                <a:off x="5537939" y="2029797"/>
                <a:ext cx="39756" cy="2961728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C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09" name="Google Shape;209;p24"/>
              <p:cNvSpPr txBox="1"/>
              <p:nvPr/>
            </p:nvSpPr>
            <p:spPr>
              <a:xfrm>
                <a:off x="4817659" y="1645647"/>
                <a:ext cx="1910561" cy="4940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Threshold B</a:t>
                </a:r>
                <a:endParaRPr/>
              </a:p>
            </p:txBody>
          </p:sp>
        </p:grpSp>
        <p:sp>
          <p:nvSpPr>
            <p:cNvPr id="210" name="Google Shape;210;p24"/>
            <p:cNvSpPr txBox="1"/>
            <p:nvPr/>
          </p:nvSpPr>
          <p:spPr>
            <a:xfrm>
              <a:off x="1901284" y="6155916"/>
              <a:ext cx="4068238" cy="619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Model Probabilities</a:t>
              </a:r>
              <a:endParaRPr/>
            </a:p>
          </p:txBody>
        </p:sp>
        <p:grpSp>
          <p:nvGrpSpPr>
            <p:cNvPr id="211" name="Google Shape;211;p24"/>
            <p:cNvGrpSpPr/>
            <p:nvPr/>
          </p:nvGrpSpPr>
          <p:grpSpPr>
            <a:xfrm>
              <a:off x="4292600" y="2935209"/>
              <a:ext cx="3027659" cy="2858318"/>
              <a:chOff x="3282512" y="2655534"/>
              <a:chExt cx="2470152" cy="2334401"/>
            </a:xfrm>
          </p:grpSpPr>
          <p:cxnSp>
            <p:nvCxnSpPr>
              <p:cNvPr id="212" name="Google Shape;212;p24"/>
              <p:cNvCxnSpPr/>
              <p:nvPr/>
            </p:nvCxnSpPr>
            <p:spPr>
              <a:xfrm flipH="1">
                <a:off x="3282512" y="2723590"/>
                <a:ext cx="1750001" cy="2246466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70C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24"/>
              <p:cNvCxnSpPr/>
              <p:nvPr/>
            </p:nvCxnSpPr>
            <p:spPr>
              <a:xfrm flipH="1">
                <a:off x="3579447" y="2655534"/>
                <a:ext cx="1746068" cy="2289166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70C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4" name="Google Shape;214;p24"/>
              <p:cNvCxnSpPr/>
              <p:nvPr/>
            </p:nvCxnSpPr>
            <p:spPr>
              <a:xfrm flipH="1">
                <a:off x="3894313" y="2723590"/>
                <a:ext cx="1643626" cy="2237482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70C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5" name="Google Shape;215;p24"/>
              <p:cNvCxnSpPr/>
              <p:nvPr/>
            </p:nvCxnSpPr>
            <p:spPr>
              <a:xfrm flipH="1">
                <a:off x="4193819" y="2874868"/>
                <a:ext cx="1523240" cy="2095188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70C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6" name="Google Shape;216;p24"/>
              <p:cNvCxnSpPr/>
              <p:nvPr/>
            </p:nvCxnSpPr>
            <p:spPr>
              <a:xfrm flipH="1">
                <a:off x="4494754" y="3202885"/>
                <a:ext cx="1238032" cy="1741815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70C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7" name="Google Shape;217;p24"/>
              <p:cNvCxnSpPr/>
              <p:nvPr/>
            </p:nvCxnSpPr>
            <p:spPr>
              <a:xfrm flipH="1">
                <a:off x="4737653" y="3593295"/>
                <a:ext cx="979406" cy="139664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70C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8" name="Google Shape;218;p24"/>
              <p:cNvCxnSpPr/>
              <p:nvPr/>
            </p:nvCxnSpPr>
            <p:spPr>
              <a:xfrm flipH="1">
                <a:off x="5008641" y="4002005"/>
                <a:ext cx="708418" cy="969642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70C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9" name="Google Shape;219;p24"/>
              <p:cNvCxnSpPr/>
              <p:nvPr/>
            </p:nvCxnSpPr>
            <p:spPr>
              <a:xfrm flipH="1">
                <a:off x="5281486" y="4320796"/>
                <a:ext cx="459145" cy="630972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70C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24"/>
              <p:cNvCxnSpPr/>
              <p:nvPr/>
            </p:nvCxnSpPr>
            <p:spPr>
              <a:xfrm flipH="1">
                <a:off x="5535644" y="4648556"/>
                <a:ext cx="217020" cy="323091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70C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21" name="Google Shape;221;p24"/>
            <p:cNvCxnSpPr/>
            <p:nvPr/>
          </p:nvCxnSpPr>
          <p:spPr>
            <a:xfrm flipH="1">
              <a:off x="7310144" y="5479361"/>
              <a:ext cx="167918" cy="23295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24"/>
            <p:cNvCxnSpPr/>
            <p:nvPr/>
          </p:nvCxnSpPr>
          <p:spPr>
            <a:xfrm flipH="1">
              <a:off x="7463279" y="5573332"/>
              <a:ext cx="168501" cy="20761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223" name="Google Shape;223;p24"/>
          <p:cNvGrpSpPr/>
          <p:nvPr/>
        </p:nvGrpSpPr>
        <p:grpSpPr>
          <a:xfrm>
            <a:off x="889000" y="1257450"/>
            <a:ext cx="4595315" cy="2131527"/>
            <a:chOff x="909638" y="1358886"/>
            <a:chExt cx="9615690" cy="4484493"/>
          </a:xfrm>
        </p:grpSpPr>
        <p:grpSp>
          <p:nvGrpSpPr>
            <p:cNvPr id="224" name="Google Shape;224;p24"/>
            <p:cNvGrpSpPr/>
            <p:nvPr/>
          </p:nvGrpSpPr>
          <p:grpSpPr>
            <a:xfrm>
              <a:off x="909638" y="1358886"/>
              <a:ext cx="9615690" cy="4484493"/>
              <a:chOff x="909638" y="1415135"/>
              <a:chExt cx="7001910" cy="3576391"/>
            </a:xfrm>
          </p:grpSpPr>
          <p:cxnSp>
            <p:nvCxnSpPr>
              <p:cNvPr id="225" name="Google Shape;225;p24"/>
              <p:cNvCxnSpPr/>
              <p:nvPr/>
            </p:nvCxnSpPr>
            <p:spPr>
              <a:xfrm>
                <a:off x="909638" y="4951769"/>
                <a:ext cx="7001910" cy="39757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26" name="Google Shape;226;p24"/>
              <p:cNvSpPr/>
              <p:nvPr/>
            </p:nvSpPr>
            <p:spPr>
              <a:xfrm>
                <a:off x="3164331" y="2637183"/>
                <a:ext cx="4747217" cy="2354343"/>
              </a:xfrm>
              <a:custGeom>
                <a:rect b="b" l="l" r="r" t="t"/>
                <a:pathLst>
                  <a:path extrusionOk="0" h="2107152" w="3405809">
                    <a:moveTo>
                      <a:pt x="0" y="2054143"/>
                    </a:moveTo>
                    <a:cubicBezTo>
                      <a:pt x="491434" y="1022682"/>
                      <a:pt x="982869" y="-8779"/>
                      <a:pt x="1550504" y="56"/>
                    </a:cubicBezTo>
                    <a:cubicBezTo>
                      <a:pt x="2118139" y="8891"/>
                      <a:pt x="3050209" y="1755969"/>
                      <a:pt x="3405809" y="2107152"/>
                    </a:cubicBezTo>
                  </a:path>
                </a:pathLst>
              </a:cu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33337" lvl="0" marL="115888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Calibri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27" name="Google Shape;227;p24"/>
              <p:cNvSpPr/>
              <p:nvPr/>
            </p:nvSpPr>
            <p:spPr>
              <a:xfrm>
                <a:off x="1284073" y="2637182"/>
                <a:ext cx="4747217" cy="2354343"/>
              </a:xfrm>
              <a:custGeom>
                <a:rect b="b" l="l" r="r" t="t"/>
                <a:pathLst>
                  <a:path extrusionOk="0" h="2107152" w="3405809">
                    <a:moveTo>
                      <a:pt x="0" y="2054143"/>
                    </a:moveTo>
                    <a:cubicBezTo>
                      <a:pt x="491434" y="1022682"/>
                      <a:pt x="982869" y="-8779"/>
                      <a:pt x="1550504" y="56"/>
                    </a:cubicBezTo>
                    <a:cubicBezTo>
                      <a:pt x="2118139" y="8891"/>
                      <a:pt x="3050209" y="1755969"/>
                      <a:pt x="3405809" y="2107152"/>
                    </a:cubicBezTo>
                  </a:path>
                </a:pathLst>
              </a:cu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33337" lvl="0" marL="115888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Calibri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cxnSp>
            <p:nvCxnSpPr>
              <p:cNvPr id="228" name="Google Shape;228;p24"/>
              <p:cNvCxnSpPr/>
              <p:nvPr/>
            </p:nvCxnSpPr>
            <p:spPr>
              <a:xfrm>
                <a:off x="4081670" y="1990041"/>
                <a:ext cx="39756" cy="2961728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C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9" name="Google Shape;229;p24"/>
              <p:cNvSpPr txBox="1"/>
              <p:nvPr/>
            </p:nvSpPr>
            <p:spPr>
              <a:xfrm>
                <a:off x="3196200" y="1415135"/>
                <a:ext cx="2174400" cy="61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Threshold A</a:t>
                </a:r>
                <a:endParaRPr/>
              </a:p>
            </p:txBody>
          </p:sp>
          <p:sp>
            <p:nvSpPr>
              <p:cNvPr id="230" name="Google Shape;230;p24"/>
              <p:cNvSpPr txBox="1"/>
              <p:nvPr/>
            </p:nvSpPr>
            <p:spPr>
              <a:xfrm>
                <a:off x="3754691" y="4542674"/>
                <a:ext cx="27924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</a:t>
                </a:r>
                <a:endParaRPr/>
              </a:p>
            </p:txBody>
          </p:sp>
          <p:sp>
            <p:nvSpPr>
              <p:cNvPr id="231" name="Google Shape;231;p24"/>
              <p:cNvSpPr txBox="1"/>
              <p:nvPr/>
            </p:nvSpPr>
            <p:spPr>
              <a:xfrm>
                <a:off x="4193819" y="4542674"/>
                <a:ext cx="33534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/>
              </a:p>
            </p:txBody>
          </p:sp>
        </p:grpSp>
        <p:grpSp>
          <p:nvGrpSpPr>
            <p:cNvPr id="232" name="Google Shape;232;p24"/>
            <p:cNvGrpSpPr/>
            <p:nvPr/>
          </p:nvGrpSpPr>
          <p:grpSpPr>
            <a:xfrm>
              <a:off x="5385926" y="3684634"/>
              <a:ext cx="2043573" cy="2158744"/>
              <a:chOff x="5385927" y="3684634"/>
              <a:chExt cx="1599756" cy="1808317"/>
            </a:xfrm>
          </p:grpSpPr>
          <p:cxnSp>
            <p:nvCxnSpPr>
              <p:cNvPr id="233" name="Google Shape;233;p24"/>
              <p:cNvCxnSpPr/>
              <p:nvPr/>
            </p:nvCxnSpPr>
            <p:spPr>
              <a:xfrm flipH="1">
                <a:off x="5385927" y="3684634"/>
                <a:ext cx="186963" cy="321275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4" name="Google Shape;234;p24"/>
              <p:cNvCxnSpPr/>
              <p:nvPr/>
            </p:nvCxnSpPr>
            <p:spPr>
              <a:xfrm flipH="1">
                <a:off x="5385927" y="3837034"/>
                <a:ext cx="339364" cy="556054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24"/>
              <p:cNvCxnSpPr/>
              <p:nvPr/>
            </p:nvCxnSpPr>
            <p:spPr>
              <a:xfrm flipH="1">
                <a:off x="5385927" y="4000446"/>
                <a:ext cx="526328" cy="834125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24"/>
              <p:cNvCxnSpPr/>
              <p:nvPr/>
            </p:nvCxnSpPr>
            <p:spPr>
              <a:xfrm flipH="1">
                <a:off x="5433662" y="4152846"/>
                <a:ext cx="630993" cy="985591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24"/>
              <p:cNvCxnSpPr/>
              <p:nvPr/>
            </p:nvCxnSpPr>
            <p:spPr>
              <a:xfrm flipH="1">
                <a:off x="5458320" y="4305246"/>
                <a:ext cx="758736" cy="1167826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24"/>
              <p:cNvCxnSpPr/>
              <p:nvPr/>
            </p:nvCxnSpPr>
            <p:spPr>
              <a:xfrm flipH="1">
                <a:off x="5759254" y="4457646"/>
                <a:ext cx="610203" cy="99007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24"/>
              <p:cNvCxnSpPr/>
              <p:nvPr/>
            </p:nvCxnSpPr>
            <p:spPr>
              <a:xfrm flipH="1">
                <a:off x="6002153" y="4610046"/>
                <a:ext cx="519705" cy="882905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0" name="Google Shape;240;p24"/>
              <p:cNvCxnSpPr/>
              <p:nvPr/>
            </p:nvCxnSpPr>
            <p:spPr>
              <a:xfrm flipH="1">
                <a:off x="6273140" y="4831271"/>
                <a:ext cx="404723" cy="66168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24"/>
              <p:cNvCxnSpPr/>
              <p:nvPr/>
            </p:nvCxnSpPr>
            <p:spPr>
              <a:xfrm flipH="1">
                <a:off x="6545986" y="4983671"/>
                <a:ext cx="284278" cy="489401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24"/>
              <p:cNvCxnSpPr/>
              <p:nvPr/>
            </p:nvCxnSpPr>
            <p:spPr>
              <a:xfrm flipH="1">
                <a:off x="6800144" y="5162111"/>
                <a:ext cx="185539" cy="33084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43" name="Google Shape;243;p24"/>
            <p:cNvGrpSpPr/>
            <p:nvPr/>
          </p:nvGrpSpPr>
          <p:grpSpPr>
            <a:xfrm>
              <a:off x="4177538" y="4344911"/>
              <a:ext cx="1074683" cy="1437350"/>
              <a:chOff x="4358080" y="4529320"/>
              <a:chExt cx="700223" cy="1087329"/>
            </a:xfrm>
          </p:grpSpPr>
          <p:cxnSp>
            <p:nvCxnSpPr>
              <p:cNvPr id="244" name="Google Shape;244;p24"/>
              <p:cNvCxnSpPr/>
              <p:nvPr/>
            </p:nvCxnSpPr>
            <p:spPr>
              <a:xfrm flipH="1">
                <a:off x="4358080" y="4529320"/>
                <a:ext cx="700223" cy="1072503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70C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5" name="Google Shape;245;p24"/>
              <p:cNvCxnSpPr/>
              <p:nvPr/>
            </p:nvCxnSpPr>
            <p:spPr>
              <a:xfrm flipH="1">
                <a:off x="4637242" y="4970803"/>
                <a:ext cx="414415" cy="645846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70C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6" name="Google Shape;246;p24"/>
              <p:cNvCxnSpPr/>
              <p:nvPr/>
            </p:nvCxnSpPr>
            <p:spPr>
              <a:xfrm flipH="1">
                <a:off x="4832892" y="5333447"/>
                <a:ext cx="218768" cy="259392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70C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247" name="Google Shape;247;p24"/>
          <p:cNvSpPr txBox="1"/>
          <p:nvPr/>
        </p:nvSpPr>
        <p:spPr>
          <a:xfrm>
            <a:off x="466693" y="1836356"/>
            <a:ext cx="12700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Not Default</a:t>
            </a:r>
            <a:endParaRPr/>
          </a:p>
        </p:txBody>
      </p:sp>
      <p:sp>
        <p:nvSpPr>
          <p:cNvPr id="248" name="Google Shape;248;p24"/>
          <p:cNvSpPr txBox="1"/>
          <p:nvPr/>
        </p:nvSpPr>
        <p:spPr>
          <a:xfrm>
            <a:off x="4392509" y="2093390"/>
            <a:ext cx="13375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 Default</a:t>
            </a:r>
            <a:endParaRPr/>
          </a:p>
        </p:txBody>
      </p:sp>
      <p:sp>
        <p:nvSpPr>
          <p:cNvPr id="249" name="Google Shape;249;p24"/>
          <p:cNvSpPr txBox="1"/>
          <p:nvPr>
            <p:ph idx="1" type="body"/>
          </p:nvPr>
        </p:nvSpPr>
        <p:spPr>
          <a:xfrm>
            <a:off x="6208222" y="1414130"/>
            <a:ext cx="5145577" cy="4762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Threshold you choose should depend on relative costs of FPs and FN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e.g. screening at airport (cost of false neg high)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e.g. direct mail advertisement (cost of false positive low)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Some common choices	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Maximize Accuracy </a:t>
            </a:r>
            <a:r>
              <a:rPr lang="en-US"/>
              <a:t>(equal weighting of FPs and FNs)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Threshold p_hat </a:t>
            </a:r>
            <a:r>
              <a:rPr lang="en-US"/>
              <a:t>&gt; 0.5 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Minimize cost</a:t>
            </a:r>
            <a:r>
              <a:rPr lang="en-US"/>
              <a:t>: TC = costFP *FPs + costFN * FNs</a:t>
            </a:r>
            <a:endParaRPr/>
          </a:p>
          <a:p>
            <a:pPr indent="-87630" lvl="1" marL="6858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25"/>
          <p:cNvSpPr txBox="1"/>
          <p:nvPr/>
        </p:nvSpPr>
        <p:spPr>
          <a:xfrm>
            <a:off x="477181" y="0"/>
            <a:ext cx="1100444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Sensitivity and Specificity, Confusion Matrix at P Cutoff &gt; 0.5</a:t>
            </a:r>
            <a:endParaRPr/>
          </a:p>
        </p:txBody>
      </p:sp>
      <p:graphicFrame>
        <p:nvGraphicFramePr>
          <p:cNvPr id="256" name="Google Shape;256;p25"/>
          <p:cNvGraphicFramePr/>
          <p:nvPr/>
        </p:nvGraphicFramePr>
        <p:xfrm>
          <a:off x="710374" y="10779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{D4E782EF-7BAD-43C1-B46D-52F6C484DBFD}</a:tableStyleId>
              </a:tblPr>
              <a:tblGrid>
                <a:gridCol w="2033975"/>
                <a:gridCol w="676500"/>
                <a:gridCol w="2016075"/>
                <a:gridCol w="2253600"/>
                <a:gridCol w="2253600"/>
              </a:tblGrid>
              <a:tr h="43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/>
                    </a:p>
                  </a:txBody>
                  <a:tcPr marT="39775" marB="39775" marR="79550" marL="79550" anchor="ctr"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/>
                    </a:p>
                  </a:txBody>
                  <a:tcPr marT="39775" marB="39775" marR="79550" marL="79550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True default status</a:t>
                      </a:r>
                      <a:endParaRPr/>
                    </a:p>
                  </a:txBody>
                  <a:tcPr marT="39775" marB="39775" marR="79550" marL="79550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/>
                    </a:p>
                  </a:txBody>
                  <a:tcPr marT="39775" marB="39775" marR="79550" marL="79550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</a:tr>
              <a:tr h="43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/>
                    </a:p>
                  </a:txBody>
                  <a:tcPr marT="39775" marB="39775" marR="79550" marL="7955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/>
                    </a:p>
                  </a:txBody>
                  <a:tcPr marT="39775" marB="39775" marR="79550" marL="7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/>
                        <a:t>No</a:t>
                      </a:r>
                      <a:endParaRPr/>
                    </a:p>
                  </a:txBody>
                  <a:tcPr marT="39775" marB="39775" marR="79550" marL="7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/>
                        <a:t>Yes</a:t>
                      </a:r>
                      <a:endParaRPr/>
                    </a:p>
                  </a:txBody>
                  <a:tcPr marT="39775" marB="39775" marR="79550" marL="7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 u="none" cap="none" strike="noStrike"/>
                    </a:p>
                  </a:txBody>
                  <a:tcPr marT="39775" marB="39775" marR="79550" marL="7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92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chemeClr val="lt1"/>
                          </a:solidFill>
                        </a:rPr>
                        <a:t>Predicted default status (cutoff p&gt;0.5)</a:t>
                      </a:r>
                      <a:endParaRPr/>
                    </a:p>
                  </a:txBody>
                  <a:tcPr marT="39775" marB="39775" marR="79550" marL="79550" anchor="ctr"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/>
                        <a:t>No</a:t>
                      </a:r>
                      <a:endParaRPr/>
                    </a:p>
                  </a:txBody>
                  <a:tcPr marT="39775" marB="39775" marR="79550" marL="795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TN = 484</a:t>
                      </a:r>
                      <a:endParaRPr/>
                    </a:p>
                  </a:txBody>
                  <a:tcPr marT="39775" marB="39775" marR="79550" marL="7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rgbClr val="FF0000"/>
                          </a:solidFill>
                        </a:rPr>
                        <a:t>FN = 11</a:t>
                      </a:r>
                      <a:endParaRPr/>
                    </a:p>
                  </a:txBody>
                  <a:tcPr marT="39775" marB="39775" marR="79550" marL="795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39775" marB="39775" marR="79550" marL="795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983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Yes</a:t>
                      </a:r>
                      <a:endParaRPr/>
                    </a:p>
                  </a:txBody>
                  <a:tcPr marT="39775" marB="39775" marR="79550" marL="795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FF0000"/>
                          </a:solidFill>
                        </a:rPr>
                        <a:t>FP = 2</a:t>
                      </a:r>
                      <a:endParaRPr/>
                    </a:p>
                  </a:txBody>
                  <a:tcPr marT="39775" marB="39775" marR="79550" marL="7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TP = 3</a:t>
                      </a:r>
                      <a:endParaRPr/>
                    </a:p>
                  </a:txBody>
                  <a:tcPr marT="39775" marB="39775" marR="79550" marL="79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39775" marB="39775" marR="79550" marL="79550" anchor="ctr"/>
                </a:tc>
              </a:tr>
              <a:tr h="45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>
                        <a:solidFill>
                          <a:schemeClr val="lt1"/>
                        </a:solidFill>
                      </a:endParaRPr>
                    </a:p>
                  </a:txBody>
                  <a:tcPr marT="39775" marB="39775" marR="79550" marL="79550" anchor="ctr"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/>
                    </a:p>
                  </a:txBody>
                  <a:tcPr marT="39775" marB="39775" marR="79550" marL="795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7F7F7F"/>
                          </a:solidFill>
                        </a:rPr>
                        <a:t>N = 486</a:t>
                      </a:r>
                      <a:endParaRPr/>
                    </a:p>
                  </a:txBody>
                  <a:tcPr marT="39775" marB="39775" marR="79550" marL="795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7F7F7F"/>
                          </a:solidFill>
                        </a:rPr>
                        <a:t>P = 14</a:t>
                      </a:r>
                      <a:endParaRPr/>
                    </a:p>
                  </a:txBody>
                  <a:tcPr marT="39775" marB="39775" marR="79550" marL="795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solidFill>
                          <a:srgbClr val="7F7F7F"/>
                        </a:solidFill>
                      </a:endParaRPr>
                    </a:p>
                  </a:txBody>
                  <a:tcPr marT="39775" marB="39775" marR="79550" marL="79550" anchor="ctr"/>
                </a:tc>
              </a:tr>
            </a:tbl>
          </a:graphicData>
        </a:graphic>
      </p:graphicFrame>
      <p:sp>
        <p:nvSpPr>
          <p:cNvPr id="257" name="Google Shape;257;p25"/>
          <p:cNvSpPr txBox="1"/>
          <p:nvPr/>
        </p:nvSpPr>
        <p:spPr>
          <a:xfrm>
            <a:off x="1055435" y="3887117"/>
            <a:ext cx="8888666" cy="378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rate (aka 1 – power or recall) </a:t>
            </a:r>
            <a:endParaRPr/>
          </a:p>
          <a:p>
            <a:pPr indent="-285750" lvl="3" marL="831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TP/P = 3 / 14 = 21.4%</a:t>
            </a:r>
            <a:endParaRPr/>
          </a:p>
          <a:p>
            <a:pPr indent="-28575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Specificity: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rate  </a:t>
            </a:r>
            <a:endParaRPr/>
          </a:p>
          <a:p>
            <a:pPr indent="-285750" lvl="3" marL="831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TN/N = 484 / 486= 99.5%</a:t>
            </a:r>
            <a:endParaRPr/>
          </a:p>
          <a:p>
            <a:pPr indent="-133350" lvl="3" marL="831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 positive rate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(aka Type I error, 1 - Specificity)</a:t>
            </a:r>
            <a:endParaRPr/>
          </a:p>
          <a:p>
            <a:pPr indent="-285750" lvl="3" marL="831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FP/N = 2/486= 0.004%</a:t>
            </a:r>
            <a:endParaRPr/>
          </a:p>
          <a:p>
            <a:pPr indent="-13335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6"/>
          <p:cNvPicPr preferRelativeResize="0"/>
          <p:nvPr/>
        </p:nvPicPr>
        <p:blipFill rotWithShape="1">
          <a:blip r:embed="rId3">
            <a:alphaModFix/>
          </a:blip>
          <a:srcRect b="15490" l="0" r="0" t="0"/>
          <a:stretch/>
        </p:blipFill>
        <p:spPr>
          <a:xfrm>
            <a:off x="5236600" y="1030175"/>
            <a:ext cx="7108724" cy="23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6"/>
          <p:cNvSpPr txBox="1"/>
          <p:nvPr/>
        </p:nvSpPr>
        <p:spPr>
          <a:xfrm>
            <a:off x="621475" y="287815"/>
            <a:ext cx="10293452" cy="72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Generating Confusion Matrices in Python</a:t>
            </a:r>
            <a:endParaRPr/>
          </a:p>
        </p:txBody>
      </p:sp>
      <p:sp>
        <p:nvSpPr>
          <p:cNvPr id="264" name="Google Shape;2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p26"/>
          <p:cNvSpPr txBox="1"/>
          <p:nvPr/>
        </p:nvSpPr>
        <p:spPr>
          <a:xfrm>
            <a:off x="547787" y="1140221"/>
            <a:ext cx="459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produce a confusion matrix in Python we use scikit-learn</a:t>
            </a:r>
            <a:endParaRPr/>
          </a:p>
        </p:txBody>
      </p:sp>
      <p:sp>
        <p:nvSpPr>
          <p:cNvPr id="266" name="Google Shape;266;p26"/>
          <p:cNvSpPr txBox="1"/>
          <p:nvPr/>
        </p:nvSpPr>
        <p:spPr>
          <a:xfrm>
            <a:off x="547783" y="1904782"/>
            <a:ext cx="4305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function confusion_matrix() produces confusion matrices but we must classify our data ahead of time</a:t>
            </a:r>
            <a:endParaRPr/>
          </a:p>
        </p:txBody>
      </p:sp>
      <p:sp>
        <p:nvSpPr>
          <p:cNvPr id="267" name="Google Shape;267;p26"/>
          <p:cNvSpPr txBox="1"/>
          <p:nvPr/>
        </p:nvSpPr>
        <p:spPr>
          <a:xfrm>
            <a:off x="547783" y="3092162"/>
            <a:ext cx="459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"/>
          <p:cNvSpPr txBox="1"/>
          <p:nvPr/>
        </p:nvSpPr>
        <p:spPr>
          <a:xfrm>
            <a:off x="547783" y="3597508"/>
            <a:ext cx="43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event values</a:t>
            </a:r>
            <a:endParaRPr/>
          </a:p>
        </p:txBody>
      </p:sp>
      <p:sp>
        <p:nvSpPr>
          <p:cNvPr id="269" name="Google Shape;269;p26"/>
          <p:cNvSpPr txBox="1"/>
          <p:nvPr/>
        </p:nvSpPr>
        <p:spPr>
          <a:xfrm>
            <a:off x="547783" y="4102854"/>
            <a:ext cx="43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classified probabilities</a:t>
            </a:r>
            <a:endParaRPr/>
          </a:p>
        </p:txBody>
      </p:sp>
      <p:cxnSp>
        <p:nvCxnSpPr>
          <p:cNvPr id="270" name="Google Shape;270;p26"/>
          <p:cNvCxnSpPr/>
          <p:nvPr/>
        </p:nvCxnSpPr>
        <p:spPr>
          <a:xfrm flipH="1" rot="10800000">
            <a:off x="3985169" y="2961619"/>
            <a:ext cx="4231200" cy="834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271" name="Google Shape;271;p26"/>
          <p:cNvCxnSpPr/>
          <p:nvPr/>
        </p:nvCxnSpPr>
        <p:spPr>
          <a:xfrm flipH="1" rot="10800000">
            <a:off x="3848350" y="2971975"/>
            <a:ext cx="5490600" cy="1336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ot"/>
            <a:miter lim="800000"/>
            <a:headEnd len="sm" w="sm" type="none"/>
            <a:tailEnd len="med" w="med" type="triangle"/>
          </a:ln>
        </p:spPr>
      </p:cxnSp>
      <p:sp>
        <p:nvSpPr>
          <p:cNvPr id="272" name="Google Shape;272;p26"/>
          <p:cNvSpPr txBox="1"/>
          <p:nvPr/>
        </p:nvSpPr>
        <p:spPr>
          <a:xfrm>
            <a:off x="547783" y="4594398"/>
            <a:ext cx="4305572" cy="1091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example data frame shows how we need to structure our results data frame</a:t>
            </a:r>
            <a:endParaRPr/>
          </a:p>
        </p:txBody>
      </p:sp>
      <p:cxnSp>
        <p:nvCxnSpPr>
          <p:cNvPr id="273" name="Google Shape;273;p26"/>
          <p:cNvCxnSpPr>
            <a:stCxn id="266" idx="3"/>
          </p:cNvCxnSpPr>
          <p:nvPr/>
        </p:nvCxnSpPr>
        <p:spPr>
          <a:xfrm>
            <a:off x="4853383" y="2443432"/>
            <a:ext cx="770700" cy="48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ot"/>
            <a:miter lim="800000"/>
            <a:headEnd len="sm" w="sm" type="none"/>
            <a:tailEnd len="med" w="med" type="triangle"/>
          </a:ln>
        </p:spPr>
      </p:cxnSp>
      <p:sp>
        <p:nvSpPr>
          <p:cNvPr id="274" name="Google Shape;274;p26"/>
          <p:cNvSpPr txBox="1"/>
          <p:nvPr/>
        </p:nvSpPr>
        <p:spPr>
          <a:xfrm>
            <a:off x="6511950" y="4227125"/>
            <a:ext cx="383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To the </a:t>
            </a: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code</a:t>
            </a: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/>
        </p:nvSpPr>
        <p:spPr>
          <a:xfrm>
            <a:off x="621474" y="86578"/>
            <a:ext cx="10876619" cy="107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Continuous Cutoff: ROC Curve</a:t>
            </a:r>
            <a:endParaRPr/>
          </a:p>
        </p:txBody>
      </p:sp>
      <p:sp>
        <p:nvSpPr>
          <p:cNvPr id="280" name="Google Shape;280;p27"/>
          <p:cNvSpPr txBox="1"/>
          <p:nvPr>
            <p:ph idx="1" type="body"/>
          </p:nvPr>
        </p:nvSpPr>
        <p:spPr>
          <a:xfrm>
            <a:off x="621474" y="1247015"/>
            <a:ext cx="4180108" cy="4762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Can we show consequences of FPs and FNs as we vary the cutoff probability to assign classes?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Idea of a ROC (</a:t>
            </a:r>
            <a:r>
              <a:rPr lang="en-US" sz="2400" u="sng"/>
              <a:t>Receiver Operator Curve</a:t>
            </a:r>
            <a:r>
              <a:rPr lang="en-US" sz="2400"/>
              <a:t>) plot</a:t>
            </a:r>
            <a:endParaRPr/>
          </a:p>
        </p:txBody>
      </p:sp>
      <p:cxnSp>
        <p:nvCxnSpPr>
          <p:cNvPr id="281" name="Google Shape;281;p27"/>
          <p:cNvCxnSpPr/>
          <p:nvPr/>
        </p:nvCxnSpPr>
        <p:spPr>
          <a:xfrm rot="10800000">
            <a:off x="6285718" y="1004835"/>
            <a:ext cx="0" cy="43925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2" name="Google Shape;282;p27"/>
          <p:cNvCxnSpPr/>
          <p:nvPr/>
        </p:nvCxnSpPr>
        <p:spPr>
          <a:xfrm flipH="1" rot="10800000">
            <a:off x="6285718" y="5397410"/>
            <a:ext cx="5035447" cy="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3" name="Google Shape;283;p27"/>
          <p:cNvSpPr txBox="1"/>
          <p:nvPr/>
        </p:nvSpPr>
        <p:spPr>
          <a:xfrm>
            <a:off x="4551903" y="2737103"/>
            <a:ext cx="1733815" cy="791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positive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rate</a:t>
            </a:r>
            <a:endParaRPr/>
          </a:p>
        </p:txBody>
      </p:sp>
      <p:sp>
        <p:nvSpPr>
          <p:cNvPr id="284" name="Google Shape;284;p27"/>
          <p:cNvSpPr txBox="1"/>
          <p:nvPr/>
        </p:nvSpPr>
        <p:spPr>
          <a:xfrm>
            <a:off x="7539926" y="5586730"/>
            <a:ext cx="2298211" cy="452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 Positive Rate</a:t>
            </a:r>
            <a:endParaRPr/>
          </a:p>
        </p:txBody>
      </p:sp>
      <p:cxnSp>
        <p:nvCxnSpPr>
          <p:cNvPr id="285" name="Google Shape;285;p27"/>
          <p:cNvCxnSpPr/>
          <p:nvPr/>
        </p:nvCxnSpPr>
        <p:spPr>
          <a:xfrm flipH="1" rot="10800000">
            <a:off x="6285718" y="1884579"/>
            <a:ext cx="4284972" cy="3512831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86" name="Google Shape;286;p27"/>
          <p:cNvSpPr/>
          <p:nvPr/>
        </p:nvSpPr>
        <p:spPr>
          <a:xfrm>
            <a:off x="6394704" y="4038960"/>
            <a:ext cx="133126" cy="175482"/>
          </a:xfrm>
          <a:prstGeom prst="ellipse">
            <a:avLst/>
          </a:prstGeom>
          <a:solidFill>
            <a:schemeClr val="accent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7"/>
          <p:cNvSpPr txBox="1"/>
          <p:nvPr/>
        </p:nvSpPr>
        <p:spPr>
          <a:xfrm>
            <a:off x="5284105" y="1080968"/>
            <a:ext cx="844237" cy="452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100%</a:t>
            </a:r>
            <a:endParaRPr/>
          </a:p>
        </p:txBody>
      </p:sp>
      <p:sp>
        <p:nvSpPr>
          <p:cNvPr id="288" name="Google Shape;288;p27"/>
          <p:cNvSpPr txBox="1"/>
          <p:nvPr/>
        </p:nvSpPr>
        <p:spPr>
          <a:xfrm>
            <a:off x="10570690" y="5574989"/>
            <a:ext cx="844237" cy="452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100%</a:t>
            </a:r>
            <a:endParaRPr/>
          </a:p>
        </p:txBody>
      </p:sp>
      <p:sp>
        <p:nvSpPr>
          <p:cNvPr id="289" name="Google Shape;289;p27"/>
          <p:cNvSpPr txBox="1"/>
          <p:nvPr/>
        </p:nvSpPr>
        <p:spPr>
          <a:xfrm>
            <a:off x="6211395" y="3605747"/>
            <a:ext cx="132853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Cutoff p&gt;0.5</a:t>
            </a:r>
            <a:endParaRPr/>
          </a:p>
        </p:txBody>
      </p:sp>
      <p:sp>
        <p:nvSpPr>
          <p:cNvPr id="290" name="Google Shape;290;p27"/>
          <p:cNvSpPr/>
          <p:nvPr/>
        </p:nvSpPr>
        <p:spPr>
          <a:xfrm>
            <a:off x="6402868" y="2989746"/>
            <a:ext cx="133126" cy="175482"/>
          </a:xfrm>
          <a:prstGeom prst="ellipse">
            <a:avLst/>
          </a:prstGeom>
          <a:solidFill>
            <a:schemeClr val="accent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6285717" y="2600210"/>
            <a:ext cx="132853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Cutoff p&gt;0.4</a:t>
            </a:r>
            <a:endParaRPr/>
          </a:p>
        </p:txBody>
      </p:sp>
      <p:graphicFrame>
        <p:nvGraphicFramePr>
          <p:cNvPr id="292" name="Google Shape;292;p27"/>
          <p:cNvGraphicFramePr/>
          <p:nvPr/>
        </p:nvGraphicFramePr>
        <p:xfrm>
          <a:off x="854839" y="46723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{D4E782EF-7BAD-43C1-B46D-52F6C484DBFD}</a:tableStyleId>
              </a:tblPr>
              <a:tblGrid>
                <a:gridCol w="1476425"/>
                <a:gridCol w="1476425"/>
                <a:gridCol w="1476425"/>
              </a:tblGrid>
              <a:tr h="219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Cutoff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TPR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FPR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22.6%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0.008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21.4%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0.004%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21.4%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0.002%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3" name="Google Shape;293;p27"/>
          <p:cNvSpPr/>
          <p:nvPr/>
        </p:nvSpPr>
        <p:spPr>
          <a:xfrm>
            <a:off x="7404483" y="1180208"/>
            <a:ext cx="133126" cy="175482"/>
          </a:xfrm>
          <a:prstGeom prst="ellipse">
            <a:avLst/>
          </a:prstGeom>
          <a:solidFill>
            <a:schemeClr val="accent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7"/>
          <p:cNvSpPr txBox="1"/>
          <p:nvPr/>
        </p:nvSpPr>
        <p:spPr>
          <a:xfrm>
            <a:off x="7287332" y="790672"/>
            <a:ext cx="132853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Cutoff p&gt;0.01</a:t>
            </a:r>
            <a:endParaRPr/>
          </a:p>
        </p:txBody>
      </p:sp>
      <p:sp>
        <p:nvSpPr>
          <p:cNvPr id="295" name="Google Shape;295;p27"/>
          <p:cNvSpPr txBox="1"/>
          <p:nvPr/>
        </p:nvSpPr>
        <p:spPr>
          <a:xfrm>
            <a:off x="9146982" y="1233414"/>
            <a:ext cx="28474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If model is no better than chance on this line</a:t>
            </a: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6310365" y="1034417"/>
            <a:ext cx="4330839" cy="4311306"/>
          </a:xfrm>
          <a:custGeom>
            <a:rect b="b" l="l" r="r" t="t"/>
            <a:pathLst>
              <a:path extrusionOk="0" h="4311306" w="4330839">
                <a:moveTo>
                  <a:pt x="0" y="4311306"/>
                </a:moveTo>
                <a:cubicBezTo>
                  <a:pt x="3349" y="4120387"/>
                  <a:pt x="4084" y="3929405"/>
                  <a:pt x="10048" y="3738550"/>
                </a:cubicBezTo>
                <a:cubicBezTo>
                  <a:pt x="10788" y="3714877"/>
                  <a:pt x="17330" y="3691734"/>
                  <a:pt x="20097" y="3668212"/>
                </a:cubicBezTo>
                <a:cubicBezTo>
                  <a:pt x="27943" y="3601522"/>
                  <a:pt x="27171" y="3568208"/>
                  <a:pt x="40193" y="3507438"/>
                </a:cubicBezTo>
                <a:cubicBezTo>
                  <a:pt x="45980" y="3480431"/>
                  <a:pt x="56384" y="3454394"/>
                  <a:pt x="60290" y="3427051"/>
                </a:cubicBezTo>
                <a:cubicBezTo>
                  <a:pt x="81885" y="3275889"/>
                  <a:pt x="65408" y="3331312"/>
                  <a:pt x="90435" y="3256229"/>
                </a:cubicBezTo>
                <a:cubicBezTo>
                  <a:pt x="111846" y="3084946"/>
                  <a:pt x="93454" y="3146693"/>
                  <a:pt x="120580" y="3065310"/>
                </a:cubicBezTo>
                <a:cubicBezTo>
                  <a:pt x="123929" y="3025117"/>
                  <a:pt x="127945" y="2984973"/>
                  <a:pt x="130628" y="2944730"/>
                </a:cubicBezTo>
                <a:cubicBezTo>
                  <a:pt x="144392" y="2738276"/>
                  <a:pt x="125358" y="2825138"/>
                  <a:pt x="150725" y="2723667"/>
                </a:cubicBezTo>
                <a:cubicBezTo>
                  <a:pt x="154074" y="2673425"/>
                  <a:pt x="159560" y="2623280"/>
                  <a:pt x="160773" y="2572941"/>
                </a:cubicBezTo>
                <a:cubicBezTo>
                  <a:pt x="166260" y="2345220"/>
                  <a:pt x="164497" y="2117352"/>
                  <a:pt x="170822" y="1889653"/>
                </a:cubicBezTo>
                <a:cubicBezTo>
                  <a:pt x="171205" y="1875848"/>
                  <a:pt x="178400" y="1863047"/>
                  <a:pt x="180870" y="1849460"/>
                </a:cubicBezTo>
                <a:cubicBezTo>
                  <a:pt x="188880" y="1805407"/>
                  <a:pt x="191258" y="1762521"/>
                  <a:pt x="200967" y="1718831"/>
                </a:cubicBezTo>
                <a:cubicBezTo>
                  <a:pt x="203265" y="1708491"/>
                  <a:pt x="207666" y="1698734"/>
                  <a:pt x="211015" y="1688686"/>
                </a:cubicBezTo>
                <a:cubicBezTo>
                  <a:pt x="214365" y="1661890"/>
                  <a:pt x="217245" y="1635032"/>
                  <a:pt x="221064" y="1608299"/>
                </a:cubicBezTo>
                <a:cubicBezTo>
                  <a:pt x="223945" y="1588130"/>
                  <a:pt x="228862" y="1568258"/>
                  <a:pt x="231112" y="1548009"/>
                </a:cubicBezTo>
                <a:cubicBezTo>
                  <a:pt x="247503" y="1400484"/>
                  <a:pt x="226970" y="1469996"/>
                  <a:pt x="251209" y="1397284"/>
                </a:cubicBezTo>
                <a:cubicBezTo>
                  <a:pt x="264740" y="1316096"/>
                  <a:pt x="254814" y="1356325"/>
                  <a:pt x="281354" y="1276704"/>
                </a:cubicBezTo>
                <a:lnTo>
                  <a:pt x="291402" y="1246559"/>
                </a:lnTo>
                <a:cubicBezTo>
                  <a:pt x="294751" y="1236511"/>
                  <a:pt x="295575" y="1225227"/>
                  <a:pt x="301450" y="1216414"/>
                </a:cubicBezTo>
                <a:lnTo>
                  <a:pt x="321547" y="1186269"/>
                </a:lnTo>
                <a:lnTo>
                  <a:pt x="351692" y="1095834"/>
                </a:lnTo>
                <a:cubicBezTo>
                  <a:pt x="351696" y="1095823"/>
                  <a:pt x="371784" y="1035554"/>
                  <a:pt x="371789" y="1035543"/>
                </a:cubicBezTo>
                <a:cubicBezTo>
                  <a:pt x="378488" y="1022145"/>
                  <a:pt x="384454" y="1008356"/>
                  <a:pt x="391886" y="995350"/>
                </a:cubicBezTo>
                <a:cubicBezTo>
                  <a:pt x="397878" y="984865"/>
                  <a:pt x="406581" y="976007"/>
                  <a:pt x="411982" y="965205"/>
                </a:cubicBezTo>
                <a:cubicBezTo>
                  <a:pt x="416719" y="955731"/>
                  <a:pt x="417294" y="944534"/>
                  <a:pt x="422031" y="935060"/>
                </a:cubicBezTo>
                <a:cubicBezTo>
                  <a:pt x="427432" y="924258"/>
                  <a:pt x="437222" y="915951"/>
                  <a:pt x="442127" y="904915"/>
                </a:cubicBezTo>
                <a:cubicBezTo>
                  <a:pt x="489955" y="797300"/>
                  <a:pt x="436841" y="882699"/>
                  <a:pt x="482321" y="814480"/>
                </a:cubicBezTo>
                <a:cubicBezTo>
                  <a:pt x="485670" y="804432"/>
                  <a:pt x="488197" y="794070"/>
                  <a:pt x="492369" y="784335"/>
                </a:cubicBezTo>
                <a:cubicBezTo>
                  <a:pt x="498270" y="770567"/>
                  <a:pt x="507729" y="758352"/>
                  <a:pt x="512466" y="744141"/>
                </a:cubicBezTo>
                <a:cubicBezTo>
                  <a:pt x="513538" y="740926"/>
                  <a:pt x="523968" y="674496"/>
                  <a:pt x="532562" y="663754"/>
                </a:cubicBezTo>
                <a:cubicBezTo>
                  <a:pt x="540106" y="654324"/>
                  <a:pt x="553682" y="651681"/>
                  <a:pt x="562708" y="643658"/>
                </a:cubicBezTo>
                <a:cubicBezTo>
                  <a:pt x="709880" y="512841"/>
                  <a:pt x="566061" y="625473"/>
                  <a:pt x="653143" y="563271"/>
                </a:cubicBezTo>
                <a:cubicBezTo>
                  <a:pt x="666771" y="553537"/>
                  <a:pt x="680621" y="544025"/>
                  <a:pt x="693336" y="533126"/>
                </a:cubicBezTo>
                <a:cubicBezTo>
                  <a:pt x="704125" y="523878"/>
                  <a:pt x="712264" y="511705"/>
                  <a:pt x="723481" y="502981"/>
                </a:cubicBezTo>
                <a:cubicBezTo>
                  <a:pt x="767137" y="469026"/>
                  <a:pt x="780213" y="464566"/>
                  <a:pt x="823965" y="442691"/>
                </a:cubicBezTo>
                <a:cubicBezTo>
                  <a:pt x="868908" y="375275"/>
                  <a:pt x="815965" y="441325"/>
                  <a:pt x="874206" y="402497"/>
                </a:cubicBezTo>
                <a:cubicBezTo>
                  <a:pt x="886030" y="394614"/>
                  <a:pt x="893134" y="381076"/>
                  <a:pt x="904351" y="372352"/>
                </a:cubicBezTo>
                <a:cubicBezTo>
                  <a:pt x="923417" y="357523"/>
                  <a:pt x="944545" y="345557"/>
                  <a:pt x="964642" y="332159"/>
                </a:cubicBezTo>
                <a:lnTo>
                  <a:pt x="994787" y="312062"/>
                </a:lnTo>
                <a:cubicBezTo>
                  <a:pt x="1004835" y="305363"/>
                  <a:pt x="1013475" y="295784"/>
                  <a:pt x="1024932" y="291965"/>
                </a:cubicBezTo>
                <a:cubicBezTo>
                  <a:pt x="1114522" y="262103"/>
                  <a:pt x="973152" y="309880"/>
                  <a:pt x="1105319" y="261820"/>
                </a:cubicBezTo>
                <a:cubicBezTo>
                  <a:pt x="1125227" y="254581"/>
                  <a:pt x="1146662" y="251198"/>
                  <a:pt x="1165609" y="241724"/>
                </a:cubicBezTo>
                <a:cubicBezTo>
                  <a:pt x="1224748" y="212154"/>
                  <a:pt x="1191594" y="226363"/>
                  <a:pt x="1266092" y="201530"/>
                </a:cubicBezTo>
                <a:cubicBezTo>
                  <a:pt x="1291921" y="192920"/>
                  <a:pt x="1308672" y="186481"/>
                  <a:pt x="1336431" y="181434"/>
                </a:cubicBezTo>
                <a:cubicBezTo>
                  <a:pt x="1359733" y="177197"/>
                  <a:pt x="1383407" y="175279"/>
                  <a:pt x="1406769" y="171385"/>
                </a:cubicBezTo>
                <a:cubicBezTo>
                  <a:pt x="1460050" y="162505"/>
                  <a:pt x="1460372" y="157986"/>
                  <a:pt x="1517301" y="151288"/>
                </a:cubicBezTo>
                <a:cubicBezTo>
                  <a:pt x="1554044" y="146965"/>
                  <a:pt x="1590989" y="144589"/>
                  <a:pt x="1627833" y="141240"/>
                </a:cubicBezTo>
                <a:cubicBezTo>
                  <a:pt x="1641231" y="137891"/>
                  <a:pt x="1654404" y="133462"/>
                  <a:pt x="1668026" y="131192"/>
                </a:cubicBezTo>
                <a:cubicBezTo>
                  <a:pt x="1714750" y="123405"/>
                  <a:pt x="1762749" y="122583"/>
                  <a:pt x="1808703" y="111095"/>
                </a:cubicBezTo>
                <a:cubicBezTo>
                  <a:pt x="1882913" y="92543"/>
                  <a:pt x="1850066" y="98461"/>
                  <a:pt x="1969477" y="90998"/>
                </a:cubicBezTo>
                <a:cubicBezTo>
                  <a:pt x="2036419" y="86814"/>
                  <a:pt x="2103435" y="83863"/>
                  <a:pt x="2170444" y="80950"/>
                </a:cubicBezTo>
                <a:lnTo>
                  <a:pt x="2431701" y="70902"/>
                </a:lnTo>
                <a:lnTo>
                  <a:pt x="2622620" y="60853"/>
                </a:lnTo>
                <a:lnTo>
                  <a:pt x="2984360" y="50805"/>
                </a:lnTo>
                <a:cubicBezTo>
                  <a:pt x="3007806" y="47456"/>
                  <a:pt x="3031475" y="45402"/>
                  <a:pt x="3054699" y="40757"/>
                </a:cubicBezTo>
                <a:cubicBezTo>
                  <a:pt x="3065085" y="38680"/>
                  <a:pt x="3074267" y="31265"/>
                  <a:pt x="3084844" y="30708"/>
                </a:cubicBezTo>
                <a:cubicBezTo>
                  <a:pt x="3201960" y="24544"/>
                  <a:pt x="3319305" y="24009"/>
                  <a:pt x="3436536" y="20660"/>
                </a:cubicBezTo>
                <a:cubicBezTo>
                  <a:pt x="3793288" y="-18978"/>
                  <a:pt x="3496641" y="10612"/>
                  <a:pt x="4330839" y="10612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350" y="564350"/>
            <a:ext cx="5421600" cy="416670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8"/>
          <p:cNvSpPr txBox="1"/>
          <p:nvPr/>
        </p:nvSpPr>
        <p:spPr>
          <a:xfrm>
            <a:off x="621474" y="86578"/>
            <a:ext cx="10876619" cy="107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ROC Curves in Python</a:t>
            </a:r>
            <a:endParaRPr/>
          </a:p>
        </p:txBody>
      </p:sp>
      <p:sp>
        <p:nvSpPr>
          <p:cNvPr id="303" name="Google Shape;303;p28"/>
          <p:cNvSpPr txBox="1"/>
          <p:nvPr/>
        </p:nvSpPr>
        <p:spPr>
          <a:xfrm>
            <a:off x="390088" y="4858944"/>
            <a:ext cx="5518200" cy="1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models lie up and to the left in the ROC plot</a:t>
            </a:r>
            <a:endParaRPr/>
          </a:p>
          <a:p>
            <a:pPr indent="-285750" lvl="0" marL="28575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AUC calculates how much total area is under a particular curve</a:t>
            </a:r>
            <a:endParaRPr/>
          </a:p>
          <a:p>
            <a:pPr indent="-285750" lvl="0" marL="28575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AUC of 0.96 is great!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8"/>
          <p:cNvSpPr txBox="1"/>
          <p:nvPr/>
        </p:nvSpPr>
        <p:spPr>
          <a:xfrm>
            <a:off x="390088" y="4194310"/>
            <a:ext cx="60942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a cutoff of 0.018 we get a true positive fraction of 0.5 and a false positive fraction of a very low number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p28"/>
          <p:cNvCxnSpPr/>
          <p:nvPr/>
        </p:nvCxnSpPr>
        <p:spPr>
          <a:xfrm flipH="1" rot="10800000">
            <a:off x="5134708" y="2572810"/>
            <a:ext cx="2213400" cy="1621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ot"/>
            <a:miter lim="800000"/>
            <a:headEnd len="sm" w="sm" type="none"/>
            <a:tailEnd len="med" w="med" type="triangle"/>
          </a:ln>
        </p:spPr>
      </p:cxnSp>
      <p:pic>
        <p:nvPicPr>
          <p:cNvPr id="306" name="Google Shape;30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913" y="1242000"/>
            <a:ext cx="5570574" cy="20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/>
          <p:nvPr>
            <p:ph idx="1" type="body"/>
          </p:nvPr>
        </p:nvSpPr>
        <p:spPr>
          <a:xfrm>
            <a:off x="621475" y="1447217"/>
            <a:ext cx="10732325" cy="4829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Logit functions compress predictions to lie between 0 and 1, which are valid probabilities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logistic model models the outcome (Y) as the log odds ratio!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Confusion matrices show the true/false positives/negatives.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ROC plots measure the consequence on true positive fraction and false positive fraction for different cutoff probabilities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Higher AUC scores mean a better ROC plot indicating a better model</a:t>
            </a:r>
            <a:endParaRPr/>
          </a:p>
        </p:txBody>
      </p:sp>
      <p:sp>
        <p:nvSpPr>
          <p:cNvPr id="312" name="Google Shape;31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29"/>
          <p:cNvSpPr txBox="1"/>
          <p:nvPr/>
        </p:nvSpPr>
        <p:spPr>
          <a:xfrm>
            <a:off x="621475" y="287814"/>
            <a:ext cx="9144000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Class 11 Summary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621475" y="287814"/>
            <a:ext cx="9144000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Class 11: Outline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621475" y="1273302"/>
            <a:ext cx="7034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Generating predictions in Logistic Models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Matrices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 Curves and AUC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621475" y="287815"/>
            <a:ext cx="10293452" cy="72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Generating Predicted Probabilities from a Logit Model </a:t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907737" y="2285898"/>
            <a:ext cx="3354900" cy="73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547786" y="1140221"/>
            <a:ext cx="5474525" cy="75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generate predictions, we use the estimated coefficients in the logit equation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547782" y="3841014"/>
            <a:ext cx="547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estimated probability of default with a balance of $1,000 is given by 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547782" y="4594615"/>
            <a:ext cx="547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estimated probability of default with a balance of $2,000 is given by 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8015149" y="5037575"/>
            <a:ext cx="2040600" cy="256200"/>
          </a:xfrm>
          <a:prstGeom prst="frame">
            <a:avLst>
              <a:gd fmla="val 5927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9500" y="1202924"/>
            <a:ext cx="5795396" cy="65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4653" y="2165516"/>
            <a:ext cx="2433388" cy="9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9501" y="3746166"/>
            <a:ext cx="4470351" cy="79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9505" y="4540325"/>
            <a:ext cx="4470344" cy="7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/>
        </p:nvSpPr>
        <p:spPr>
          <a:xfrm>
            <a:off x="621475" y="287815"/>
            <a:ext cx="10293452" cy="72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From Predicted Probabilities to Class Predictions</a:t>
            </a:r>
            <a:endParaRPr/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6011014" y="1652617"/>
            <a:ext cx="4903914" cy="883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285" l="-1808" r="0" t="-285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6180987" y="2987212"/>
            <a:ext cx="4733939" cy="21587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261" l="-1871" r="0" t="-116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50" y="1392700"/>
            <a:ext cx="5925174" cy="505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605147" y="136526"/>
            <a:ext cx="10293452" cy="752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Do We Do With Scores or Estimated Probabilities? </a:t>
            </a:r>
            <a:endParaRPr/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5305530" y="1105344"/>
            <a:ext cx="5961185" cy="478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Okay, so we have probabilities, what then? 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5305529" y="1588211"/>
            <a:ext cx="5961185" cy="884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there is almost always some overlap between the probabilities of the classes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5305529" y="2472749"/>
            <a:ext cx="59613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(often) can’t choose a probability such that above this all actual defaulters are correctly identified, and below this all non-defaulter are identified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5305528" y="4217013"/>
            <a:ext cx="59613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we will (almost) always have some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 positives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 negatives </a:t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150" y="811324"/>
            <a:ext cx="4216449" cy="308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250" y="3891574"/>
            <a:ext cx="3654244" cy="26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621474" y="86578"/>
            <a:ext cx="10876619" cy="1480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Confusion Matrix: Table of False/True Positives and False/True Negatives</a:t>
            </a:r>
            <a:endParaRPr/>
          </a:p>
        </p:txBody>
      </p:sp>
      <p:graphicFrame>
        <p:nvGraphicFramePr>
          <p:cNvPr id="140" name="Google Shape;140;p18"/>
          <p:cNvGraphicFramePr/>
          <p:nvPr/>
        </p:nvGraphicFramePr>
        <p:xfrm>
          <a:off x="621474" y="18007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{D4E782EF-7BAD-43C1-B46D-52F6C484DBFD}</a:tableStyleId>
              </a:tblPr>
              <a:tblGrid>
                <a:gridCol w="1993525"/>
                <a:gridCol w="1280175"/>
                <a:gridCol w="2729450"/>
                <a:gridCol w="2862300"/>
              </a:tblGrid>
              <a:tr h="54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 u="none" cap="none" strike="noStrike"/>
                    </a:p>
                  </a:txBody>
                  <a:tcPr marT="45725" marB="45725" marR="91450" marL="91450" anchor="ctr"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 u="none" cap="none" strike="noStrike"/>
                    </a:p>
                  </a:txBody>
                  <a:tcPr marT="45725" marB="45725" marR="91450" marL="91450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/>
                        <a:t>True default status</a:t>
                      </a:r>
                      <a:endParaRPr/>
                    </a:p>
                  </a:txBody>
                  <a:tcPr marT="45725" marB="45725" marR="91450" marL="91450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 hMerge="1"/>
              </a:tr>
              <a:tr h="54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 u="none" cap="none" strike="noStrike"/>
                    </a:p>
                  </a:txBody>
                  <a:tcPr marT="45725" marB="45725" marR="91450" marL="9145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/>
                        <a:t>No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/>
                        <a:t>Yes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35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solidFill>
                            <a:schemeClr val="lt1"/>
                          </a:solidFill>
                        </a:rPr>
                        <a:t>Predicted default status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/>
                        <a:t>No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/>
                        <a:t>True negative (TN)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FF0000"/>
                          </a:solidFill>
                        </a:rPr>
                        <a:t>False Negative (FN) 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459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/>
                        <a:t>Yes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FF0000"/>
                          </a:solidFill>
                        </a:rPr>
                        <a:t>False Positive (FP)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/>
                        <a:t>True Positive (TP)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621475" y="86579"/>
            <a:ext cx="10219124" cy="9401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999" l="-173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475" y="951423"/>
            <a:ext cx="7257051" cy="4902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 rotWithShape="1">
          <a:blip r:embed="rId5">
            <a:alphaModFix/>
          </a:blip>
          <a:srcRect b="0" l="0" r="0" t="29908"/>
          <a:stretch/>
        </p:blipFill>
        <p:spPr>
          <a:xfrm>
            <a:off x="8140525" y="4890427"/>
            <a:ext cx="2914650" cy="5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7429499" y="5530627"/>
            <a:ext cx="43773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Note I’m working with a 5% sample of the dataset to make the numbers easier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7873302" y="3333033"/>
            <a:ext cx="3865399" cy="1091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choose a probability cutoff of 0.5, then we see we have 2 false positives and 11 FN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7873302" y="888849"/>
            <a:ext cx="3697223" cy="75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Above this line, observations are classified as defaulting</a:t>
            </a:r>
            <a:endParaRPr/>
          </a:p>
        </p:txBody>
      </p:sp>
      <p:cxnSp>
        <p:nvCxnSpPr>
          <p:cNvPr id="152" name="Google Shape;152;p19"/>
          <p:cNvCxnSpPr/>
          <p:nvPr/>
        </p:nvCxnSpPr>
        <p:spPr>
          <a:xfrm flipH="1">
            <a:off x="6179736" y="1406769"/>
            <a:ext cx="1960790" cy="1587641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ot"/>
            <a:miter lim="800000"/>
            <a:headEnd len="sm" w="sm" type="none"/>
            <a:tailEnd len="med" w="med" type="triangle"/>
          </a:ln>
        </p:spPr>
      </p:cxnSp>
      <p:sp>
        <p:nvSpPr>
          <p:cNvPr id="153" name="Google Shape;153;p19"/>
          <p:cNvSpPr txBox="1"/>
          <p:nvPr/>
        </p:nvSpPr>
        <p:spPr>
          <a:xfrm>
            <a:off x="7873302" y="1699711"/>
            <a:ext cx="3781586" cy="75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Below this line, observations classified as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defaulting </a:t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7899233" y="2580451"/>
            <a:ext cx="3781586" cy="413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default = teal triangles</a:t>
            </a:r>
            <a:endParaRPr/>
          </a:p>
        </p:txBody>
      </p:sp>
      <p:cxnSp>
        <p:nvCxnSpPr>
          <p:cNvPr id="155" name="Google Shape;155;p19"/>
          <p:cNvCxnSpPr/>
          <p:nvPr/>
        </p:nvCxnSpPr>
        <p:spPr>
          <a:xfrm flipH="1">
            <a:off x="5576835" y="2949975"/>
            <a:ext cx="2563691" cy="793821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ot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621475" y="86579"/>
            <a:ext cx="10219124" cy="9401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999" l="-173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 rotWithShape="1">
          <a:blip r:embed="rId4">
            <a:alphaModFix/>
          </a:blip>
          <a:srcRect b="-7" l="0" r="0" t="29370"/>
          <a:stretch/>
        </p:blipFill>
        <p:spPr>
          <a:xfrm>
            <a:off x="8742800" y="5343249"/>
            <a:ext cx="2743200" cy="5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1475" y="1026735"/>
            <a:ext cx="7520590" cy="512097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/>
        </p:nvSpPr>
        <p:spPr>
          <a:xfrm>
            <a:off x="8257651" y="1346477"/>
            <a:ext cx="3449097" cy="1563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choose a probability cutoff of 0.5, then we see we have 2 false positives and 11 FN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621475" y="86579"/>
            <a:ext cx="10219124" cy="9401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843" l="-184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475" y="1096810"/>
            <a:ext cx="7389940" cy="4992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 rotWithShape="1">
          <a:blip r:embed="rId5">
            <a:alphaModFix/>
          </a:blip>
          <a:srcRect b="0" l="0" r="0" t="25014"/>
          <a:stretch/>
        </p:blipFill>
        <p:spPr>
          <a:xfrm>
            <a:off x="8610600" y="5062174"/>
            <a:ext cx="3152775" cy="63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/>
        </p:nvSpPr>
        <p:spPr>
          <a:xfrm>
            <a:off x="8257651" y="1096810"/>
            <a:ext cx="3449097" cy="1190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Raising the cutoff to 0.6, then we see we have 1 false positives and 11 FN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