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26001C-9CC8-4989-8418-BADB89D1EE95}">
  <a:tblStyle styleId="{6926001C-9CC8-4989-8418-BADB89D1EE9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9d3f67438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89d3f67438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9d3f67438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89d3f67438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9d3f67438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89d3f67438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9d3f67438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89d3f67438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9d3f67438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89d3f67438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9d3f67438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89d3f67438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lab.research.google.com/drive/1ov1BmaXk6CjZkCoIoymfSeot8Zdt6cSo#scrollTo=N8X30hiXgAv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ov1BmaXk6CjZkCoIoymfSeot8Zdt6cSo#scrollTo=N8X30hiXgAv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96470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Class 12: Class Imbalance, Ridge Regularization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MGSC 310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Ben Labaschin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650175" y="98372"/>
            <a:ext cx="98553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Ridge Lambda Estimator</a:t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1107908" y="1224688"/>
            <a:ext cx="8766900" cy="136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0085" l="0" r="0" t="-8714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 rot="5400000">
            <a:off x="4814779" y="1222485"/>
            <a:ext cx="565800" cy="2751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3198107" y="2989067"/>
            <a:ext cx="3799200" cy="36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6658" l="-1669" r="0" t="-66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 rot="5400000">
            <a:off x="8325803" y="2061726"/>
            <a:ext cx="565800" cy="897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8140680" y="2914345"/>
            <a:ext cx="21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Squared coefficients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22"/>
          <p:cNvCxnSpPr/>
          <p:nvPr/>
        </p:nvCxnSpPr>
        <p:spPr>
          <a:xfrm>
            <a:off x="7129849" y="2102318"/>
            <a:ext cx="309000" cy="125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4" name="Google Shape;174;p22"/>
          <p:cNvSpPr txBox="1"/>
          <p:nvPr/>
        </p:nvSpPr>
        <p:spPr>
          <a:xfrm>
            <a:off x="6353285" y="3291692"/>
            <a:ext cx="270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Lambda “tuning” parameter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500700" y="3758300"/>
            <a:ext cx="77829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𝝀 is critical to the equation! It controls the amount of “shrinkage” or penalization in the mode, reducing model complexity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𝝀 = 0, we get linear regression!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𝝀 increases, we reduce model complexity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/>
        </p:nvSpPr>
        <p:spPr>
          <a:xfrm>
            <a:off x="111075" y="2688575"/>
            <a:ext cx="77829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𝝀 is too low, our model will be overfit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𝝀 is too high, our model will be underfit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find an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𝝀* to reduce our out-of-sample error…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How? We will use a technique called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cross-validation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approximates the error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our model in the test 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650175" y="98372"/>
            <a:ext cx="9855300" cy="1126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543" r="-231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-654976" y="1338773"/>
            <a:ext cx="8766900" cy="1046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06014" l="0" r="0" t="-831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83" name="Google Shape;183;p23"/>
          <p:cNvGrpSpPr/>
          <p:nvPr/>
        </p:nvGrpSpPr>
        <p:grpSpPr>
          <a:xfrm>
            <a:off x="6009432" y="1948214"/>
            <a:ext cx="5846856" cy="3414652"/>
            <a:chOff x="-587125" y="1921475"/>
            <a:chExt cx="8445552" cy="4932330"/>
          </a:xfrm>
        </p:grpSpPr>
        <p:cxnSp>
          <p:nvCxnSpPr>
            <p:cNvPr id="184" name="Google Shape;184;p23"/>
            <p:cNvCxnSpPr/>
            <p:nvPr/>
          </p:nvCxnSpPr>
          <p:spPr>
            <a:xfrm rot="10800000">
              <a:off x="963827" y="1921475"/>
              <a:ext cx="0" cy="363700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5" name="Google Shape;185;p23"/>
            <p:cNvCxnSpPr/>
            <p:nvPr/>
          </p:nvCxnSpPr>
          <p:spPr>
            <a:xfrm>
              <a:off x="963827" y="5558481"/>
              <a:ext cx="423424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86" name="Google Shape;186;p23"/>
            <p:cNvSpPr/>
            <p:nvPr/>
          </p:nvSpPr>
          <p:spPr>
            <a:xfrm>
              <a:off x="1357052" y="2323070"/>
              <a:ext cx="3511510" cy="2965753"/>
            </a:xfrm>
            <a:custGeom>
              <a:rect b="b" l="l" r="r" t="t"/>
              <a:pathLst>
                <a:path extrusionOk="0" h="2965753" w="3511510">
                  <a:moveTo>
                    <a:pt x="14548" y="0"/>
                  </a:moveTo>
                  <a:cubicBezTo>
                    <a:pt x="-17374" y="780535"/>
                    <a:pt x="-49295" y="1561071"/>
                    <a:pt x="533532" y="2051222"/>
                  </a:cubicBezTo>
                  <a:cubicBezTo>
                    <a:pt x="1116359" y="2541373"/>
                    <a:pt x="3511510" y="2940908"/>
                    <a:pt x="3511510" y="2940908"/>
                  </a:cubicBezTo>
                  <a:lnTo>
                    <a:pt x="3511510" y="2940908"/>
                  </a:lnTo>
                  <a:cubicBezTo>
                    <a:pt x="3507391" y="2945027"/>
                    <a:pt x="3435311" y="2967681"/>
                    <a:pt x="3486797" y="2965622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1569308" y="2384854"/>
              <a:ext cx="3966519" cy="2373220"/>
            </a:xfrm>
            <a:custGeom>
              <a:rect b="b" l="l" r="r" t="t"/>
              <a:pathLst>
                <a:path extrusionOk="0" h="2373220" w="3966519">
                  <a:moveTo>
                    <a:pt x="0" y="0"/>
                  </a:moveTo>
                  <a:cubicBezTo>
                    <a:pt x="217273" y="812457"/>
                    <a:pt x="434546" y="1624914"/>
                    <a:pt x="852616" y="2001795"/>
                  </a:cubicBezTo>
                  <a:cubicBezTo>
                    <a:pt x="1270686" y="2378676"/>
                    <a:pt x="1989438" y="2475471"/>
                    <a:pt x="2508422" y="2261287"/>
                  </a:cubicBezTo>
                  <a:cubicBezTo>
                    <a:pt x="3027406" y="2047103"/>
                    <a:pt x="3496962" y="1381897"/>
                    <a:pt x="3966519" y="716692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 txBox="1"/>
            <p:nvPr/>
          </p:nvSpPr>
          <p:spPr>
            <a:xfrm>
              <a:off x="6029922" y="2815205"/>
              <a:ext cx="1751700" cy="6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Test error</a:t>
              </a:r>
              <a:endParaRPr/>
            </a:p>
          </p:txBody>
        </p:sp>
        <p:sp>
          <p:nvSpPr>
            <p:cNvPr id="189" name="Google Shape;189;p23"/>
            <p:cNvSpPr txBox="1"/>
            <p:nvPr/>
          </p:nvSpPr>
          <p:spPr>
            <a:xfrm>
              <a:off x="-587125" y="5818205"/>
              <a:ext cx="7850400" cy="10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complexity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(number of variables, degrees of freedom of model)</a:t>
              </a:r>
              <a:endParaRPr/>
            </a:p>
          </p:txBody>
        </p:sp>
        <p:sp>
          <p:nvSpPr>
            <p:cNvPr id="190" name="Google Shape;190;p23"/>
            <p:cNvSpPr txBox="1"/>
            <p:nvPr/>
          </p:nvSpPr>
          <p:spPr>
            <a:xfrm>
              <a:off x="-170764" y="3105834"/>
              <a:ext cx="1304400" cy="10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Error</a:t>
              </a:r>
              <a:endParaRPr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5535827" y="5112882"/>
              <a:ext cx="2322600" cy="6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Training error</a:t>
              </a:r>
              <a:endParaRPr/>
            </a:p>
          </p:txBody>
        </p:sp>
      </p:grpSp>
      <p:sp>
        <p:nvSpPr>
          <p:cNvPr id="192" name="Google Shape;192;p23"/>
          <p:cNvSpPr txBox="1"/>
          <p:nvPr/>
        </p:nvSpPr>
        <p:spPr>
          <a:xfrm>
            <a:off x="7486388" y="1756140"/>
            <a:ext cx="3918921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6664" l="0" r="0" t="-6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93" name="Google Shape;193;p23"/>
          <p:cNvCxnSpPr/>
          <p:nvPr/>
        </p:nvCxnSpPr>
        <p:spPr>
          <a:xfrm>
            <a:off x="7690543" y="2226255"/>
            <a:ext cx="0" cy="218442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23"/>
          <p:cNvSpPr txBox="1"/>
          <p:nvPr/>
        </p:nvSpPr>
        <p:spPr>
          <a:xfrm>
            <a:off x="10166965" y="2030710"/>
            <a:ext cx="3918921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2580" l="0" r="0" t="-64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95" name="Google Shape;195;p23"/>
          <p:cNvCxnSpPr/>
          <p:nvPr/>
        </p:nvCxnSpPr>
        <p:spPr>
          <a:xfrm>
            <a:off x="10388435" y="2380494"/>
            <a:ext cx="0" cy="218442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23"/>
          <p:cNvSpPr txBox="1"/>
          <p:nvPr/>
        </p:nvSpPr>
        <p:spPr>
          <a:xfrm>
            <a:off x="8477195" y="1958624"/>
            <a:ext cx="3918921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6664" l="0" r="0" t="-6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97" name="Google Shape;197;p23"/>
          <p:cNvCxnSpPr/>
          <p:nvPr/>
        </p:nvCxnSpPr>
        <p:spPr>
          <a:xfrm>
            <a:off x="8735660" y="2327956"/>
            <a:ext cx="0" cy="218442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/>
        </p:nvSpPr>
        <p:spPr>
          <a:xfrm>
            <a:off x="621474" y="287814"/>
            <a:ext cx="10209811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K-Fold Cross-Validation</a:t>
            </a:r>
            <a:endParaRPr/>
          </a:p>
        </p:txBody>
      </p:sp>
      <p:sp>
        <p:nvSpPr>
          <p:cNvPr id="203" name="Google Shape;20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838201" y="1414130"/>
            <a:ext cx="3951514" cy="4762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In </a:t>
            </a:r>
            <a:r>
              <a:rPr b="1" lang="en-US" sz="2400"/>
              <a:t>K-Fold Cross Validation</a:t>
            </a:r>
            <a:r>
              <a:rPr lang="en-US" sz="2400"/>
              <a:t> we partition (divide) data into K distinct groups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lang="en-US" sz="2400"/>
              <a:t>Fit a model using data excluding group 1, use that model to predict into group 1.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Fit a model using data excluding group 2, etc</a:t>
            </a:r>
            <a:endParaRPr sz="2400"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Proceed until we have yhats for every group</a:t>
            </a:r>
            <a:endParaRPr/>
          </a:p>
        </p:txBody>
      </p:sp>
      <p:grpSp>
        <p:nvGrpSpPr>
          <p:cNvPr id="205" name="Google Shape;205;p24"/>
          <p:cNvGrpSpPr/>
          <p:nvPr/>
        </p:nvGrpSpPr>
        <p:grpSpPr>
          <a:xfrm>
            <a:off x="5330492" y="940795"/>
            <a:ext cx="5717520" cy="5236168"/>
            <a:chOff x="5330492" y="940795"/>
            <a:chExt cx="5717520" cy="5236168"/>
          </a:xfrm>
        </p:grpSpPr>
        <p:pic>
          <p:nvPicPr>
            <p:cNvPr id="206" name="Google Shape;206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30492" y="940795"/>
              <a:ext cx="5717520" cy="52361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4"/>
            <p:cNvSpPr txBox="1"/>
            <p:nvPr/>
          </p:nvSpPr>
          <p:spPr>
            <a:xfrm rot="-5400000">
              <a:off x="5049656" y="2838894"/>
              <a:ext cx="1353447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Observation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/>
        </p:nvSpPr>
        <p:spPr>
          <a:xfrm>
            <a:off x="629639" y="136525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Resampling: K-Fold Cross-Validation</a:t>
            </a:r>
            <a:endParaRPr/>
          </a:p>
        </p:txBody>
      </p: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735949" y="1098653"/>
            <a:ext cx="3993896" cy="436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We start by randomly assigning each data point to one of k folds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Here we are setting k = 3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We fit a model excluding data from fold 1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That model is used to predict into fold 1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7462156" y="14532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{6926001C-9CC8-4989-8418-BADB89D1EE95}</a:tableStyleId>
              </a:tblPr>
              <a:tblGrid>
                <a:gridCol w="895900"/>
                <a:gridCol w="895900"/>
                <a:gridCol w="895900"/>
                <a:gridCol w="895900"/>
                <a:gridCol w="895900"/>
              </a:tblGrid>
              <a:tr h="44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Fold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mpg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cyl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Displ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44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</a:tr>
              <a:tr h="44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</a:tr>
              <a:tr h="44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2.4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</a:tr>
              <a:tr h="44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4.6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</a:tr>
              <a:tr h="44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</a:tr>
              <a:tr h="44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25"/>
          <p:cNvSpPr txBox="1"/>
          <p:nvPr/>
        </p:nvSpPr>
        <p:spPr>
          <a:xfrm>
            <a:off x="4836155" y="3236286"/>
            <a:ext cx="1615570" cy="3854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805" l="-5468" r="-5468" t="-1290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5344856" y="5910907"/>
            <a:ext cx="2955296" cy="4454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4322" l="0" r="-1281" t="-270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4704447" y="4148251"/>
            <a:ext cx="2071657" cy="43005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5880" l="0" r="0" t="-29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7741088" y="324105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6977438" y="1911004"/>
            <a:ext cx="349777" cy="131938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7019433" y="3715956"/>
            <a:ext cx="349777" cy="38542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7741088" y="410138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cxnSp>
        <p:nvCxnSpPr>
          <p:cNvPr id="223" name="Google Shape;223;p25"/>
          <p:cNvCxnSpPr/>
          <p:nvPr/>
        </p:nvCxnSpPr>
        <p:spPr>
          <a:xfrm flipH="1">
            <a:off x="6235908" y="2618078"/>
            <a:ext cx="690579" cy="61231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" name="Google Shape;224;p25"/>
          <p:cNvCxnSpPr/>
          <p:nvPr/>
        </p:nvCxnSpPr>
        <p:spPr>
          <a:xfrm rot="10800000">
            <a:off x="6265635" y="3814413"/>
            <a:ext cx="660852" cy="9425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5" name="Google Shape;225;p25"/>
          <p:cNvCxnSpPr/>
          <p:nvPr/>
        </p:nvCxnSpPr>
        <p:spPr>
          <a:xfrm flipH="1" rot="10800000">
            <a:off x="6364314" y="3469969"/>
            <a:ext cx="946379" cy="63140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6" name="Google Shape;226;p25"/>
          <p:cNvCxnSpPr>
            <a:stCxn id="218" idx="3"/>
          </p:cNvCxnSpPr>
          <p:nvPr/>
        </p:nvCxnSpPr>
        <p:spPr>
          <a:xfrm flipH="1" rot="10800000">
            <a:off x="6776104" y="4359678"/>
            <a:ext cx="593100" cy="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/>
        </p:nvSpPr>
        <p:spPr>
          <a:xfrm>
            <a:off x="629639" y="136525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Resampling: K-Fold Cross-Validation</a:t>
            </a:r>
            <a:endParaRPr/>
          </a:p>
        </p:txBody>
      </p:sp>
      <p:sp>
        <p:nvSpPr>
          <p:cNvPr id="232" name="Google Shape;23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735949" y="1098653"/>
            <a:ext cx="3993896" cy="436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Here we are setting k = 3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Next we fit a model excluding observations in fold 2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That model is used to predict into fold 2</a:t>
            </a:r>
            <a:endParaRPr/>
          </a:p>
        </p:txBody>
      </p:sp>
      <p:graphicFrame>
        <p:nvGraphicFramePr>
          <p:cNvPr id="234" name="Google Shape;234;p26"/>
          <p:cNvGraphicFramePr/>
          <p:nvPr/>
        </p:nvGraphicFramePr>
        <p:xfrm>
          <a:off x="7462156" y="14532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{6926001C-9CC8-4989-8418-BADB89D1EE95}</a:tableStyleId>
              </a:tblPr>
              <a:tblGrid>
                <a:gridCol w="895900"/>
                <a:gridCol w="895900"/>
                <a:gridCol w="895900"/>
                <a:gridCol w="895900"/>
                <a:gridCol w="895900"/>
              </a:tblGrid>
              <a:tr h="44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Fold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mpg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cyl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Displ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44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</a:tr>
              <a:tr h="44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</a:tr>
              <a:tr h="44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2.4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</a:tr>
              <a:tr h="44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4.6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</a:tr>
              <a:tr h="44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</a:tr>
              <a:tr h="44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26"/>
          <p:cNvSpPr txBox="1"/>
          <p:nvPr/>
        </p:nvSpPr>
        <p:spPr>
          <a:xfrm>
            <a:off x="4836155" y="3236286"/>
            <a:ext cx="1615570" cy="3854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805" l="-5468" r="-5468" t="-1290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5344856" y="5910907"/>
            <a:ext cx="2955296" cy="4454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4322" l="0" r="-1281" t="-270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4704447" y="4148251"/>
            <a:ext cx="2071657" cy="43005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5880" l="0" r="0" t="-29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8" name="Google Shape;238;p26"/>
          <p:cNvSpPr txBox="1"/>
          <p:nvPr/>
        </p:nvSpPr>
        <p:spPr>
          <a:xfrm>
            <a:off x="7741088" y="324105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6977438" y="1911004"/>
            <a:ext cx="349777" cy="38542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7019433" y="2830077"/>
            <a:ext cx="349777" cy="82159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741088" y="410138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cxnSp>
        <p:nvCxnSpPr>
          <p:cNvPr id="242" name="Google Shape;242;p26"/>
          <p:cNvCxnSpPr/>
          <p:nvPr/>
        </p:nvCxnSpPr>
        <p:spPr>
          <a:xfrm flipH="1">
            <a:off x="6235909" y="2137367"/>
            <a:ext cx="670543" cy="109302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3" name="Google Shape;243;p26"/>
          <p:cNvCxnSpPr/>
          <p:nvPr/>
        </p:nvCxnSpPr>
        <p:spPr>
          <a:xfrm rot="10800000">
            <a:off x="6265635" y="3814414"/>
            <a:ext cx="523069" cy="39246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4" name="Google Shape;244;p26"/>
          <p:cNvCxnSpPr/>
          <p:nvPr/>
        </p:nvCxnSpPr>
        <p:spPr>
          <a:xfrm flipH="1" rot="10800000">
            <a:off x="6330872" y="2566540"/>
            <a:ext cx="898783" cy="157819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5" name="Google Shape;245;p26"/>
          <p:cNvCxnSpPr>
            <a:stCxn id="237" idx="3"/>
          </p:cNvCxnSpPr>
          <p:nvPr/>
        </p:nvCxnSpPr>
        <p:spPr>
          <a:xfrm flipH="1" rot="10800000">
            <a:off x="6776104" y="3918678"/>
            <a:ext cx="528900" cy="44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6" name="Google Shape;246;p26"/>
          <p:cNvSpPr txBox="1"/>
          <p:nvPr/>
        </p:nvSpPr>
        <p:spPr>
          <a:xfrm>
            <a:off x="7725993" y="2384352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247" name="Google Shape;247;p26"/>
          <p:cNvSpPr txBox="1"/>
          <p:nvPr/>
        </p:nvSpPr>
        <p:spPr>
          <a:xfrm>
            <a:off x="7725993" y="3652916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7054767" y="4176246"/>
            <a:ext cx="349777" cy="38542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26"/>
          <p:cNvCxnSpPr/>
          <p:nvPr/>
        </p:nvCxnSpPr>
        <p:spPr>
          <a:xfrm flipH="1">
            <a:off x="6388310" y="3254942"/>
            <a:ext cx="538177" cy="12784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/>
        </p:nvSpPr>
        <p:spPr>
          <a:xfrm>
            <a:off x="629639" y="136525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Resampling: K-Fold Cross-Validation</a:t>
            </a:r>
            <a:endParaRPr/>
          </a:p>
        </p:txBody>
      </p:sp>
      <p:sp>
        <p:nvSpPr>
          <p:cNvPr id="255" name="Google Shape;25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735949" y="1098653"/>
            <a:ext cx="3993896" cy="4364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Here we are setting k = 3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Next we fit a model excluding observations in fold 3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That model is used to predict into fold 3</a:t>
            </a:r>
            <a:endParaRPr/>
          </a:p>
        </p:txBody>
      </p:sp>
      <p:graphicFrame>
        <p:nvGraphicFramePr>
          <p:cNvPr id="257" name="Google Shape;257;p27"/>
          <p:cNvGraphicFramePr/>
          <p:nvPr/>
        </p:nvGraphicFramePr>
        <p:xfrm>
          <a:off x="7462156" y="14532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{6926001C-9CC8-4989-8418-BADB89D1EE95}</a:tableStyleId>
              </a:tblPr>
              <a:tblGrid>
                <a:gridCol w="895900"/>
                <a:gridCol w="895900"/>
                <a:gridCol w="895900"/>
                <a:gridCol w="895900"/>
                <a:gridCol w="895900"/>
              </a:tblGrid>
              <a:tr h="44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Fold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mpg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cyl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Displ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44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</a:tr>
              <a:tr h="44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</a:tr>
              <a:tr h="44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2.4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</a:tr>
              <a:tr h="44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4.6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</a:tr>
              <a:tr h="44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</a:tr>
              <a:tr h="44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58" name="Google Shape;258;p27"/>
          <p:cNvSpPr txBox="1"/>
          <p:nvPr/>
        </p:nvSpPr>
        <p:spPr>
          <a:xfrm>
            <a:off x="4836155" y="3236286"/>
            <a:ext cx="1615570" cy="3854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805" l="-5468" r="-5468" t="-1290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5344856" y="5910907"/>
            <a:ext cx="2955296" cy="4454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4322" l="0" r="-1281" t="-270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4704447" y="4148251"/>
            <a:ext cx="2071657" cy="43005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5880" l="0" r="0" t="-29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7741088" y="324105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7023789" y="2384352"/>
            <a:ext cx="349777" cy="38542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7007429" y="3229418"/>
            <a:ext cx="349777" cy="124129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7741088" y="410138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cxnSp>
        <p:nvCxnSpPr>
          <p:cNvPr id="265" name="Google Shape;265;p27"/>
          <p:cNvCxnSpPr/>
          <p:nvPr/>
        </p:nvCxnSpPr>
        <p:spPr>
          <a:xfrm flipH="1">
            <a:off x="6235910" y="2595443"/>
            <a:ext cx="632160" cy="63494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6" name="Google Shape;266;p27"/>
          <p:cNvCxnSpPr/>
          <p:nvPr/>
        </p:nvCxnSpPr>
        <p:spPr>
          <a:xfrm flipH="1" rot="10800000">
            <a:off x="6442375" y="2902572"/>
            <a:ext cx="864062" cy="11988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7" name="Google Shape;267;p27"/>
          <p:cNvCxnSpPr/>
          <p:nvPr/>
        </p:nvCxnSpPr>
        <p:spPr>
          <a:xfrm flipH="1" rot="10800000">
            <a:off x="6293539" y="2127172"/>
            <a:ext cx="1043601" cy="19176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8" name="Google Shape;268;p27"/>
          <p:cNvSpPr txBox="1"/>
          <p:nvPr/>
        </p:nvSpPr>
        <p:spPr>
          <a:xfrm>
            <a:off x="7725993" y="2384352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269" name="Google Shape;269;p27"/>
          <p:cNvSpPr txBox="1"/>
          <p:nvPr/>
        </p:nvSpPr>
        <p:spPr>
          <a:xfrm>
            <a:off x="7725993" y="3652916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cxnSp>
        <p:nvCxnSpPr>
          <p:cNvPr id="270" name="Google Shape;270;p27"/>
          <p:cNvCxnSpPr/>
          <p:nvPr/>
        </p:nvCxnSpPr>
        <p:spPr>
          <a:xfrm rot="10800000">
            <a:off x="6388311" y="3382788"/>
            <a:ext cx="461731" cy="43827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1" name="Google Shape;271;p27"/>
          <p:cNvSpPr txBox="1"/>
          <p:nvPr/>
        </p:nvSpPr>
        <p:spPr>
          <a:xfrm>
            <a:off x="7741088" y="1942506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7737090" y="2853422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/>
        </p:nvSpPr>
        <p:spPr>
          <a:xfrm>
            <a:off x="786727" y="-49469"/>
            <a:ext cx="98553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Ridge Regression and Cross Validation in Python</a:t>
            </a:r>
            <a:endParaRPr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28"/>
          <p:cNvSpPr txBox="1"/>
          <p:nvPr/>
        </p:nvSpPr>
        <p:spPr>
          <a:xfrm>
            <a:off x="964213" y="1621322"/>
            <a:ext cx="43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code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621475" y="287814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 12: Outline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621475" y="1273303"/>
            <a:ext cx="9033000" cy="5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Imbalance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Upsampling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Downsampling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Imbalance in Python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Ridge Regression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Cross-Validation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Ridge Regression in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Ridge Lab</a:t>
            </a:r>
            <a:endParaRPr/>
          </a:p>
          <a:p>
            <a:pPr indent="-387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629638" y="136525"/>
            <a:ext cx="107241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 Imbalance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29640" y="1591250"/>
            <a:ext cx="10826700" cy="47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 mentioned in the past, sometimes our data will be highly </a:t>
            </a:r>
            <a:r>
              <a:rPr lang="en-US" sz="2400"/>
              <a:t>imbalanced</a:t>
            </a:r>
            <a:endParaRPr sz="2400"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This can become an issue if there are too few observations for the model to pick up a “signal” or pattern in the data.</a:t>
            </a:r>
            <a:endParaRPr sz="24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we find ourselves with too few </a:t>
            </a:r>
            <a:r>
              <a:rPr lang="en-US" sz="2400"/>
              <a:t>occurrences</a:t>
            </a:r>
            <a:r>
              <a:rPr lang="en-US" sz="2400"/>
              <a:t> in our data, what do we do?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629638" y="136525"/>
            <a:ext cx="107241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Upsampling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629640" y="1591250"/>
            <a:ext cx="10826700" cy="47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Definition: </a:t>
            </a:r>
            <a:r>
              <a:rPr lang="en-US" sz="2400"/>
              <a:t>Increasing the number of samples in the minority class by replicating them.</a:t>
            </a:r>
            <a:endParaRPr sz="24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Goal:</a:t>
            </a:r>
            <a:r>
              <a:rPr lang="en-US" sz="2400"/>
              <a:t> Achieve a balanced dataset by making the minority class equal to the majority.</a:t>
            </a:r>
            <a:endParaRPr sz="24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Method:</a:t>
            </a:r>
            <a:r>
              <a:rPr lang="en-US" sz="2400"/>
              <a:t> Randomly duplicate samples or synthesize new ones.</a:t>
            </a:r>
            <a:endParaRPr sz="2400"/>
          </a:p>
          <a:p>
            <a:pPr indent="-266700" lvl="1" marL="685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Random Over-sampling:</a:t>
            </a:r>
            <a:r>
              <a:rPr lang="en-US"/>
              <a:t> Directly duplicate samples from the minority class.</a:t>
            </a:r>
            <a:endParaRPr/>
          </a:p>
          <a:p>
            <a:pPr indent="-266700" lvl="1" marL="685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SMOTE (Synthetic Minority Over-sampling Technique):</a:t>
            </a:r>
            <a:r>
              <a:rPr lang="en-US"/>
              <a:t> Generate synthetic samples by interpolating between existing minority samples.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Pros:</a:t>
            </a:r>
            <a:r>
              <a:rPr lang="en-US" sz="2400"/>
              <a:t> Improves model sensitivity towards minority class.</a:t>
            </a:r>
            <a:endParaRPr sz="24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Cons:</a:t>
            </a:r>
            <a:r>
              <a:rPr lang="en-US" sz="2400"/>
              <a:t> Can lead to overfitting due to repeated samples.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629638" y="136525"/>
            <a:ext cx="107241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Downsampling</a:t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629640" y="1591250"/>
            <a:ext cx="10826700" cy="47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1717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en-US" sz="2400"/>
              <a:t>Definition: </a:t>
            </a:r>
            <a:r>
              <a:rPr lang="en-US" sz="2400"/>
              <a:t> Reducing the number of samples in the majority class by randomly selecting a subset.</a:t>
            </a:r>
            <a:endParaRPr sz="2400"/>
          </a:p>
          <a:p>
            <a:pPr indent="-21717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en-US" sz="2400"/>
              <a:t>Goal:</a:t>
            </a:r>
            <a:r>
              <a:rPr lang="en-US" sz="2400"/>
              <a:t> </a:t>
            </a:r>
            <a:r>
              <a:rPr lang="en-US" sz="2400"/>
              <a:t>Achieve a balanced dataset by reducing the majority class to the size of the minority class.</a:t>
            </a:r>
            <a:endParaRPr sz="2400"/>
          </a:p>
          <a:p>
            <a:pPr indent="-21717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en-US" sz="2400"/>
              <a:t>Method:</a:t>
            </a:r>
            <a:r>
              <a:rPr lang="en-US" sz="2400"/>
              <a:t> </a:t>
            </a:r>
            <a:r>
              <a:rPr lang="en-US" sz="2400"/>
              <a:t>Randomly eliminate samples or use structured techniques.</a:t>
            </a:r>
            <a:endParaRPr sz="2400"/>
          </a:p>
          <a:p>
            <a:pPr indent="-255269" lvl="1" marL="685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en-US"/>
              <a:t>Random Under-sampling: </a:t>
            </a:r>
            <a:r>
              <a:rPr lang="en-US"/>
              <a:t>Directly remove random samples from the majority class.</a:t>
            </a:r>
            <a:endParaRPr/>
          </a:p>
          <a:p>
            <a:pPr indent="-255269" lvl="1" marL="685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en-US"/>
              <a:t>NearMiss: </a:t>
            </a:r>
            <a:r>
              <a:rPr lang="en-US"/>
              <a:t>A collection of under-sampling methods that select samples based on the distance of majority class samples to minority class samples.</a:t>
            </a:r>
            <a:endParaRPr/>
          </a:p>
          <a:p>
            <a:pPr indent="-21717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en-US" sz="2400"/>
              <a:t>Pros:</a:t>
            </a:r>
            <a:r>
              <a:rPr lang="en-US" sz="2400"/>
              <a:t> </a:t>
            </a:r>
            <a:r>
              <a:rPr lang="en-US" sz="2400"/>
              <a:t>Reduces the risk of overfitting on the majority class.</a:t>
            </a:r>
            <a:endParaRPr sz="2400"/>
          </a:p>
          <a:p>
            <a:pPr indent="-21717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en-US" sz="2400"/>
              <a:t>Cons:</a:t>
            </a:r>
            <a:r>
              <a:rPr lang="en-US" sz="2400"/>
              <a:t> </a:t>
            </a:r>
            <a:r>
              <a:rPr lang="en-US" sz="2400"/>
              <a:t>Information loss as potentially useful samples from the majority class are discarded.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776052" y="260131"/>
            <a:ext cx="98553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 Imbalance: Upsampling and Downsampling</a:t>
            </a:r>
            <a:endParaRPr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964213" y="1621322"/>
            <a:ext cx="43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code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 12: Outline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621475" y="1273303"/>
            <a:ext cx="9033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Imbalance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Upsampling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Downsampling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Imbalance in Python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Ridge Regression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Cross-Validation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Ridge Regression in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0" i="0" sz="2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629638" y="136525"/>
            <a:ext cx="107241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Recall: If Model is overfit, we want to reduce complexity</a:t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05031" y="1262841"/>
            <a:ext cx="4148700" cy="47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 we increase model complexity (number of variables, etc) we can see reductions in training error that don’t decrease test error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we find we are overfit, what can we do?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Which variables should we reduce/remove? </a:t>
            </a:r>
            <a:endParaRPr/>
          </a:p>
        </p:txBody>
      </p:sp>
      <p:cxnSp>
        <p:nvCxnSpPr>
          <p:cNvPr id="140" name="Google Shape;140;p20"/>
          <p:cNvCxnSpPr/>
          <p:nvPr/>
        </p:nvCxnSpPr>
        <p:spPr>
          <a:xfrm>
            <a:off x="3338111" y="3073706"/>
            <a:ext cx="0" cy="155340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dot"/>
            <a:miter lim="800000"/>
            <a:headEnd len="sm" w="sm" type="none"/>
            <a:tailEnd len="med" w="med" type="triangle"/>
          </a:ln>
        </p:spPr>
      </p:cxnSp>
      <p:sp>
        <p:nvSpPr>
          <p:cNvPr id="141" name="Google Shape;141;p20"/>
          <p:cNvSpPr txBox="1"/>
          <p:nvPr/>
        </p:nvSpPr>
        <p:spPr>
          <a:xfrm>
            <a:off x="2220009" y="1750267"/>
            <a:ext cx="2236200" cy="13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Minimum of validation/ test error = optimal model complexity</a:t>
            </a:r>
            <a:endParaRPr/>
          </a:p>
        </p:txBody>
      </p:sp>
      <p:cxnSp>
        <p:nvCxnSpPr>
          <p:cNvPr id="142" name="Google Shape;142;p20"/>
          <p:cNvCxnSpPr/>
          <p:nvPr/>
        </p:nvCxnSpPr>
        <p:spPr>
          <a:xfrm rot="10800000">
            <a:off x="963827" y="1921581"/>
            <a:ext cx="0" cy="363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" name="Google Shape;143;p20"/>
          <p:cNvCxnSpPr/>
          <p:nvPr/>
        </p:nvCxnSpPr>
        <p:spPr>
          <a:xfrm>
            <a:off x="963827" y="5558481"/>
            <a:ext cx="4234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" name="Google Shape;144;p20"/>
          <p:cNvSpPr/>
          <p:nvPr/>
        </p:nvSpPr>
        <p:spPr>
          <a:xfrm>
            <a:off x="1357052" y="2323070"/>
            <a:ext cx="3511510" cy="2965753"/>
          </a:xfrm>
          <a:custGeom>
            <a:rect b="b" l="l" r="r" t="t"/>
            <a:pathLst>
              <a:path extrusionOk="0" h="2965753" w="3511510">
                <a:moveTo>
                  <a:pt x="14548" y="0"/>
                </a:moveTo>
                <a:cubicBezTo>
                  <a:pt x="-17374" y="780535"/>
                  <a:pt x="-49295" y="1561071"/>
                  <a:pt x="533532" y="2051222"/>
                </a:cubicBezTo>
                <a:cubicBezTo>
                  <a:pt x="1116359" y="2541373"/>
                  <a:pt x="3511510" y="2940908"/>
                  <a:pt x="3511510" y="2940908"/>
                </a:cubicBezTo>
                <a:lnTo>
                  <a:pt x="3511510" y="2940908"/>
                </a:lnTo>
                <a:cubicBezTo>
                  <a:pt x="3507391" y="2945027"/>
                  <a:pt x="3435311" y="2967681"/>
                  <a:pt x="3486797" y="2965622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4868562" y="5054320"/>
            <a:ext cx="145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Training error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1569308" y="2384854"/>
            <a:ext cx="3966519" cy="2373220"/>
          </a:xfrm>
          <a:custGeom>
            <a:rect b="b" l="l" r="r" t="t"/>
            <a:pathLst>
              <a:path extrusionOk="0" h="2373220" w="3966519">
                <a:moveTo>
                  <a:pt x="0" y="0"/>
                </a:moveTo>
                <a:cubicBezTo>
                  <a:pt x="217273" y="812457"/>
                  <a:pt x="434546" y="1624914"/>
                  <a:pt x="852616" y="2001795"/>
                </a:cubicBezTo>
                <a:cubicBezTo>
                  <a:pt x="1270686" y="2378676"/>
                  <a:pt x="1989438" y="2475471"/>
                  <a:pt x="2508422" y="2261287"/>
                </a:cubicBezTo>
                <a:cubicBezTo>
                  <a:pt x="3027406" y="2047103"/>
                  <a:pt x="3496962" y="1381897"/>
                  <a:pt x="3966519" y="71669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4953999" y="2681819"/>
            <a:ext cx="10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Test error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1083524" y="5818206"/>
            <a:ext cx="450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complexity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(number of variables, degrees of freedom of model)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84583" y="3105834"/>
            <a:ext cx="79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/>
        </p:nvSpPr>
        <p:spPr>
          <a:xfrm>
            <a:off x="650175" y="98372"/>
            <a:ext cx="98553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is Ridge Regression?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1107908" y="1224688"/>
            <a:ext cx="8766900" cy="136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0085" l="0" r="0" t="-8714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 rot="5400000">
            <a:off x="4814779" y="1222485"/>
            <a:ext cx="565800" cy="2751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3198107" y="2989067"/>
            <a:ext cx="3799233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6664" l="-1666" r="0" t="-6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 rot="5400000">
            <a:off x="8325841" y="2061675"/>
            <a:ext cx="565711" cy="89761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8140680" y="2914345"/>
            <a:ext cx="21542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Squared coefficients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21"/>
          <p:cNvCxnSpPr/>
          <p:nvPr/>
        </p:nvCxnSpPr>
        <p:spPr>
          <a:xfrm>
            <a:off x="7129849" y="2102318"/>
            <a:ext cx="308919" cy="1256081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1" name="Google Shape;161;p21"/>
          <p:cNvSpPr txBox="1"/>
          <p:nvPr/>
        </p:nvSpPr>
        <p:spPr>
          <a:xfrm>
            <a:off x="6353285" y="3291692"/>
            <a:ext cx="27042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Lambda “tuning” parameter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500700" y="3758300"/>
            <a:ext cx="77829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Ridge regression: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type of linear regression that introduces a </a:t>
            </a:r>
            <a:r>
              <a:rPr b="1" lang="en-US" sz="2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magnitude of coefficients in the linear model.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Penalty helps control the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 of the model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when: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■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multicollinearity is present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■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number of features exceeds the number of observations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