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09489F4-3FE9-40E9-8815-33EC93161E8B}">
  <a:tblStyle styleId="{309489F4-3FE9-40E9-8815-33EC93161E8B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fill>
          <a:solidFill>
            <a:srgbClr val="D0DEEF"/>
          </a:solidFill>
        </a:fill>
      </a:tcStyle>
    </a:band1H>
    <a:band2H>
      <a:tcTxStyle/>
    </a:band2H>
    <a:band1V>
      <a:tcTxStyle/>
      <a:tcStyle>
        <a:fill>
          <a:solidFill>
            <a:srgbClr val="D0DEEF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24e0b95526c_0_4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g24e0b95526c_0_4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4e0b95526c_0_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g24e0b95526c_0_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Relationship Id="rId4" Type="http://schemas.openxmlformats.org/officeDocument/2006/relationships/image" Target="../media/image16.png"/><Relationship Id="rId9" Type="http://schemas.openxmlformats.org/officeDocument/2006/relationships/image" Target="../media/image31.png"/><Relationship Id="rId5" Type="http://schemas.openxmlformats.org/officeDocument/2006/relationships/image" Target="../media/image25.png"/><Relationship Id="rId6" Type="http://schemas.openxmlformats.org/officeDocument/2006/relationships/image" Target="../media/image12.png"/><Relationship Id="rId7" Type="http://schemas.openxmlformats.org/officeDocument/2006/relationships/image" Target="../media/image18.png"/><Relationship Id="rId8" Type="http://schemas.openxmlformats.org/officeDocument/2006/relationships/image" Target="../media/image2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2.jpg"/><Relationship Id="rId4" Type="http://schemas.openxmlformats.org/officeDocument/2006/relationships/image" Target="../media/image3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colab.research.google.com/drive/1bW_g-bBcm2cP0AUBeFiLsEwZTBYhqizr?usp=sharing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image" Target="../media/image1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1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11.png"/><Relationship Id="rId5" Type="http://schemas.openxmlformats.org/officeDocument/2006/relationships/image" Target="../media/image2.png"/><Relationship Id="rId6" Type="http://schemas.openxmlformats.org/officeDocument/2006/relationships/image" Target="../media/image5.png"/><Relationship Id="rId7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8.png"/><Relationship Id="rId5" Type="http://schemas.openxmlformats.org/officeDocument/2006/relationships/image" Target="../media/image6.png"/><Relationship Id="rId6" Type="http://schemas.openxmlformats.org/officeDocument/2006/relationships/image" Target="../media/image21.png"/><Relationship Id="rId7" Type="http://schemas.openxmlformats.org/officeDocument/2006/relationships/image" Target="../media/image22.png"/><Relationship Id="rId8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Relationship Id="rId4" Type="http://schemas.openxmlformats.org/officeDocument/2006/relationships/image" Target="../media/image16.png"/><Relationship Id="rId5" Type="http://schemas.openxmlformats.org/officeDocument/2006/relationships/image" Target="../media/image25.png"/><Relationship Id="rId6" Type="http://schemas.openxmlformats.org/officeDocument/2006/relationships/image" Target="../media/image20.png"/><Relationship Id="rId7" Type="http://schemas.openxmlformats.org/officeDocument/2006/relationships/image" Target="../media/image1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Relationship Id="rId4" Type="http://schemas.openxmlformats.org/officeDocument/2006/relationships/image" Target="../media/image16.png"/><Relationship Id="rId9" Type="http://schemas.openxmlformats.org/officeDocument/2006/relationships/image" Target="../media/image30.png"/><Relationship Id="rId5" Type="http://schemas.openxmlformats.org/officeDocument/2006/relationships/image" Target="../media/image25.png"/><Relationship Id="rId6" Type="http://schemas.openxmlformats.org/officeDocument/2006/relationships/image" Target="../media/image12.png"/><Relationship Id="rId7" Type="http://schemas.openxmlformats.org/officeDocument/2006/relationships/image" Target="../media/image18.png"/><Relationship Id="rId8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>
            <p:ph type="ctrTitle"/>
          </p:nvPr>
        </p:nvSpPr>
        <p:spPr>
          <a:xfrm>
            <a:off x="1524000" y="964708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Calibri"/>
              <a:buNone/>
            </a:pPr>
            <a:r>
              <a:rPr lang="en-US">
                <a:solidFill>
                  <a:schemeClr val="accent1"/>
                </a:solidFill>
              </a:rPr>
              <a:t>Class 13: Lasso</a:t>
            </a:r>
            <a:endParaRPr/>
          </a:p>
        </p:txBody>
      </p:sp>
      <p:sp>
        <p:nvSpPr>
          <p:cNvPr id="89" name="Google Shape;89;p1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400"/>
              <a:buNone/>
            </a:pPr>
            <a:r>
              <a:rPr lang="en-US">
                <a:solidFill>
                  <a:srgbClr val="7F7F7F"/>
                </a:solidFill>
              </a:rPr>
              <a:t>MGSC 310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2400"/>
              <a:buNone/>
            </a:pPr>
            <a:r>
              <a:rPr lang="en-US">
                <a:solidFill>
                  <a:srgbClr val="7F7F7F"/>
                </a:solidFill>
              </a:rPr>
              <a:t>Prof. Jonathan Hersh</a:t>
            </a:r>
            <a:endParaRPr>
              <a:solidFill>
                <a:srgbClr val="7F7F7F"/>
              </a:solidFill>
            </a:endParaRPr>
          </a:p>
        </p:txBody>
      </p:sp>
      <p:sp>
        <p:nvSpPr>
          <p:cNvPr id="90" name="Google Shape;90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2"/>
          <p:cNvSpPr txBox="1"/>
          <p:nvPr/>
        </p:nvSpPr>
        <p:spPr>
          <a:xfrm>
            <a:off x="650175" y="98372"/>
            <a:ext cx="9855379" cy="11263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Ridge and Lasso Equations Redux</a:t>
            </a:r>
            <a:endParaRPr/>
          </a:p>
        </p:txBody>
      </p:sp>
      <p:cxnSp>
        <p:nvCxnSpPr>
          <p:cNvPr id="252" name="Google Shape;252;p22"/>
          <p:cNvCxnSpPr/>
          <p:nvPr/>
        </p:nvCxnSpPr>
        <p:spPr>
          <a:xfrm>
            <a:off x="2868152" y="2216433"/>
            <a:ext cx="0" cy="4230193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253" name="Google Shape;253;p22"/>
          <p:cNvCxnSpPr/>
          <p:nvPr/>
        </p:nvCxnSpPr>
        <p:spPr>
          <a:xfrm rot="10800000">
            <a:off x="494408" y="4433856"/>
            <a:ext cx="4756727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sp>
        <p:nvSpPr>
          <p:cNvPr id="254" name="Google Shape;254;p22"/>
          <p:cNvSpPr/>
          <p:nvPr/>
        </p:nvSpPr>
        <p:spPr>
          <a:xfrm>
            <a:off x="4843466" y="4533638"/>
            <a:ext cx="464358" cy="36933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13332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55" name="Google Shape;255;p22"/>
          <p:cNvSpPr/>
          <p:nvPr/>
        </p:nvSpPr>
        <p:spPr>
          <a:xfrm>
            <a:off x="2118657" y="2258407"/>
            <a:ext cx="469680" cy="369332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13113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cxnSp>
        <p:nvCxnSpPr>
          <p:cNvPr id="256" name="Google Shape;256;p22"/>
          <p:cNvCxnSpPr/>
          <p:nvPr/>
        </p:nvCxnSpPr>
        <p:spPr>
          <a:xfrm>
            <a:off x="2880948" y="3000063"/>
            <a:ext cx="1437315" cy="1433793"/>
          </a:xfrm>
          <a:prstGeom prst="straightConnector1">
            <a:avLst/>
          </a:prstGeom>
          <a:noFill/>
          <a:ln cap="flat" cmpd="sng" w="9525">
            <a:solidFill>
              <a:srgbClr val="00B050"/>
            </a:solidFill>
            <a:prstDash val="lgDash"/>
            <a:miter lim="800000"/>
            <a:headEnd len="sm" w="sm" type="none"/>
            <a:tailEnd len="sm" w="sm" type="none"/>
          </a:ln>
        </p:spPr>
      </p:cxnSp>
      <p:cxnSp>
        <p:nvCxnSpPr>
          <p:cNvPr id="257" name="Google Shape;257;p22"/>
          <p:cNvCxnSpPr/>
          <p:nvPr/>
        </p:nvCxnSpPr>
        <p:spPr>
          <a:xfrm rot="5400000">
            <a:off x="2155893" y="3708801"/>
            <a:ext cx="1450111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lgDash"/>
            <a:miter lim="800000"/>
            <a:headEnd len="sm" w="sm" type="none"/>
            <a:tailEnd len="sm" w="sm" type="none"/>
          </a:ln>
        </p:spPr>
      </p:cxnSp>
      <p:cxnSp>
        <p:nvCxnSpPr>
          <p:cNvPr id="258" name="Google Shape;258;p22"/>
          <p:cNvCxnSpPr/>
          <p:nvPr/>
        </p:nvCxnSpPr>
        <p:spPr>
          <a:xfrm>
            <a:off x="1396835" y="4433856"/>
            <a:ext cx="1437315" cy="1433793"/>
          </a:xfrm>
          <a:prstGeom prst="straightConnector1">
            <a:avLst/>
          </a:prstGeom>
          <a:noFill/>
          <a:ln cap="flat" cmpd="sng" w="9525">
            <a:solidFill>
              <a:srgbClr val="00B050"/>
            </a:solidFill>
            <a:prstDash val="lgDash"/>
            <a:miter lim="800000"/>
            <a:headEnd len="sm" w="sm" type="none"/>
            <a:tailEnd len="sm" w="sm" type="none"/>
          </a:ln>
        </p:spPr>
      </p:cxnSp>
      <p:cxnSp>
        <p:nvCxnSpPr>
          <p:cNvPr id="259" name="Google Shape;259;p22"/>
          <p:cNvCxnSpPr/>
          <p:nvPr/>
        </p:nvCxnSpPr>
        <p:spPr>
          <a:xfrm flipH="1">
            <a:off x="1413587" y="3000063"/>
            <a:ext cx="1420563" cy="1446256"/>
          </a:xfrm>
          <a:prstGeom prst="straightConnector1">
            <a:avLst/>
          </a:prstGeom>
          <a:noFill/>
          <a:ln cap="flat" cmpd="sng" w="9525">
            <a:solidFill>
              <a:srgbClr val="00B050"/>
            </a:solidFill>
            <a:prstDash val="lgDash"/>
            <a:miter lim="800000"/>
            <a:headEnd len="sm" w="sm" type="none"/>
            <a:tailEnd len="sm" w="sm" type="none"/>
          </a:ln>
        </p:spPr>
      </p:cxnSp>
      <p:cxnSp>
        <p:nvCxnSpPr>
          <p:cNvPr id="260" name="Google Shape;260;p22"/>
          <p:cNvCxnSpPr/>
          <p:nvPr/>
        </p:nvCxnSpPr>
        <p:spPr>
          <a:xfrm flipH="1">
            <a:off x="2852335" y="4421393"/>
            <a:ext cx="1420563" cy="1446256"/>
          </a:xfrm>
          <a:prstGeom prst="straightConnector1">
            <a:avLst/>
          </a:prstGeom>
          <a:noFill/>
          <a:ln cap="flat" cmpd="sng" w="9525">
            <a:solidFill>
              <a:srgbClr val="00B050"/>
            </a:solidFill>
            <a:prstDash val="lgDash"/>
            <a:miter lim="800000"/>
            <a:headEnd len="sm" w="sm" type="none"/>
            <a:tailEnd len="sm" w="sm" type="none"/>
          </a:ln>
        </p:spPr>
      </p:cxnSp>
      <p:sp>
        <p:nvSpPr>
          <p:cNvPr id="261" name="Google Shape;261;p22"/>
          <p:cNvSpPr txBox="1"/>
          <p:nvPr/>
        </p:nvSpPr>
        <p:spPr>
          <a:xfrm>
            <a:off x="2970668" y="6089270"/>
            <a:ext cx="1939708" cy="369332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24191" l="-2180" r="0" t="-8062"/>
            </a:stretch>
          </a:blip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62" name="Google Shape;262;p22"/>
          <p:cNvSpPr/>
          <p:nvPr/>
        </p:nvSpPr>
        <p:spPr>
          <a:xfrm>
            <a:off x="1413586" y="3000063"/>
            <a:ext cx="2859309" cy="2817457"/>
          </a:xfrm>
          <a:prstGeom prst="donut">
            <a:avLst>
              <a:gd fmla="val 252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22"/>
          <p:cNvSpPr txBox="1"/>
          <p:nvPr/>
        </p:nvSpPr>
        <p:spPr>
          <a:xfrm>
            <a:off x="509659" y="6037028"/>
            <a:ext cx="1939708" cy="369332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24589" l="-2829" r="0" t="-8196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64" name="Google Shape;264;p22"/>
          <p:cNvSpPr/>
          <p:nvPr/>
        </p:nvSpPr>
        <p:spPr>
          <a:xfrm>
            <a:off x="3529551" y="2059215"/>
            <a:ext cx="66129" cy="82444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p22"/>
          <p:cNvSpPr txBox="1"/>
          <p:nvPr/>
        </p:nvSpPr>
        <p:spPr>
          <a:xfrm>
            <a:off x="5956480" y="1288837"/>
            <a:ext cx="5301895" cy="1283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Graphically what the Lasso equation is asking is: “find the lowest residual level curve while staying within the green diamond”</a:t>
            </a:r>
            <a:endParaRPr/>
          </a:p>
        </p:txBody>
      </p:sp>
      <p:sp>
        <p:nvSpPr>
          <p:cNvPr id="266" name="Google Shape;266;p22"/>
          <p:cNvSpPr/>
          <p:nvPr/>
        </p:nvSpPr>
        <p:spPr>
          <a:xfrm rot="2295792">
            <a:off x="3488404" y="1664648"/>
            <a:ext cx="153588" cy="867081"/>
          </a:xfrm>
          <a:prstGeom prst="donut">
            <a:avLst>
              <a:gd fmla="val 0" name="adj"/>
            </a:avLst>
          </a:prstGeom>
          <a:solidFill>
            <a:schemeClr val="accent1"/>
          </a:solidFill>
          <a:ln cap="flat" cmpd="sng" w="12700">
            <a:solidFill>
              <a:srgbClr val="FF0000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p22"/>
          <p:cNvSpPr txBox="1"/>
          <p:nvPr/>
        </p:nvSpPr>
        <p:spPr>
          <a:xfrm>
            <a:off x="3674713" y="2304824"/>
            <a:ext cx="603819" cy="356957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-32198" l="-16161" r="-4039" t="-20337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68" name="Google Shape;268;p22"/>
          <p:cNvSpPr/>
          <p:nvPr/>
        </p:nvSpPr>
        <p:spPr>
          <a:xfrm rot="2324472">
            <a:off x="3439359" y="1425183"/>
            <a:ext cx="260208" cy="1350509"/>
          </a:xfrm>
          <a:prstGeom prst="donut">
            <a:avLst>
              <a:gd fmla="val 0" name="adj"/>
            </a:avLst>
          </a:prstGeom>
          <a:solidFill>
            <a:schemeClr val="accent1"/>
          </a:solidFill>
          <a:ln cap="flat" cmpd="sng" w="12700">
            <a:solidFill>
              <a:srgbClr val="FF0000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p22"/>
          <p:cNvSpPr/>
          <p:nvPr/>
        </p:nvSpPr>
        <p:spPr>
          <a:xfrm rot="2324472">
            <a:off x="3369563" y="947540"/>
            <a:ext cx="424327" cy="2289331"/>
          </a:xfrm>
          <a:prstGeom prst="donut">
            <a:avLst>
              <a:gd fmla="val 0" name="adj"/>
            </a:avLst>
          </a:prstGeom>
          <a:solidFill>
            <a:schemeClr val="accent1"/>
          </a:solidFill>
          <a:ln cap="flat" cmpd="sng" w="12700">
            <a:solidFill>
              <a:srgbClr val="FF0000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22"/>
          <p:cNvSpPr txBox="1"/>
          <p:nvPr/>
        </p:nvSpPr>
        <p:spPr>
          <a:xfrm>
            <a:off x="2204281" y="1190208"/>
            <a:ext cx="157068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OLS residuals level curves</a:t>
            </a:r>
            <a:endParaRPr/>
          </a:p>
        </p:txBody>
      </p:sp>
      <p:sp>
        <p:nvSpPr>
          <p:cNvPr id="271" name="Google Shape;271;p22"/>
          <p:cNvSpPr/>
          <p:nvPr/>
        </p:nvSpPr>
        <p:spPr>
          <a:xfrm>
            <a:off x="6827374" y="4408791"/>
            <a:ext cx="5024581" cy="1123834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-5404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72" name="Google Shape;272;p22"/>
          <p:cNvSpPr/>
          <p:nvPr/>
        </p:nvSpPr>
        <p:spPr>
          <a:xfrm>
            <a:off x="7218032" y="5645602"/>
            <a:ext cx="1100026" cy="7957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subject to</a:t>
            </a:r>
            <a:endParaRPr/>
          </a:p>
        </p:txBody>
      </p:sp>
      <p:sp>
        <p:nvSpPr>
          <p:cNvPr id="273" name="Google Shape;273;p22"/>
          <p:cNvSpPr/>
          <p:nvPr/>
        </p:nvSpPr>
        <p:spPr>
          <a:xfrm>
            <a:off x="5956480" y="4616623"/>
            <a:ext cx="938839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Lasso</a:t>
            </a:r>
            <a:endParaRPr/>
          </a:p>
        </p:txBody>
      </p:sp>
      <p:sp>
        <p:nvSpPr>
          <p:cNvPr id="274" name="Google Shape;274;p22"/>
          <p:cNvSpPr txBox="1"/>
          <p:nvPr/>
        </p:nvSpPr>
        <p:spPr>
          <a:xfrm>
            <a:off x="5956480" y="2847546"/>
            <a:ext cx="5387795" cy="10761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That is the level curve tangent to the </a:t>
            </a:r>
            <a:r>
              <a:rPr lang="en-US" sz="22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green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line</a:t>
            </a:r>
            <a:endParaRPr/>
          </a:p>
        </p:txBody>
      </p:sp>
      <p:sp>
        <p:nvSpPr>
          <p:cNvPr id="275" name="Google Shape;275;p22"/>
          <p:cNvSpPr/>
          <p:nvPr/>
        </p:nvSpPr>
        <p:spPr>
          <a:xfrm>
            <a:off x="8224864" y="5802296"/>
            <a:ext cx="2640699" cy="430887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-15492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3"/>
          <p:cNvSpPr txBox="1"/>
          <p:nvPr/>
        </p:nvSpPr>
        <p:spPr>
          <a:xfrm>
            <a:off x="650175" y="98372"/>
            <a:ext cx="9855379" cy="11263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Ridge and Lasso Equations Redux</a:t>
            </a:r>
            <a:endParaRPr/>
          </a:p>
        </p:txBody>
      </p:sp>
      <p:pic>
        <p:nvPicPr>
          <p:cNvPr id="281" name="Google Shape;281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1728" y="1385335"/>
            <a:ext cx="6969035" cy="4770977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23"/>
          <p:cNvSpPr txBox="1"/>
          <p:nvPr/>
        </p:nvSpPr>
        <p:spPr>
          <a:xfrm>
            <a:off x="8147230" y="1584111"/>
            <a:ext cx="3654245" cy="25592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Lasso acts as a variable selector because the point of tangency for Lasso is often such that one of the variables (here beta_1) is zero </a:t>
            </a:r>
            <a:endParaRPr/>
          </a:p>
        </p:txBody>
      </p:sp>
      <p:sp>
        <p:nvSpPr>
          <p:cNvPr id="283" name="Google Shape;283;p23"/>
          <p:cNvSpPr txBox="1"/>
          <p:nvPr/>
        </p:nvSpPr>
        <p:spPr>
          <a:xfrm>
            <a:off x="8147230" y="4143374"/>
            <a:ext cx="3654245" cy="25592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Ridge does not have this property, and we see there’s still some small value for beta_1 in the right plot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4"/>
          <p:cNvSpPr txBox="1"/>
          <p:nvPr/>
        </p:nvSpPr>
        <p:spPr>
          <a:xfrm>
            <a:off x="621474" y="287814"/>
            <a:ext cx="9855379" cy="11263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Ridge versus Lasso</a:t>
            </a:r>
            <a:endParaRPr/>
          </a:p>
        </p:txBody>
      </p:sp>
      <p:sp>
        <p:nvSpPr>
          <p:cNvPr id="289" name="Google Shape;289;p24"/>
          <p:cNvSpPr txBox="1"/>
          <p:nvPr>
            <p:ph idx="1" type="body"/>
          </p:nvPr>
        </p:nvSpPr>
        <p:spPr>
          <a:xfrm>
            <a:off x="838201" y="1414130"/>
            <a:ext cx="6219824" cy="47628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Use Lasso when the “data generating process” (DGP, how the data is really formed) is </a:t>
            </a:r>
            <a:r>
              <a:rPr b="1" lang="en-US"/>
              <a:t>sparse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What is a sparse DGP? 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Only a few variables really matter!  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Ridge should be used when many variables matter a little</a:t>
            </a:r>
            <a:endParaRPr/>
          </a:p>
        </p:txBody>
      </p:sp>
      <p:sp>
        <p:nvSpPr>
          <p:cNvPr id="290" name="Google Shape;290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Image result for sharks water" id="291" name="Google Shape;291;p24"/>
          <p:cNvPicPr preferRelativeResize="0"/>
          <p:nvPr/>
        </p:nvPicPr>
        <p:blipFill rotWithShape="1">
          <a:blip r:embed="rId3">
            <a:alphaModFix/>
          </a:blip>
          <a:srcRect b="34359" l="34765" r="12625" t="1991"/>
          <a:stretch/>
        </p:blipFill>
        <p:spPr>
          <a:xfrm>
            <a:off x="7372351" y="613584"/>
            <a:ext cx="4324348" cy="294294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many piranhas" id="292" name="Google Shape;292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72351" y="3795546"/>
            <a:ext cx="4324348" cy="2882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5"/>
          <p:cNvSpPr txBox="1"/>
          <p:nvPr/>
        </p:nvSpPr>
        <p:spPr>
          <a:xfrm>
            <a:off x="621474" y="287814"/>
            <a:ext cx="9855379" cy="11263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</a:pPr>
            <a:r>
              <a:rPr lang="en-US" sz="32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Why Choose? ElasticNet Uses Both Ridge and Lasso Penalty </a:t>
            </a:r>
            <a:endParaRPr/>
          </a:p>
        </p:txBody>
      </p:sp>
      <p:sp>
        <p:nvSpPr>
          <p:cNvPr id="298" name="Google Shape;298;p25"/>
          <p:cNvSpPr txBox="1"/>
          <p:nvPr>
            <p:ph idx="1" type="body"/>
          </p:nvPr>
        </p:nvSpPr>
        <p:spPr>
          <a:xfrm>
            <a:off x="789214" y="4920584"/>
            <a:ext cx="8542565" cy="1337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  <p:sp>
        <p:nvSpPr>
          <p:cNvPr id="299" name="Google Shape;299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0" name="Google Shape;300;p25"/>
          <p:cNvSpPr/>
          <p:nvPr/>
        </p:nvSpPr>
        <p:spPr>
          <a:xfrm>
            <a:off x="278971" y="2018639"/>
            <a:ext cx="6954586" cy="911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01" name="Google Shape;301;p25"/>
          <p:cNvSpPr/>
          <p:nvPr/>
        </p:nvSpPr>
        <p:spPr>
          <a:xfrm>
            <a:off x="2017792" y="2640177"/>
            <a:ext cx="38401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02" name="Google Shape;302;p25"/>
          <p:cNvSpPr/>
          <p:nvPr/>
        </p:nvSpPr>
        <p:spPr>
          <a:xfrm>
            <a:off x="2675857" y="3218303"/>
            <a:ext cx="6954586" cy="4978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03" name="Google Shape;303;p25"/>
          <p:cNvSpPr/>
          <p:nvPr/>
        </p:nvSpPr>
        <p:spPr>
          <a:xfrm rot="5400000">
            <a:off x="4791090" y="2998970"/>
            <a:ext cx="239453" cy="1771649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19050">
            <a:solidFill>
              <a:srgbClr val="0070C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Google Shape;304;p25"/>
          <p:cNvSpPr txBox="1"/>
          <p:nvPr/>
        </p:nvSpPr>
        <p:spPr>
          <a:xfrm>
            <a:off x="4185297" y="4093220"/>
            <a:ext cx="145103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Lasso penalty</a:t>
            </a:r>
            <a:endParaRPr/>
          </a:p>
        </p:txBody>
      </p:sp>
      <p:sp>
        <p:nvSpPr>
          <p:cNvPr id="305" name="Google Shape;305;p25"/>
          <p:cNvSpPr/>
          <p:nvPr/>
        </p:nvSpPr>
        <p:spPr>
          <a:xfrm rot="5400000">
            <a:off x="7417631" y="2831868"/>
            <a:ext cx="287715" cy="2315934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19050">
            <a:solidFill>
              <a:srgbClr val="0070C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p25"/>
          <p:cNvSpPr txBox="1"/>
          <p:nvPr/>
        </p:nvSpPr>
        <p:spPr>
          <a:xfrm>
            <a:off x="6822631" y="4191866"/>
            <a:ext cx="189682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Ridge penalty</a:t>
            </a:r>
            <a:endParaRPr/>
          </a:p>
        </p:txBody>
      </p:sp>
      <p:pic>
        <p:nvPicPr>
          <p:cNvPr id="307" name="Google Shape;307;p25"/>
          <p:cNvPicPr preferRelativeResize="0"/>
          <p:nvPr/>
        </p:nvPicPr>
        <p:blipFill rotWithShape="1">
          <a:blip r:embed="rId3">
            <a:alphaModFix/>
          </a:blip>
          <a:srcRect b="2230" l="0" r="0" t="-2230"/>
          <a:stretch/>
        </p:blipFill>
        <p:spPr>
          <a:xfrm>
            <a:off x="621475" y="1383500"/>
            <a:ext cx="11161239" cy="533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6"/>
          <p:cNvSpPr txBox="1"/>
          <p:nvPr/>
        </p:nvSpPr>
        <p:spPr>
          <a:xfrm>
            <a:off x="621474" y="287814"/>
            <a:ext cx="10008426" cy="14266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13" name="Google Shape;313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4" name="Google Shape;314;p26"/>
          <p:cNvSpPr/>
          <p:nvPr/>
        </p:nvSpPr>
        <p:spPr>
          <a:xfrm>
            <a:off x="295299" y="1481778"/>
            <a:ext cx="6954586" cy="911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15" name="Google Shape;315;p26"/>
          <p:cNvSpPr/>
          <p:nvPr/>
        </p:nvSpPr>
        <p:spPr>
          <a:xfrm>
            <a:off x="1993299" y="2091369"/>
            <a:ext cx="38401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16" name="Google Shape;316;p26"/>
          <p:cNvSpPr/>
          <p:nvPr/>
        </p:nvSpPr>
        <p:spPr>
          <a:xfrm>
            <a:off x="982435" y="2623438"/>
            <a:ext cx="6954586" cy="4978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graphicFrame>
        <p:nvGraphicFramePr>
          <p:cNvPr id="317" name="Google Shape;317;p26"/>
          <p:cNvGraphicFramePr/>
          <p:nvPr/>
        </p:nvGraphicFramePr>
        <p:xfrm>
          <a:off x="702129" y="366576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{309489F4-3FE9-40E9-8815-33EC93161E8B}</a:tableStyleId>
              </a:tblPr>
              <a:tblGrid>
                <a:gridCol w="883475"/>
                <a:gridCol w="966250"/>
                <a:gridCol w="1207800"/>
                <a:gridCol w="1049850"/>
                <a:gridCol w="1274250"/>
                <a:gridCol w="1076325"/>
              </a:tblGrid>
              <a:tr h="414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461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0.5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461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1.0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461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1.5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461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318" name="Google Shape;318;p26"/>
          <p:cNvSpPr txBox="1"/>
          <p:nvPr/>
        </p:nvSpPr>
        <p:spPr>
          <a:xfrm>
            <a:off x="1696583" y="4090689"/>
            <a:ext cx="47641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0.3</a:t>
            </a:r>
            <a:endParaRPr/>
          </a:p>
        </p:txBody>
      </p:sp>
      <p:sp>
        <p:nvSpPr>
          <p:cNvPr id="319" name="Google Shape;319;p26"/>
          <p:cNvSpPr txBox="1"/>
          <p:nvPr>
            <p:ph idx="1" type="body"/>
          </p:nvPr>
        </p:nvSpPr>
        <p:spPr>
          <a:xfrm>
            <a:off x="7890468" y="1865033"/>
            <a:ext cx="3174861" cy="12562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400"/>
              <a:t>We try out a number of different combinations of hyper-parameters</a:t>
            </a:r>
            <a:endParaRPr/>
          </a:p>
          <a:p>
            <a:pPr indent="-87629" lvl="0" marL="22860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400"/>
          </a:p>
        </p:txBody>
      </p:sp>
      <p:sp>
        <p:nvSpPr>
          <p:cNvPr id="320" name="Google Shape;320;p26"/>
          <p:cNvSpPr txBox="1"/>
          <p:nvPr/>
        </p:nvSpPr>
        <p:spPr>
          <a:xfrm>
            <a:off x="7828922" y="3134770"/>
            <a:ext cx="3236407" cy="193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-2286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each hyper-parameter combination we calculate cross-validate MSE</a:t>
            </a:r>
            <a:endParaRPr/>
          </a:p>
        </p:txBody>
      </p:sp>
      <p:sp>
        <p:nvSpPr>
          <p:cNvPr id="321" name="Google Shape;321;p26"/>
          <p:cNvSpPr txBox="1"/>
          <p:nvPr/>
        </p:nvSpPr>
        <p:spPr>
          <a:xfrm>
            <a:off x="7890468" y="4895765"/>
            <a:ext cx="2947936" cy="18257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Optimal combination has lowest cross-validated MSE</a:t>
            </a:r>
            <a:endParaRPr/>
          </a:p>
        </p:txBody>
      </p:sp>
      <p:sp>
        <p:nvSpPr>
          <p:cNvPr id="322" name="Google Shape;322;p26"/>
          <p:cNvSpPr txBox="1"/>
          <p:nvPr/>
        </p:nvSpPr>
        <p:spPr>
          <a:xfrm>
            <a:off x="2793528" y="4113470"/>
            <a:ext cx="47641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0.6</a:t>
            </a:r>
            <a:endParaRPr/>
          </a:p>
        </p:txBody>
      </p:sp>
      <p:sp>
        <p:nvSpPr>
          <p:cNvPr id="323" name="Google Shape;323;p26"/>
          <p:cNvSpPr txBox="1"/>
          <p:nvPr/>
        </p:nvSpPr>
        <p:spPr>
          <a:xfrm>
            <a:off x="3983316" y="4090689"/>
            <a:ext cx="47641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1.3</a:t>
            </a:r>
            <a:endParaRPr/>
          </a:p>
        </p:txBody>
      </p:sp>
      <p:sp>
        <p:nvSpPr>
          <p:cNvPr id="324" name="Google Shape;324;p26"/>
          <p:cNvSpPr txBox="1"/>
          <p:nvPr/>
        </p:nvSpPr>
        <p:spPr>
          <a:xfrm>
            <a:off x="5181666" y="4090689"/>
            <a:ext cx="47641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1.7</a:t>
            </a:r>
            <a:endParaRPr/>
          </a:p>
        </p:txBody>
      </p:sp>
      <p:sp>
        <p:nvSpPr>
          <p:cNvPr id="325" name="Google Shape;325;p26"/>
          <p:cNvSpPr txBox="1"/>
          <p:nvPr/>
        </p:nvSpPr>
        <p:spPr>
          <a:xfrm>
            <a:off x="6311053" y="4103145"/>
            <a:ext cx="47641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4.0</a:t>
            </a:r>
            <a:endParaRPr/>
          </a:p>
        </p:txBody>
      </p:sp>
      <p:sp>
        <p:nvSpPr>
          <p:cNvPr id="326" name="Google Shape;326;p26"/>
          <p:cNvSpPr txBox="1"/>
          <p:nvPr/>
        </p:nvSpPr>
        <p:spPr>
          <a:xfrm>
            <a:off x="1696583" y="4583117"/>
            <a:ext cx="47641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2.6</a:t>
            </a:r>
            <a:endParaRPr/>
          </a:p>
        </p:txBody>
      </p:sp>
      <p:sp>
        <p:nvSpPr>
          <p:cNvPr id="327" name="Google Shape;327;p26"/>
          <p:cNvSpPr txBox="1"/>
          <p:nvPr/>
        </p:nvSpPr>
        <p:spPr>
          <a:xfrm>
            <a:off x="2793528" y="4605898"/>
            <a:ext cx="47641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3.1</a:t>
            </a:r>
            <a:endParaRPr/>
          </a:p>
        </p:txBody>
      </p:sp>
      <p:sp>
        <p:nvSpPr>
          <p:cNvPr id="328" name="Google Shape;328;p26"/>
          <p:cNvSpPr txBox="1"/>
          <p:nvPr/>
        </p:nvSpPr>
        <p:spPr>
          <a:xfrm>
            <a:off x="3983316" y="4583117"/>
            <a:ext cx="47641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2.1</a:t>
            </a:r>
            <a:endParaRPr/>
          </a:p>
        </p:txBody>
      </p:sp>
      <p:sp>
        <p:nvSpPr>
          <p:cNvPr id="329" name="Google Shape;329;p26"/>
          <p:cNvSpPr txBox="1"/>
          <p:nvPr/>
        </p:nvSpPr>
        <p:spPr>
          <a:xfrm>
            <a:off x="5181666" y="4583117"/>
            <a:ext cx="47641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3.2</a:t>
            </a:r>
            <a:endParaRPr/>
          </a:p>
        </p:txBody>
      </p:sp>
      <p:sp>
        <p:nvSpPr>
          <p:cNvPr id="330" name="Google Shape;330;p26"/>
          <p:cNvSpPr txBox="1"/>
          <p:nvPr/>
        </p:nvSpPr>
        <p:spPr>
          <a:xfrm>
            <a:off x="6311053" y="4595573"/>
            <a:ext cx="47641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4.3</a:t>
            </a:r>
            <a:endParaRPr/>
          </a:p>
        </p:txBody>
      </p:sp>
      <p:sp>
        <p:nvSpPr>
          <p:cNvPr id="331" name="Google Shape;331;p26"/>
          <p:cNvSpPr txBox="1"/>
          <p:nvPr/>
        </p:nvSpPr>
        <p:spPr>
          <a:xfrm>
            <a:off x="2793528" y="5039755"/>
            <a:ext cx="47641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3.9</a:t>
            </a:r>
            <a:endParaRPr/>
          </a:p>
        </p:txBody>
      </p:sp>
      <p:sp>
        <p:nvSpPr>
          <p:cNvPr id="332" name="Google Shape;332;p26"/>
          <p:cNvSpPr txBox="1"/>
          <p:nvPr/>
        </p:nvSpPr>
        <p:spPr>
          <a:xfrm>
            <a:off x="3983316" y="5016974"/>
            <a:ext cx="47641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3.2</a:t>
            </a:r>
            <a:endParaRPr/>
          </a:p>
        </p:txBody>
      </p:sp>
      <p:sp>
        <p:nvSpPr>
          <p:cNvPr id="333" name="Google Shape;333;p26"/>
          <p:cNvSpPr txBox="1"/>
          <p:nvPr/>
        </p:nvSpPr>
        <p:spPr>
          <a:xfrm>
            <a:off x="5181666" y="5016974"/>
            <a:ext cx="47641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4.3</a:t>
            </a:r>
            <a:endParaRPr/>
          </a:p>
        </p:txBody>
      </p:sp>
      <p:sp>
        <p:nvSpPr>
          <p:cNvPr id="334" name="Google Shape;334;p26"/>
          <p:cNvSpPr txBox="1"/>
          <p:nvPr/>
        </p:nvSpPr>
        <p:spPr>
          <a:xfrm>
            <a:off x="6311053" y="5029430"/>
            <a:ext cx="47641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5.3</a:t>
            </a:r>
            <a:endParaRPr/>
          </a:p>
        </p:txBody>
      </p:sp>
      <p:sp>
        <p:nvSpPr>
          <p:cNvPr id="335" name="Google Shape;335;p26"/>
          <p:cNvSpPr txBox="1"/>
          <p:nvPr/>
        </p:nvSpPr>
        <p:spPr>
          <a:xfrm>
            <a:off x="1696583" y="5509402"/>
            <a:ext cx="47641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3.8</a:t>
            </a:r>
            <a:endParaRPr/>
          </a:p>
        </p:txBody>
      </p:sp>
      <p:sp>
        <p:nvSpPr>
          <p:cNvPr id="336" name="Google Shape;336;p26"/>
          <p:cNvSpPr txBox="1"/>
          <p:nvPr/>
        </p:nvSpPr>
        <p:spPr>
          <a:xfrm>
            <a:off x="2793528" y="5532183"/>
            <a:ext cx="47641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4.6</a:t>
            </a:r>
            <a:endParaRPr/>
          </a:p>
        </p:txBody>
      </p:sp>
      <p:sp>
        <p:nvSpPr>
          <p:cNvPr id="337" name="Google Shape;337;p26"/>
          <p:cNvSpPr txBox="1"/>
          <p:nvPr/>
        </p:nvSpPr>
        <p:spPr>
          <a:xfrm>
            <a:off x="3983316" y="5509402"/>
            <a:ext cx="47641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5.4</a:t>
            </a:r>
            <a:endParaRPr/>
          </a:p>
        </p:txBody>
      </p:sp>
      <p:sp>
        <p:nvSpPr>
          <p:cNvPr id="338" name="Google Shape;338;p26"/>
          <p:cNvSpPr txBox="1"/>
          <p:nvPr/>
        </p:nvSpPr>
        <p:spPr>
          <a:xfrm>
            <a:off x="5181666" y="5509402"/>
            <a:ext cx="47641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6.0</a:t>
            </a:r>
            <a:endParaRPr/>
          </a:p>
        </p:txBody>
      </p:sp>
      <p:sp>
        <p:nvSpPr>
          <p:cNvPr id="339" name="Google Shape;339;p26"/>
          <p:cNvSpPr txBox="1"/>
          <p:nvPr/>
        </p:nvSpPr>
        <p:spPr>
          <a:xfrm>
            <a:off x="6311053" y="5521858"/>
            <a:ext cx="47641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7.4</a:t>
            </a:r>
            <a:endParaRPr/>
          </a:p>
        </p:txBody>
      </p:sp>
      <p:sp>
        <p:nvSpPr>
          <p:cNvPr id="340" name="Google Shape;340;p26"/>
          <p:cNvSpPr txBox="1"/>
          <p:nvPr/>
        </p:nvSpPr>
        <p:spPr>
          <a:xfrm>
            <a:off x="1696583" y="5006890"/>
            <a:ext cx="47641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3.1</a:t>
            </a:r>
            <a:endParaRPr/>
          </a:p>
        </p:txBody>
      </p:sp>
      <p:sp>
        <p:nvSpPr>
          <p:cNvPr id="341" name="Google Shape;341;p26"/>
          <p:cNvSpPr/>
          <p:nvPr/>
        </p:nvSpPr>
        <p:spPr>
          <a:xfrm>
            <a:off x="1583686" y="3587016"/>
            <a:ext cx="897632" cy="526453"/>
          </a:xfrm>
          <a:prstGeom prst="frame">
            <a:avLst>
              <a:gd fmla="val 6628" name="adj1"/>
            </a:avLst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Google Shape;342;p26"/>
          <p:cNvSpPr/>
          <p:nvPr/>
        </p:nvSpPr>
        <p:spPr>
          <a:xfrm>
            <a:off x="627234" y="4034909"/>
            <a:ext cx="897632" cy="526453"/>
          </a:xfrm>
          <a:prstGeom prst="frame">
            <a:avLst>
              <a:gd fmla="val 6628" name="adj1"/>
            </a:avLst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3" name="Google Shape;34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100" y="169844"/>
            <a:ext cx="11058425" cy="65183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7"/>
          <p:cNvSpPr txBox="1"/>
          <p:nvPr/>
        </p:nvSpPr>
        <p:spPr>
          <a:xfrm>
            <a:off x="650175" y="98372"/>
            <a:ext cx="9855300" cy="112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To the code!</a:t>
            </a:r>
            <a:endParaRPr/>
          </a:p>
        </p:txBody>
      </p:sp>
      <p:sp>
        <p:nvSpPr>
          <p:cNvPr id="349" name="Google Shape;349;p27"/>
          <p:cNvSpPr txBox="1"/>
          <p:nvPr/>
        </p:nvSpPr>
        <p:spPr>
          <a:xfrm>
            <a:off x="650180" y="1676462"/>
            <a:ext cx="5301900" cy="12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the </a:t>
            </a:r>
            <a:r>
              <a:rPr lang="en-US" sz="2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code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/>
        </p:nvSpPr>
        <p:spPr>
          <a:xfrm>
            <a:off x="621475" y="287814"/>
            <a:ext cx="9144000" cy="11263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Class 13: Outline</a:t>
            </a:r>
            <a:endParaRPr/>
          </a:p>
        </p:txBody>
      </p:sp>
      <p:sp>
        <p:nvSpPr>
          <p:cNvPr id="96" name="Google Shape;96;p14"/>
          <p:cNvSpPr txBox="1"/>
          <p:nvPr/>
        </p:nvSpPr>
        <p:spPr>
          <a:xfrm>
            <a:off x="621475" y="1273303"/>
            <a:ext cx="9144000" cy="40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514350" lvl="0" marL="5143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Regularization Intuition</a:t>
            </a:r>
            <a:endParaRPr/>
          </a:p>
          <a:p>
            <a:pPr indent="-514350" lvl="0" marL="5143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Lasso Regression</a:t>
            </a:r>
            <a:endParaRPr/>
          </a:p>
          <a:p>
            <a:pPr indent="-514350" lvl="0" marL="5143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Comparing Ridge vs Lasso</a:t>
            </a:r>
            <a:endParaRPr/>
          </a:p>
          <a:p>
            <a:pPr indent="-514350" lvl="0" marL="5143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ElasticNet</a:t>
            </a:r>
            <a:endParaRPr/>
          </a:p>
          <a:p>
            <a:pPr indent="-361950" lvl="0" marL="5143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highlight>
                <a:srgbClr val="FFFF00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87350" lvl="0" marL="5143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b="0" i="0" sz="2000" u="none" cap="none" strike="no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7350" lvl="1" marL="9715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b="0" i="0" sz="2000" u="none" cap="none" strike="no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7350" lvl="0" marL="5143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/>
          <p:nvPr/>
        </p:nvSpPr>
        <p:spPr>
          <a:xfrm>
            <a:off x="650175" y="98372"/>
            <a:ext cx="9855379" cy="11263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Lasso Estimator</a:t>
            </a:r>
            <a:endParaRPr/>
          </a:p>
        </p:txBody>
      </p:sp>
      <p:sp>
        <p:nvSpPr>
          <p:cNvPr id="103" name="Google Shape;103;p15"/>
          <p:cNvSpPr/>
          <p:nvPr/>
        </p:nvSpPr>
        <p:spPr>
          <a:xfrm>
            <a:off x="1107908" y="1224688"/>
            <a:ext cx="8766918" cy="136447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110085" l="0" r="0" t="-87144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04" name="Google Shape;104;p15"/>
          <p:cNvSpPr/>
          <p:nvPr/>
        </p:nvSpPr>
        <p:spPr>
          <a:xfrm rot="5400000">
            <a:off x="4814869" y="1222486"/>
            <a:ext cx="565711" cy="2751208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5"/>
          <p:cNvSpPr txBox="1"/>
          <p:nvPr/>
        </p:nvSpPr>
        <p:spPr>
          <a:xfrm>
            <a:off x="3198107" y="2989067"/>
            <a:ext cx="3799233" cy="369332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26664" l="-1666" r="0" t="-6666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06" name="Google Shape;106;p15"/>
          <p:cNvSpPr/>
          <p:nvPr/>
        </p:nvSpPr>
        <p:spPr>
          <a:xfrm rot="5400000">
            <a:off x="8325841" y="2061675"/>
            <a:ext cx="565711" cy="897612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5"/>
          <p:cNvSpPr txBox="1"/>
          <p:nvPr/>
        </p:nvSpPr>
        <p:spPr>
          <a:xfrm>
            <a:off x="8140679" y="2914345"/>
            <a:ext cx="303090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Absolute value of  coefficients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8" name="Google Shape;108;p15"/>
          <p:cNvCxnSpPr/>
          <p:nvPr/>
        </p:nvCxnSpPr>
        <p:spPr>
          <a:xfrm>
            <a:off x="7129849" y="2102318"/>
            <a:ext cx="308919" cy="1256081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09" name="Google Shape;109;p15"/>
          <p:cNvSpPr txBox="1"/>
          <p:nvPr/>
        </p:nvSpPr>
        <p:spPr>
          <a:xfrm>
            <a:off x="6353285" y="3291692"/>
            <a:ext cx="270421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Lambda “tuning” parameter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5"/>
          <p:cNvSpPr txBox="1"/>
          <p:nvPr/>
        </p:nvSpPr>
        <p:spPr>
          <a:xfrm>
            <a:off x="650175" y="3608850"/>
            <a:ext cx="9492000" cy="32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latin typeface="Calibri"/>
                <a:ea typeface="Calibri"/>
                <a:cs typeface="Calibri"/>
                <a:sym typeface="Calibri"/>
              </a:rPr>
              <a:t>Lasso Regression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: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Calibri"/>
              <a:buChar char="●"/>
            </a:pP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type of linear regression that introduces a penalty on the absolute values of coefficients in the model.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Font typeface="Calibri"/>
              <a:buChar char="○"/>
            </a:pP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Penalty leads to some coefficients becoming exactly zero, effectively selecting a simpler model.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Font typeface="Calibri"/>
              <a:buChar char="○"/>
            </a:pP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Useful when: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SzPts val="1500"/>
              <a:buFont typeface="Calibri"/>
              <a:buChar char="■"/>
            </a:pP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Feature selection is needed, as it can set some coefficients to zero.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SzPts val="1500"/>
              <a:buFont typeface="Calibri"/>
              <a:buChar char="■"/>
            </a:pP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 interpretability is a priority, by keeping only the most influential predictors.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SzPts val="1500"/>
              <a:buFont typeface="Calibri"/>
              <a:buChar char="■"/>
            </a:pP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Like Ridge, when the number of features exceeds the number of observations.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6"/>
          <p:cNvSpPr txBox="1"/>
          <p:nvPr/>
        </p:nvSpPr>
        <p:spPr>
          <a:xfrm>
            <a:off x="650175" y="98372"/>
            <a:ext cx="9855300" cy="112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Lasso Estimator</a:t>
            </a:r>
            <a:endParaRPr/>
          </a:p>
        </p:txBody>
      </p:sp>
      <p:sp>
        <p:nvSpPr>
          <p:cNvPr id="116" name="Google Shape;116;p16"/>
          <p:cNvSpPr/>
          <p:nvPr/>
        </p:nvSpPr>
        <p:spPr>
          <a:xfrm>
            <a:off x="1107908" y="1224688"/>
            <a:ext cx="8766900" cy="13644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110085" l="0" r="0" t="-87144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17" name="Google Shape;117;p16"/>
          <p:cNvSpPr/>
          <p:nvPr/>
        </p:nvSpPr>
        <p:spPr>
          <a:xfrm rot="5400000">
            <a:off x="4814779" y="1222485"/>
            <a:ext cx="565800" cy="27513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16"/>
          <p:cNvSpPr txBox="1"/>
          <p:nvPr/>
        </p:nvSpPr>
        <p:spPr>
          <a:xfrm>
            <a:off x="3198107" y="2989067"/>
            <a:ext cx="3799200" cy="3693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26658" l="-1669" r="0" t="-6669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19" name="Google Shape;119;p16"/>
          <p:cNvSpPr/>
          <p:nvPr/>
        </p:nvSpPr>
        <p:spPr>
          <a:xfrm rot="5400000">
            <a:off x="8325803" y="2061726"/>
            <a:ext cx="565800" cy="8976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6"/>
          <p:cNvSpPr txBox="1"/>
          <p:nvPr/>
        </p:nvSpPr>
        <p:spPr>
          <a:xfrm>
            <a:off x="8140679" y="2914345"/>
            <a:ext cx="3030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Absolute value of  coefficients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1" name="Google Shape;121;p16"/>
          <p:cNvCxnSpPr/>
          <p:nvPr/>
        </p:nvCxnSpPr>
        <p:spPr>
          <a:xfrm>
            <a:off x="7129849" y="2102318"/>
            <a:ext cx="309000" cy="12561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22" name="Google Shape;122;p16"/>
          <p:cNvSpPr txBox="1"/>
          <p:nvPr/>
        </p:nvSpPr>
        <p:spPr>
          <a:xfrm>
            <a:off x="6353285" y="3291692"/>
            <a:ext cx="2704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Lambda “tuning” parameter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16"/>
          <p:cNvSpPr txBox="1"/>
          <p:nvPr/>
        </p:nvSpPr>
        <p:spPr>
          <a:xfrm>
            <a:off x="650175" y="3758350"/>
            <a:ext cx="9492000" cy="32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b="1"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Recall</a:t>
            </a: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the penalty term in Ridge regression was 𝛃</a:t>
            </a:r>
            <a:r>
              <a:rPr baseline="-25000"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</a:t>
            </a:r>
            <a:r>
              <a:rPr baseline="30000"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now we have a penalty term of |𝛃</a:t>
            </a:r>
            <a:r>
              <a:rPr baseline="-25000"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</a:t>
            </a: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| !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Like Ridge Regression, when 𝝀 = 0, we simply have linear regression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Like Ridge Regression, when we increase 𝝀 we </a:t>
            </a:r>
            <a:r>
              <a:rPr i="1"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reduce model</a:t>
            </a: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i="1"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complexity</a:t>
            </a:r>
            <a:endParaRPr i="1"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b="1"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UNLIKE </a:t>
            </a: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Ridge Regression, as we increase lambda we also get something special and new…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7"/>
          <p:cNvSpPr txBox="1"/>
          <p:nvPr/>
        </p:nvSpPr>
        <p:spPr>
          <a:xfrm>
            <a:off x="621474" y="287814"/>
            <a:ext cx="9855379" cy="11263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Lasso Regression Idea</a:t>
            </a:r>
            <a:endParaRPr/>
          </a:p>
        </p:txBody>
      </p:sp>
      <p:sp>
        <p:nvSpPr>
          <p:cNvPr id="129" name="Google Shape;129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0" name="Google Shape;130;p17"/>
          <p:cNvSpPr/>
          <p:nvPr/>
        </p:nvSpPr>
        <p:spPr>
          <a:xfrm>
            <a:off x="415637" y="1601784"/>
            <a:ext cx="8911763" cy="48167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grpSp>
        <p:nvGrpSpPr>
          <p:cNvPr id="131" name="Google Shape;131;p17"/>
          <p:cNvGrpSpPr/>
          <p:nvPr/>
        </p:nvGrpSpPr>
        <p:grpSpPr>
          <a:xfrm>
            <a:off x="226078" y="3126223"/>
            <a:ext cx="4503002" cy="2763740"/>
            <a:chOff x="607078" y="3463566"/>
            <a:chExt cx="4503002" cy="2763740"/>
          </a:xfrm>
        </p:grpSpPr>
        <p:cxnSp>
          <p:nvCxnSpPr>
            <p:cNvPr id="132" name="Google Shape;132;p17"/>
            <p:cNvCxnSpPr/>
            <p:nvPr/>
          </p:nvCxnSpPr>
          <p:spPr>
            <a:xfrm flipH="1" rot="10800000">
              <a:off x="1295510" y="3471441"/>
              <a:ext cx="38545" cy="2349375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133" name="Google Shape;133;p17"/>
            <p:cNvCxnSpPr/>
            <p:nvPr/>
          </p:nvCxnSpPr>
          <p:spPr>
            <a:xfrm flipH="1" rot="10800000">
              <a:off x="1295510" y="5820817"/>
              <a:ext cx="3814570" cy="1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134" name="Google Shape;134;p17"/>
            <p:cNvSpPr txBox="1"/>
            <p:nvPr/>
          </p:nvSpPr>
          <p:spPr>
            <a:xfrm>
              <a:off x="607078" y="4428813"/>
              <a:ext cx="848195" cy="430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Y</a:t>
              </a:r>
              <a:endParaRPr/>
            </a:p>
          </p:txBody>
        </p:sp>
        <p:sp>
          <p:nvSpPr>
            <p:cNvPr id="135" name="Google Shape;135;p17"/>
            <p:cNvSpPr txBox="1"/>
            <p:nvPr/>
          </p:nvSpPr>
          <p:spPr>
            <a:xfrm>
              <a:off x="2099107" y="5910605"/>
              <a:ext cx="2207375" cy="31670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X</a:t>
              </a:r>
              <a:endParaRPr/>
            </a:p>
          </p:txBody>
        </p:sp>
        <p:cxnSp>
          <p:nvCxnSpPr>
            <p:cNvPr id="136" name="Google Shape;136;p17"/>
            <p:cNvCxnSpPr/>
            <p:nvPr/>
          </p:nvCxnSpPr>
          <p:spPr>
            <a:xfrm flipH="1" rot="10800000">
              <a:off x="1576492" y="3463566"/>
              <a:ext cx="2932062" cy="1950763"/>
            </a:xfrm>
            <a:prstGeom prst="straightConnector1">
              <a:avLst/>
            </a:prstGeom>
            <a:noFill/>
            <a:ln cap="flat" cmpd="sng" w="22225">
              <a:solidFill>
                <a:srgbClr val="FFC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37" name="Google Shape;137;p17"/>
            <p:cNvSpPr/>
            <p:nvPr/>
          </p:nvSpPr>
          <p:spPr>
            <a:xfrm>
              <a:off x="1870076" y="5100621"/>
              <a:ext cx="148437" cy="135729"/>
            </a:xfrm>
            <a:prstGeom prst="ellipse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17"/>
            <p:cNvSpPr/>
            <p:nvPr/>
          </p:nvSpPr>
          <p:spPr>
            <a:xfrm>
              <a:off x="3296036" y="4118036"/>
              <a:ext cx="148437" cy="135729"/>
            </a:xfrm>
            <a:prstGeom prst="ellipse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9" name="Google Shape;139;p17"/>
          <p:cNvSpPr/>
          <p:nvPr/>
        </p:nvSpPr>
        <p:spPr>
          <a:xfrm>
            <a:off x="4137812" y="2878009"/>
            <a:ext cx="464358" cy="369332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13332" l="-2702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40" name="Google Shape;140;p17"/>
          <p:cNvSpPr txBox="1"/>
          <p:nvPr/>
        </p:nvSpPr>
        <p:spPr>
          <a:xfrm>
            <a:off x="6198590" y="2405172"/>
            <a:ext cx="4589942" cy="13645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200"/>
              <a:buFont typeface="Arial"/>
              <a:buNone/>
            </a:pPr>
            <a:r>
              <a:rPr lang="en-US" sz="22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Lasso minimizes the residuals plus lambda times the absolute value of the slope coefficients</a:t>
            </a:r>
            <a:endParaRPr/>
          </a:p>
        </p:txBody>
      </p:sp>
      <p:sp>
        <p:nvSpPr>
          <p:cNvPr id="141" name="Google Shape;141;p17"/>
          <p:cNvSpPr txBox="1"/>
          <p:nvPr/>
        </p:nvSpPr>
        <p:spPr>
          <a:xfrm>
            <a:off x="6198590" y="4947940"/>
            <a:ext cx="4589942" cy="10710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Lasso still accepts a little bias for (hopefully) less variance</a:t>
            </a:r>
            <a:endParaRPr/>
          </a:p>
        </p:txBody>
      </p:sp>
      <p:cxnSp>
        <p:nvCxnSpPr>
          <p:cNvPr id="142" name="Google Shape;142;p17"/>
          <p:cNvCxnSpPr/>
          <p:nvPr/>
        </p:nvCxnSpPr>
        <p:spPr>
          <a:xfrm flipH="1" rot="10800000">
            <a:off x="1091313" y="3983627"/>
            <a:ext cx="2932062" cy="538730"/>
          </a:xfrm>
          <a:prstGeom prst="straightConnector1">
            <a:avLst/>
          </a:prstGeom>
          <a:noFill/>
          <a:ln cap="flat" cmpd="sng" w="2222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3" name="Google Shape;143;p17"/>
          <p:cNvSpPr/>
          <p:nvPr/>
        </p:nvSpPr>
        <p:spPr>
          <a:xfrm>
            <a:off x="3997835" y="3742706"/>
            <a:ext cx="1192506" cy="419089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4347" l="0" r="0" t="-5796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cxnSp>
        <p:nvCxnSpPr>
          <p:cNvPr id="144" name="Google Shape;144;p17"/>
          <p:cNvCxnSpPr/>
          <p:nvPr/>
        </p:nvCxnSpPr>
        <p:spPr>
          <a:xfrm>
            <a:off x="2989585" y="3840465"/>
            <a:ext cx="0" cy="304796"/>
          </a:xfrm>
          <a:prstGeom prst="straightConnector1">
            <a:avLst/>
          </a:prstGeom>
          <a:noFill/>
          <a:ln cap="flat" cmpd="sng" w="12700">
            <a:solidFill>
              <a:srgbClr val="FF0000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145" name="Google Shape;145;p17"/>
          <p:cNvCxnSpPr/>
          <p:nvPr/>
        </p:nvCxnSpPr>
        <p:spPr>
          <a:xfrm>
            <a:off x="1572201" y="4458482"/>
            <a:ext cx="0" cy="304796"/>
          </a:xfrm>
          <a:prstGeom prst="straightConnector1">
            <a:avLst/>
          </a:prstGeom>
          <a:noFill/>
          <a:ln cap="flat" cmpd="sng" w="12700">
            <a:solidFill>
              <a:srgbClr val="FF0000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146" name="Google Shape;146;p17"/>
          <p:cNvSpPr txBox="1"/>
          <p:nvPr/>
        </p:nvSpPr>
        <p:spPr>
          <a:xfrm>
            <a:off x="6183222" y="3874404"/>
            <a:ext cx="4589942" cy="10710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Lasso coefficients are still smaller than OLS coefficients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8"/>
          <p:cNvSpPr txBox="1"/>
          <p:nvPr/>
        </p:nvSpPr>
        <p:spPr>
          <a:xfrm>
            <a:off x="650175" y="98372"/>
            <a:ext cx="9855379" cy="11263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Key Lasso Property: Variable Selection </a:t>
            </a:r>
            <a:endParaRPr/>
          </a:p>
        </p:txBody>
      </p:sp>
      <p:sp>
        <p:nvSpPr>
          <p:cNvPr id="152" name="Google Shape;152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3" name="Google Shape;153;p18"/>
          <p:cNvSpPr/>
          <p:nvPr/>
        </p:nvSpPr>
        <p:spPr>
          <a:xfrm>
            <a:off x="415637" y="1385544"/>
            <a:ext cx="8911763" cy="48167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grpSp>
        <p:nvGrpSpPr>
          <p:cNvPr id="154" name="Google Shape;154;p18"/>
          <p:cNvGrpSpPr/>
          <p:nvPr/>
        </p:nvGrpSpPr>
        <p:grpSpPr>
          <a:xfrm>
            <a:off x="226078" y="3126223"/>
            <a:ext cx="4503002" cy="2877926"/>
            <a:chOff x="607078" y="3463566"/>
            <a:chExt cx="4503002" cy="2877926"/>
          </a:xfrm>
        </p:grpSpPr>
        <p:cxnSp>
          <p:nvCxnSpPr>
            <p:cNvPr id="155" name="Google Shape;155;p18"/>
            <p:cNvCxnSpPr/>
            <p:nvPr/>
          </p:nvCxnSpPr>
          <p:spPr>
            <a:xfrm flipH="1" rot="10800000">
              <a:off x="1295510" y="3471441"/>
              <a:ext cx="38545" cy="2349375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156" name="Google Shape;156;p18"/>
            <p:cNvCxnSpPr/>
            <p:nvPr/>
          </p:nvCxnSpPr>
          <p:spPr>
            <a:xfrm flipH="1" rot="10800000">
              <a:off x="1295510" y="5820817"/>
              <a:ext cx="3814570" cy="1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157" name="Google Shape;157;p18"/>
            <p:cNvSpPr txBox="1"/>
            <p:nvPr/>
          </p:nvSpPr>
          <p:spPr>
            <a:xfrm>
              <a:off x="607078" y="4428813"/>
              <a:ext cx="848195" cy="430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Y</a:t>
              </a:r>
              <a:endParaRPr/>
            </a:p>
          </p:txBody>
        </p:sp>
        <p:sp>
          <p:nvSpPr>
            <p:cNvPr id="158" name="Google Shape;158;p18"/>
            <p:cNvSpPr txBox="1"/>
            <p:nvPr/>
          </p:nvSpPr>
          <p:spPr>
            <a:xfrm>
              <a:off x="2099107" y="5910605"/>
              <a:ext cx="2207375" cy="430887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cxnSp>
          <p:nvCxnSpPr>
            <p:cNvPr id="159" name="Google Shape;159;p18"/>
            <p:cNvCxnSpPr/>
            <p:nvPr/>
          </p:nvCxnSpPr>
          <p:spPr>
            <a:xfrm flipH="1" rot="10800000">
              <a:off x="1576492" y="3463566"/>
              <a:ext cx="2932062" cy="1950763"/>
            </a:xfrm>
            <a:prstGeom prst="straightConnector1">
              <a:avLst/>
            </a:prstGeom>
            <a:noFill/>
            <a:ln cap="flat" cmpd="sng" w="22225">
              <a:solidFill>
                <a:srgbClr val="FFC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60" name="Google Shape;160;p18"/>
            <p:cNvSpPr/>
            <p:nvPr/>
          </p:nvSpPr>
          <p:spPr>
            <a:xfrm>
              <a:off x="1870076" y="5100621"/>
              <a:ext cx="148437" cy="135729"/>
            </a:xfrm>
            <a:prstGeom prst="ellipse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18"/>
            <p:cNvSpPr/>
            <p:nvPr/>
          </p:nvSpPr>
          <p:spPr>
            <a:xfrm>
              <a:off x="3296036" y="4118036"/>
              <a:ext cx="148437" cy="135729"/>
            </a:xfrm>
            <a:prstGeom prst="ellipse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2" name="Google Shape;162;p18"/>
          <p:cNvSpPr/>
          <p:nvPr/>
        </p:nvSpPr>
        <p:spPr>
          <a:xfrm>
            <a:off x="4137812" y="2878009"/>
            <a:ext cx="464358" cy="369332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13332" l="-2702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cxnSp>
        <p:nvCxnSpPr>
          <p:cNvPr id="163" name="Google Shape;163;p18"/>
          <p:cNvCxnSpPr/>
          <p:nvPr/>
        </p:nvCxnSpPr>
        <p:spPr>
          <a:xfrm flipH="1" rot="10800000">
            <a:off x="1110241" y="4141299"/>
            <a:ext cx="2972846" cy="9966"/>
          </a:xfrm>
          <a:prstGeom prst="straightConnector1">
            <a:avLst/>
          </a:prstGeom>
          <a:noFill/>
          <a:ln cap="flat" cmpd="sng" w="2222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64" name="Google Shape;164;p18"/>
          <p:cNvSpPr/>
          <p:nvPr/>
        </p:nvSpPr>
        <p:spPr>
          <a:xfrm>
            <a:off x="4043764" y="3847877"/>
            <a:ext cx="1370632" cy="487185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65" name="Google Shape;165;p18"/>
          <p:cNvSpPr txBox="1"/>
          <p:nvPr/>
        </p:nvSpPr>
        <p:spPr>
          <a:xfrm>
            <a:off x="6198590" y="2269427"/>
            <a:ext cx="4663374" cy="136970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-2221" l="-1697" r="-2875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cxnSp>
        <p:nvCxnSpPr>
          <p:cNvPr id="166" name="Google Shape;166;p18"/>
          <p:cNvCxnSpPr/>
          <p:nvPr/>
        </p:nvCxnSpPr>
        <p:spPr>
          <a:xfrm rot="10800000">
            <a:off x="6560674" y="1525695"/>
            <a:ext cx="301945" cy="258149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67" name="Google Shape;167;p18"/>
          <p:cNvCxnSpPr/>
          <p:nvPr/>
        </p:nvCxnSpPr>
        <p:spPr>
          <a:xfrm flipH="1">
            <a:off x="6560674" y="1544563"/>
            <a:ext cx="236955" cy="220412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68" name="Google Shape;168;p18"/>
          <p:cNvSpPr txBox="1"/>
          <p:nvPr/>
        </p:nvSpPr>
        <p:spPr>
          <a:xfrm>
            <a:off x="6272500" y="3689325"/>
            <a:ext cx="4503000" cy="18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e.g. if we set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𝝀 = 10, maybe 𝛃</a:t>
            </a:r>
            <a:r>
              <a:rPr baseline="-25000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!= 0 but 𝛃</a:t>
            </a:r>
            <a:r>
              <a:rPr baseline="-25000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aseline="30000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𝝀=10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i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does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0 ! 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other words, we can effectively remove certain 𝛃 from our equations with high enough penalties! 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Lasso becomes a variable selection algorithm at high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𝝀.</a:t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9"/>
          <p:cNvSpPr txBox="1"/>
          <p:nvPr/>
        </p:nvSpPr>
        <p:spPr>
          <a:xfrm>
            <a:off x="650175" y="98372"/>
            <a:ext cx="9855379" cy="11263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Ridge Versus Lasso Penalty</a:t>
            </a:r>
            <a:endParaRPr/>
          </a:p>
        </p:txBody>
      </p:sp>
      <p:sp>
        <p:nvSpPr>
          <p:cNvPr id="174" name="Google Shape;174;p19"/>
          <p:cNvSpPr/>
          <p:nvPr/>
        </p:nvSpPr>
        <p:spPr>
          <a:xfrm>
            <a:off x="1361374" y="1666646"/>
            <a:ext cx="2640699" cy="43088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15492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75" name="Google Shape;175;p19"/>
          <p:cNvSpPr/>
          <p:nvPr/>
        </p:nvSpPr>
        <p:spPr>
          <a:xfrm>
            <a:off x="1361373" y="2998113"/>
            <a:ext cx="2640699" cy="430887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15492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76" name="Google Shape;176;p19"/>
          <p:cNvSpPr/>
          <p:nvPr/>
        </p:nvSpPr>
        <p:spPr>
          <a:xfrm>
            <a:off x="148502" y="1540543"/>
            <a:ext cx="1384735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Ridge penalty</a:t>
            </a:r>
            <a:endParaRPr/>
          </a:p>
        </p:txBody>
      </p:sp>
      <p:sp>
        <p:nvSpPr>
          <p:cNvPr id="177" name="Google Shape;177;p19"/>
          <p:cNvSpPr/>
          <p:nvPr/>
        </p:nvSpPr>
        <p:spPr>
          <a:xfrm>
            <a:off x="148501" y="2854837"/>
            <a:ext cx="1384735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Lasso penalty</a:t>
            </a:r>
            <a:endParaRPr/>
          </a:p>
        </p:txBody>
      </p:sp>
      <p:sp>
        <p:nvSpPr>
          <p:cNvPr id="178" name="Google Shape;178;p19"/>
          <p:cNvSpPr txBox="1"/>
          <p:nvPr/>
        </p:nvSpPr>
        <p:spPr>
          <a:xfrm>
            <a:off x="379681" y="4329580"/>
            <a:ext cx="4220028" cy="5854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Let’s pick an arbitrary value of s = 1</a:t>
            </a:r>
            <a:endParaRPr/>
          </a:p>
        </p:txBody>
      </p:sp>
      <p:sp>
        <p:nvSpPr>
          <p:cNvPr id="179" name="Google Shape;179;p19"/>
          <p:cNvSpPr txBox="1"/>
          <p:nvPr/>
        </p:nvSpPr>
        <p:spPr>
          <a:xfrm>
            <a:off x="379681" y="5368342"/>
            <a:ext cx="4220028" cy="5854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do these look like graphically? </a:t>
            </a:r>
            <a:endParaRPr/>
          </a:p>
        </p:txBody>
      </p:sp>
      <p:cxnSp>
        <p:nvCxnSpPr>
          <p:cNvPr id="180" name="Google Shape;180;p19"/>
          <p:cNvCxnSpPr/>
          <p:nvPr/>
        </p:nvCxnSpPr>
        <p:spPr>
          <a:xfrm>
            <a:off x="8469744" y="1313903"/>
            <a:ext cx="0" cy="4230193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181" name="Google Shape;181;p19"/>
          <p:cNvCxnSpPr/>
          <p:nvPr/>
        </p:nvCxnSpPr>
        <p:spPr>
          <a:xfrm rot="10800000">
            <a:off x="6096000" y="3531326"/>
            <a:ext cx="4756727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sp>
        <p:nvSpPr>
          <p:cNvPr id="182" name="Google Shape;182;p19"/>
          <p:cNvSpPr/>
          <p:nvPr/>
        </p:nvSpPr>
        <p:spPr>
          <a:xfrm>
            <a:off x="10445058" y="3631108"/>
            <a:ext cx="464358" cy="369332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13332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83" name="Google Shape;183;p19"/>
          <p:cNvSpPr/>
          <p:nvPr/>
        </p:nvSpPr>
        <p:spPr>
          <a:xfrm>
            <a:off x="7720249" y="1355877"/>
            <a:ext cx="469680" cy="369332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13113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cxnSp>
        <p:nvCxnSpPr>
          <p:cNvPr id="184" name="Google Shape;184;p19"/>
          <p:cNvCxnSpPr/>
          <p:nvPr/>
        </p:nvCxnSpPr>
        <p:spPr>
          <a:xfrm>
            <a:off x="8482540" y="2097533"/>
            <a:ext cx="1437315" cy="1433793"/>
          </a:xfrm>
          <a:prstGeom prst="straightConnector1">
            <a:avLst/>
          </a:prstGeom>
          <a:noFill/>
          <a:ln cap="flat" cmpd="sng" w="9525">
            <a:solidFill>
              <a:srgbClr val="00B050"/>
            </a:solidFill>
            <a:prstDash val="lgDash"/>
            <a:miter lim="800000"/>
            <a:headEnd len="sm" w="sm" type="none"/>
            <a:tailEnd len="sm" w="sm" type="none"/>
          </a:ln>
        </p:spPr>
      </p:cxnSp>
      <p:cxnSp>
        <p:nvCxnSpPr>
          <p:cNvPr id="185" name="Google Shape;185;p19"/>
          <p:cNvCxnSpPr/>
          <p:nvPr/>
        </p:nvCxnSpPr>
        <p:spPr>
          <a:xfrm>
            <a:off x="6998427" y="3531326"/>
            <a:ext cx="1437315" cy="1433793"/>
          </a:xfrm>
          <a:prstGeom prst="straightConnector1">
            <a:avLst/>
          </a:prstGeom>
          <a:noFill/>
          <a:ln cap="flat" cmpd="sng" w="9525">
            <a:solidFill>
              <a:srgbClr val="00B050"/>
            </a:solidFill>
            <a:prstDash val="lgDash"/>
            <a:miter lim="800000"/>
            <a:headEnd len="sm" w="sm" type="none"/>
            <a:tailEnd len="sm" w="sm" type="none"/>
          </a:ln>
        </p:spPr>
      </p:cxnSp>
      <p:cxnSp>
        <p:nvCxnSpPr>
          <p:cNvPr id="186" name="Google Shape;186;p19"/>
          <p:cNvCxnSpPr/>
          <p:nvPr/>
        </p:nvCxnSpPr>
        <p:spPr>
          <a:xfrm flipH="1">
            <a:off x="7015179" y="2097533"/>
            <a:ext cx="1420563" cy="1446256"/>
          </a:xfrm>
          <a:prstGeom prst="straightConnector1">
            <a:avLst/>
          </a:prstGeom>
          <a:noFill/>
          <a:ln cap="flat" cmpd="sng" w="9525">
            <a:solidFill>
              <a:srgbClr val="00B050"/>
            </a:solidFill>
            <a:prstDash val="lgDash"/>
            <a:miter lim="800000"/>
            <a:headEnd len="sm" w="sm" type="none"/>
            <a:tailEnd len="sm" w="sm" type="none"/>
          </a:ln>
        </p:spPr>
      </p:cxnSp>
      <p:cxnSp>
        <p:nvCxnSpPr>
          <p:cNvPr id="187" name="Google Shape;187;p19"/>
          <p:cNvCxnSpPr/>
          <p:nvPr/>
        </p:nvCxnSpPr>
        <p:spPr>
          <a:xfrm flipH="1">
            <a:off x="8453927" y="3518863"/>
            <a:ext cx="1420563" cy="1446256"/>
          </a:xfrm>
          <a:prstGeom prst="straightConnector1">
            <a:avLst/>
          </a:prstGeom>
          <a:noFill/>
          <a:ln cap="flat" cmpd="sng" w="9525">
            <a:solidFill>
              <a:srgbClr val="00B050"/>
            </a:solidFill>
            <a:prstDash val="lgDash"/>
            <a:miter lim="800000"/>
            <a:headEnd len="sm" w="sm" type="none"/>
            <a:tailEnd len="sm" w="sm" type="none"/>
          </a:ln>
        </p:spPr>
      </p:cxnSp>
      <p:sp>
        <p:nvSpPr>
          <p:cNvPr id="188" name="Google Shape;188;p19"/>
          <p:cNvSpPr txBox="1"/>
          <p:nvPr/>
        </p:nvSpPr>
        <p:spPr>
          <a:xfrm>
            <a:off x="9067380" y="5502336"/>
            <a:ext cx="1939708" cy="369332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-24191" l="-2180" r="0" t="-8062"/>
            </a:stretch>
          </a:blip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89" name="Google Shape;189;p19"/>
          <p:cNvSpPr/>
          <p:nvPr/>
        </p:nvSpPr>
        <p:spPr>
          <a:xfrm>
            <a:off x="7015178" y="2097533"/>
            <a:ext cx="2859309" cy="2817457"/>
          </a:xfrm>
          <a:prstGeom prst="donut">
            <a:avLst>
              <a:gd fmla="val 252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19"/>
          <p:cNvSpPr txBox="1"/>
          <p:nvPr/>
        </p:nvSpPr>
        <p:spPr>
          <a:xfrm>
            <a:off x="6054275" y="5544942"/>
            <a:ext cx="1939708" cy="369332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-26666" l="-2515" r="0" t="-9999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0"/>
          <p:cNvSpPr txBox="1"/>
          <p:nvPr/>
        </p:nvSpPr>
        <p:spPr>
          <a:xfrm>
            <a:off x="650175" y="98372"/>
            <a:ext cx="9855379" cy="11263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Ridge and Lasso Equations Redux</a:t>
            </a:r>
            <a:endParaRPr/>
          </a:p>
        </p:txBody>
      </p:sp>
      <p:cxnSp>
        <p:nvCxnSpPr>
          <p:cNvPr id="196" name="Google Shape;196;p20"/>
          <p:cNvCxnSpPr/>
          <p:nvPr/>
        </p:nvCxnSpPr>
        <p:spPr>
          <a:xfrm>
            <a:off x="2868152" y="2216433"/>
            <a:ext cx="0" cy="4230193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197" name="Google Shape;197;p20"/>
          <p:cNvCxnSpPr/>
          <p:nvPr/>
        </p:nvCxnSpPr>
        <p:spPr>
          <a:xfrm rot="10800000">
            <a:off x="494408" y="4433856"/>
            <a:ext cx="4756727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sp>
        <p:nvSpPr>
          <p:cNvPr id="198" name="Google Shape;198;p20"/>
          <p:cNvSpPr/>
          <p:nvPr/>
        </p:nvSpPr>
        <p:spPr>
          <a:xfrm>
            <a:off x="4843466" y="4533638"/>
            <a:ext cx="464358" cy="36933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13332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99" name="Google Shape;199;p20"/>
          <p:cNvSpPr/>
          <p:nvPr/>
        </p:nvSpPr>
        <p:spPr>
          <a:xfrm>
            <a:off x="2118657" y="2258407"/>
            <a:ext cx="469680" cy="369332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13113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cxnSp>
        <p:nvCxnSpPr>
          <p:cNvPr id="200" name="Google Shape;200;p20"/>
          <p:cNvCxnSpPr/>
          <p:nvPr/>
        </p:nvCxnSpPr>
        <p:spPr>
          <a:xfrm>
            <a:off x="2880948" y="3000063"/>
            <a:ext cx="1437315" cy="1433793"/>
          </a:xfrm>
          <a:prstGeom prst="straightConnector1">
            <a:avLst/>
          </a:prstGeom>
          <a:noFill/>
          <a:ln cap="flat" cmpd="sng" w="9525">
            <a:solidFill>
              <a:srgbClr val="00B050"/>
            </a:solidFill>
            <a:prstDash val="lgDash"/>
            <a:miter lim="800000"/>
            <a:headEnd len="sm" w="sm" type="none"/>
            <a:tailEnd len="sm" w="sm" type="none"/>
          </a:ln>
        </p:spPr>
      </p:cxnSp>
      <p:cxnSp>
        <p:nvCxnSpPr>
          <p:cNvPr id="201" name="Google Shape;201;p20"/>
          <p:cNvCxnSpPr/>
          <p:nvPr/>
        </p:nvCxnSpPr>
        <p:spPr>
          <a:xfrm rot="5400000">
            <a:off x="2155893" y="3708801"/>
            <a:ext cx="1450111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lgDash"/>
            <a:miter lim="800000"/>
            <a:headEnd len="sm" w="sm" type="none"/>
            <a:tailEnd len="sm" w="sm" type="none"/>
          </a:ln>
        </p:spPr>
      </p:cxnSp>
      <p:cxnSp>
        <p:nvCxnSpPr>
          <p:cNvPr id="202" name="Google Shape;202;p20"/>
          <p:cNvCxnSpPr/>
          <p:nvPr/>
        </p:nvCxnSpPr>
        <p:spPr>
          <a:xfrm>
            <a:off x="1396835" y="4433856"/>
            <a:ext cx="1437315" cy="1433793"/>
          </a:xfrm>
          <a:prstGeom prst="straightConnector1">
            <a:avLst/>
          </a:prstGeom>
          <a:noFill/>
          <a:ln cap="flat" cmpd="sng" w="9525">
            <a:solidFill>
              <a:srgbClr val="00B050"/>
            </a:solidFill>
            <a:prstDash val="lgDash"/>
            <a:miter lim="800000"/>
            <a:headEnd len="sm" w="sm" type="none"/>
            <a:tailEnd len="sm" w="sm" type="none"/>
          </a:ln>
        </p:spPr>
      </p:cxnSp>
      <p:cxnSp>
        <p:nvCxnSpPr>
          <p:cNvPr id="203" name="Google Shape;203;p20"/>
          <p:cNvCxnSpPr/>
          <p:nvPr/>
        </p:nvCxnSpPr>
        <p:spPr>
          <a:xfrm flipH="1">
            <a:off x="1413587" y="3000063"/>
            <a:ext cx="1420563" cy="1446256"/>
          </a:xfrm>
          <a:prstGeom prst="straightConnector1">
            <a:avLst/>
          </a:prstGeom>
          <a:noFill/>
          <a:ln cap="flat" cmpd="sng" w="9525">
            <a:solidFill>
              <a:srgbClr val="00B050"/>
            </a:solidFill>
            <a:prstDash val="lgDash"/>
            <a:miter lim="800000"/>
            <a:headEnd len="sm" w="sm" type="none"/>
            <a:tailEnd len="sm" w="sm" type="none"/>
          </a:ln>
        </p:spPr>
      </p:cxnSp>
      <p:cxnSp>
        <p:nvCxnSpPr>
          <p:cNvPr id="204" name="Google Shape;204;p20"/>
          <p:cNvCxnSpPr/>
          <p:nvPr/>
        </p:nvCxnSpPr>
        <p:spPr>
          <a:xfrm flipH="1">
            <a:off x="2852335" y="4421393"/>
            <a:ext cx="1420563" cy="1446256"/>
          </a:xfrm>
          <a:prstGeom prst="straightConnector1">
            <a:avLst/>
          </a:prstGeom>
          <a:noFill/>
          <a:ln cap="flat" cmpd="sng" w="9525">
            <a:solidFill>
              <a:srgbClr val="00B050"/>
            </a:solidFill>
            <a:prstDash val="lgDash"/>
            <a:miter lim="800000"/>
            <a:headEnd len="sm" w="sm" type="none"/>
            <a:tailEnd len="sm" w="sm" type="none"/>
          </a:ln>
        </p:spPr>
      </p:cxnSp>
      <p:sp>
        <p:nvSpPr>
          <p:cNvPr id="205" name="Google Shape;205;p20"/>
          <p:cNvSpPr txBox="1"/>
          <p:nvPr/>
        </p:nvSpPr>
        <p:spPr>
          <a:xfrm>
            <a:off x="2970668" y="6089270"/>
            <a:ext cx="1939708" cy="369332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24191" l="-2180" r="0" t="-8062"/>
            </a:stretch>
          </a:blip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06" name="Google Shape;206;p20"/>
          <p:cNvSpPr/>
          <p:nvPr/>
        </p:nvSpPr>
        <p:spPr>
          <a:xfrm>
            <a:off x="1413586" y="3000063"/>
            <a:ext cx="2859309" cy="2817457"/>
          </a:xfrm>
          <a:prstGeom prst="donut">
            <a:avLst>
              <a:gd fmla="val 252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20"/>
          <p:cNvSpPr txBox="1"/>
          <p:nvPr/>
        </p:nvSpPr>
        <p:spPr>
          <a:xfrm>
            <a:off x="494408" y="6077294"/>
            <a:ext cx="1939708" cy="369332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24588" l="-2515" r="0" t="-9835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08" name="Google Shape;208;p20"/>
          <p:cNvSpPr/>
          <p:nvPr/>
        </p:nvSpPr>
        <p:spPr>
          <a:xfrm>
            <a:off x="3529551" y="2059215"/>
            <a:ext cx="66129" cy="82444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20"/>
          <p:cNvSpPr txBox="1"/>
          <p:nvPr/>
        </p:nvSpPr>
        <p:spPr>
          <a:xfrm>
            <a:off x="6632930" y="1556674"/>
            <a:ext cx="4589942" cy="10710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Suppose the optimal OLS beta is this point in black</a:t>
            </a:r>
            <a:endParaRPr/>
          </a:p>
        </p:txBody>
      </p:sp>
      <p:sp>
        <p:nvSpPr>
          <p:cNvPr id="210" name="Google Shape;210;p20"/>
          <p:cNvSpPr txBox="1"/>
          <p:nvPr/>
        </p:nvSpPr>
        <p:spPr>
          <a:xfrm>
            <a:off x="6606950" y="2959725"/>
            <a:ext cx="4937350" cy="10710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Meaning, without constraints this point achieves a minimum of the residuals </a:t>
            </a:r>
            <a:endParaRPr/>
          </a:p>
        </p:txBody>
      </p:sp>
      <p:sp>
        <p:nvSpPr>
          <p:cNvPr id="211" name="Google Shape;211;p20"/>
          <p:cNvSpPr txBox="1"/>
          <p:nvPr/>
        </p:nvSpPr>
        <p:spPr>
          <a:xfrm>
            <a:off x="6632929" y="4230261"/>
            <a:ext cx="5282837" cy="12751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can represent that graphically as a series of contour lines where the black dot (OLS beta) is the minimum</a:t>
            </a:r>
            <a:endParaRPr/>
          </a:p>
        </p:txBody>
      </p:sp>
      <p:sp>
        <p:nvSpPr>
          <p:cNvPr id="212" name="Google Shape;212;p20"/>
          <p:cNvSpPr/>
          <p:nvPr/>
        </p:nvSpPr>
        <p:spPr>
          <a:xfrm rot="2295792">
            <a:off x="3488404" y="1664648"/>
            <a:ext cx="153588" cy="867081"/>
          </a:xfrm>
          <a:prstGeom prst="donut">
            <a:avLst>
              <a:gd fmla="val 0" name="adj"/>
            </a:avLst>
          </a:prstGeom>
          <a:solidFill>
            <a:schemeClr val="accent1"/>
          </a:solidFill>
          <a:ln cap="flat" cmpd="sng" w="12700">
            <a:solidFill>
              <a:srgbClr val="FF0000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20"/>
          <p:cNvSpPr txBox="1"/>
          <p:nvPr/>
        </p:nvSpPr>
        <p:spPr>
          <a:xfrm>
            <a:off x="3674713" y="2304824"/>
            <a:ext cx="603819" cy="356957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-32198" l="-16161" r="-4039" t="-20337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14" name="Google Shape;214;p20"/>
          <p:cNvSpPr/>
          <p:nvPr/>
        </p:nvSpPr>
        <p:spPr>
          <a:xfrm rot="2324472">
            <a:off x="3439359" y="1425183"/>
            <a:ext cx="260208" cy="1350509"/>
          </a:xfrm>
          <a:prstGeom prst="donut">
            <a:avLst>
              <a:gd fmla="val 0" name="adj"/>
            </a:avLst>
          </a:prstGeom>
          <a:solidFill>
            <a:schemeClr val="accent1"/>
          </a:solidFill>
          <a:ln cap="flat" cmpd="sng" w="12700">
            <a:solidFill>
              <a:srgbClr val="FF0000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20"/>
          <p:cNvSpPr/>
          <p:nvPr/>
        </p:nvSpPr>
        <p:spPr>
          <a:xfrm rot="2324472">
            <a:off x="3369563" y="947540"/>
            <a:ext cx="424327" cy="2289331"/>
          </a:xfrm>
          <a:prstGeom prst="donut">
            <a:avLst>
              <a:gd fmla="val 0" name="adj"/>
            </a:avLst>
          </a:prstGeom>
          <a:solidFill>
            <a:schemeClr val="accent1"/>
          </a:solidFill>
          <a:ln cap="flat" cmpd="sng" w="12700">
            <a:solidFill>
              <a:srgbClr val="FF0000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20"/>
          <p:cNvSpPr txBox="1"/>
          <p:nvPr/>
        </p:nvSpPr>
        <p:spPr>
          <a:xfrm>
            <a:off x="2204281" y="1190208"/>
            <a:ext cx="157068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OLS residuals level curves</a:t>
            </a:r>
            <a:endParaRPr/>
          </a:p>
        </p:txBody>
      </p:sp>
      <p:sp>
        <p:nvSpPr>
          <p:cNvPr id="217" name="Google Shape;217;p20"/>
          <p:cNvSpPr txBox="1"/>
          <p:nvPr/>
        </p:nvSpPr>
        <p:spPr>
          <a:xfrm>
            <a:off x="6632929" y="5704918"/>
            <a:ext cx="5282837" cy="12751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Level curves farther from the OLS point are higher residuals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1"/>
          <p:cNvSpPr txBox="1"/>
          <p:nvPr/>
        </p:nvSpPr>
        <p:spPr>
          <a:xfrm>
            <a:off x="650175" y="98372"/>
            <a:ext cx="9855379" cy="11263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Ridge and Lasso Equations Redux</a:t>
            </a:r>
            <a:endParaRPr/>
          </a:p>
        </p:txBody>
      </p:sp>
      <p:cxnSp>
        <p:nvCxnSpPr>
          <p:cNvPr id="223" name="Google Shape;223;p21"/>
          <p:cNvCxnSpPr/>
          <p:nvPr/>
        </p:nvCxnSpPr>
        <p:spPr>
          <a:xfrm>
            <a:off x="2868152" y="2216433"/>
            <a:ext cx="0" cy="4230193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224" name="Google Shape;224;p21"/>
          <p:cNvCxnSpPr/>
          <p:nvPr/>
        </p:nvCxnSpPr>
        <p:spPr>
          <a:xfrm rot="10800000">
            <a:off x="494408" y="4433856"/>
            <a:ext cx="4756727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sp>
        <p:nvSpPr>
          <p:cNvPr id="225" name="Google Shape;225;p21"/>
          <p:cNvSpPr/>
          <p:nvPr/>
        </p:nvSpPr>
        <p:spPr>
          <a:xfrm>
            <a:off x="4843466" y="4533638"/>
            <a:ext cx="464358" cy="36933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13332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26" name="Google Shape;226;p21"/>
          <p:cNvSpPr/>
          <p:nvPr/>
        </p:nvSpPr>
        <p:spPr>
          <a:xfrm>
            <a:off x="2118657" y="2258407"/>
            <a:ext cx="469680" cy="369332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13113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cxnSp>
        <p:nvCxnSpPr>
          <p:cNvPr id="227" name="Google Shape;227;p21"/>
          <p:cNvCxnSpPr/>
          <p:nvPr/>
        </p:nvCxnSpPr>
        <p:spPr>
          <a:xfrm>
            <a:off x="2880948" y="3000063"/>
            <a:ext cx="1437315" cy="1433793"/>
          </a:xfrm>
          <a:prstGeom prst="straightConnector1">
            <a:avLst/>
          </a:prstGeom>
          <a:noFill/>
          <a:ln cap="flat" cmpd="sng" w="9525">
            <a:solidFill>
              <a:srgbClr val="00B050"/>
            </a:solidFill>
            <a:prstDash val="lgDash"/>
            <a:miter lim="800000"/>
            <a:headEnd len="sm" w="sm" type="none"/>
            <a:tailEnd len="sm" w="sm" type="none"/>
          </a:ln>
        </p:spPr>
      </p:cxnSp>
      <p:cxnSp>
        <p:nvCxnSpPr>
          <p:cNvPr id="228" name="Google Shape;228;p21"/>
          <p:cNvCxnSpPr/>
          <p:nvPr/>
        </p:nvCxnSpPr>
        <p:spPr>
          <a:xfrm rot="5400000">
            <a:off x="2155893" y="3708801"/>
            <a:ext cx="1450111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lgDash"/>
            <a:miter lim="800000"/>
            <a:headEnd len="sm" w="sm" type="none"/>
            <a:tailEnd len="sm" w="sm" type="none"/>
          </a:ln>
        </p:spPr>
      </p:cxnSp>
      <p:cxnSp>
        <p:nvCxnSpPr>
          <p:cNvPr id="229" name="Google Shape;229;p21"/>
          <p:cNvCxnSpPr/>
          <p:nvPr/>
        </p:nvCxnSpPr>
        <p:spPr>
          <a:xfrm>
            <a:off x="1396835" y="4433856"/>
            <a:ext cx="1437315" cy="1433793"/>
          </a:xfrm>
          <a:prstGeom prst="straightConnector1">
            <a:avLst/>
          </a:prstGeom>
          <a:noFill/>
          <a:ln cap="flat" cmpd="sng" w="9525">
            <a:solidFill>
              <a:srgbClr val="00B050"/>
            </a:solidFill>
            <a:prstDash val="lgDash"/>
            <a:miter lim="800000"/>
            <a:headEnd len="sm" w="sm" type="none"/>
            <a:tailEnd len="sm" w="sm" type="none"/>
          </a:ln>
        </p:spPr>
      </p:cxnSp>
      <p:cxnSp>
        <p:nvCxnSpPr>
          <p:cNvPr id="230" name="Google Shape;230;p21"/>
          <p:cNvCxnSpPr/>
          <p:nvPr/>
        </p:nvCxnSpPr>
        <p:spPr>
          <a:xfrm flipH="1">
            <a:off x="1413587" y="3000063"/>
            <a:ext cx="1420563" cy="1446256"/>
          </a:xfrm>
          <a:prstGeom prst="straightConnector1">
            <a:avLst/>
          </a:prstGeom>
          <a:noFill/>
          <a:ln cap="flat" cmpd="sng" w="9525">
            <a:solidFill>
              <a:srgbClr val="00B050"/>
            </a:solidFill>
            <a:prstDash val="lgDash"/>
            <a:miter lim="800000"/>
            <a:headEnd len="sm" w="sm" type="none"/>
            <a:tailEnd len="sm" w="sm" type="none"/>
          </a:ln>
        </p:spPr>
      </p:cxnSp>
      <p:cxnSp>
        <p:nvCxnSpPr>
          <p:cNvPr id="231" name="Google Shape;231;p21"/>
          <p:cNvCxnSpPr/>
          <p:nvPr/>
        </p:nvCxnSpPr>
        <p:spPr>
          <a:xfrm flipH="1">
            <a:off x="2852335" y="4421393"/>
            <a:ext cx="1420563" cy="1446256"/>
          </a:xfrm>
          <a:prstGeom prst="straightConnector1">
            <a:avLst/>
          </a:prstGeom>
          <a:noFill/>
          <a:ln cap="flat" cmpd="sng" w="9525">
            <a:solidFill>
              <a:srgbClr val="00B050"/>
            </a:solidFill>
            <a:prstDash val="lgDash"/>
            <a:miter lim="800000"/>
            <a:headEnd len="sm" w="sm" type="none"/>
            <a:tailEnd len="sm" w="sm" type="none"/>
          </a:ln>
        </p:spPr>
      </p:cxnSp>
      <p:sp>
        <p:nvSpPr>
          <p:cNvPr id="232" name="Google Shape;232;p21"/>
          <p:cNvSpPr txBox="1"/>
          <p:nvPr/>
        </p:nvSpPr>
        <p:spPr>
          <a:xfrm>
            <a:off x="2970668" y="6089270"/>
            <a:ext cx="1939708" cy="369332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24191" l="-2180" r="0" t="-8062"/>
            </a:stretch>
          </a:blip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33" name="Google Shape;233;p21"/>
          <p:cNvSpPr/>
          <p:nvPr/>
        </p:nvSpPr>
        <p:spPr>
          <a:xfrm>
            <a:off x="1413586" y="3000063"/>
            <a:ext cx="2859309" cy="2817457"/>
          </a:xfrm>
          <a:prstGeom prst="donut">
            <a:avLst>
              <a:gd fmla="val 252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21"/>
          <p:cNvSpPr txBox="1"/>
          <p:nvPr/>
        </p:nvSpPr>
        <p:spPr>
          <a:xfrm>
            <a:off x="509659" y="6037028"/>
            <a:ext cx="1939708" cy="369332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24589" l="-2829" r="0" t="-8196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35" name="Google Shape;235;p21"/>
          <p:cNvSpPr/>
          <p:nvPr/>
        </p:nvSpPr>
        <p:spPr>
          <a:xfrm>
            <a:off x="3529551" y="2059215"/>
            <a:ext cx="66129" cy="82444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21"/>
          <p:cNvSpPr txBox="1"/>
          <p:nvPr/>
        </p:nvSpPr>
        <p:spPr>
          <a:xfrm>
            <a:off x="5956480" y="1288837"/>
            <a:ext cx="5301895" cy="1283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Graphically what the ridge equation is asking is: “find the lowest residual level curve while staying within the blue circle”</a:t>
            </a:r>
            <a:endParaRPr/>
          </a:p>
        </p:txBody>
      </p:sp>
      <p:sp>
        <p:nvSpPr>
          <p:cNvPr id="237" name="Google Shape;237;p21"/>
          <p:cNvSpPr/>
          <p:nvPr/>
        </p:nvSpPr>
        <p:spPr>
          <a:xfrm rot="2295792">
            <a:off x="3488404" y="1664648"/>
            <a:ext cx="153588" cy="867081"/>
          </a:xfrm>
          <a:prstGeom prst="donut">
            <a:avLst>
              <a:gd fmla="val 0" name="adj"/>
            </a:avLst>
          </a:prstGeom>
          <a:solidFill>
            <a:schemeClr val="accent1"/>
          </a:solidFill>
          <a:ln cap="flat" cmpd="sng" w="12700">
            <a:solidFill>
              <a:srgbClr val="FF0000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21"/>
          <p:cNvSpPr txBox="1"/>
          <p:nvPr/>
        </p:nvSpPr>
        <p:spPr>
          <a:xfrm>
            <a:off x="3674713" y="2304824"/>
            <a:ext cx="603819" cy="356957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-32198" l="-16161" r="-4039" t="-20337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39" name="Google Shape;239;p21"/>
          <p:cNvSpPr/>
          <p:nvPr/>
        </p:nvSpPr>
        <p:spPr>
          <a:xfrm rot="2324472">
            <a:off x="3439359" y="1425183"/>
            <a:ext cx="260208" cy="1350509"/>
          </a:xfrm>
          <a:prstGeom prst="donut">
            <a:avLst>
              <a:gd fmla="val 0" name="adj"/>
            </a:avLst>
          </a:prstGeom>
          <a:solidFill>
            <a:schemeClr val="accent1"/>
          </a:solidFill>
          <a:ln cap="flat" cmpd="sng" w="12700">
            <a:solidFill>
              <a:srgbClr val="FF0000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21"/>
          <p:cNvSpPr/>
          <p:nvPr/>
        </p:nvSpPr>
        <p:spPr>
          <a:xfrm rot="2324472">
            <a:off x="3369563" y="947540"/>
            <a:ext cx="424327" cy="2289331"/>
          </a:xfrm>
          <a:prstGeom prst="donut">
            <a:avLst>
              <a:gd fmla="val 0" name="adj"/>
            </a:avLst>
          </a:prstGeom>
          <a:solidFill>
            <a:schemeClr val="accent1"/>
          </a:solidFill>
          <a:ln cap="flat" cmpd="sng" w="12700">
            <a:solidFill>
              <a:srgbClr val="FF0000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21"/>
          <p:cNvSpPr txBox="1"/>
          <p:nvPr/>
        </p:nvSpPr>
        <p:spPr>
          <a:xfrm>
            <a:off x="2204281" y="1190208"/>
            <a:ext cx="157068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OLS residuals level curves</a:t>
            </a:r>
            <a:endParaRPr/>
          </a:p>
        </p:txBody>
      </p:sp>
      <p:sp>
        <p:nvSpPr>
          <p:cNvPr id="242" name="Google Shape;242;p21"/>
          <p:cNvSpPr/>
          <p:nvPr/>
        </p:nvSpPr>
        <p:spPr>
          <a:xfrm>
            <a:off x="6827374" y="4408791"/>
            <a:ext cx="5024581" cy="1123834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-5404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43" name="Google Shape;243;p21"/>
          <p:cNvSpPr/>
          <p:nvPr/>
        </p:nvSpPr>
        <p:spPr>
          <a:xfrm>
            <a:off x="7218032" y="5645602"/>
            <a:ext cx="1100026" cy="7957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subject to</a:t>
            </a:r>
            <a:endParaRPr/>
          </a:p>
        </p:txBody>
      </p:sp>
      <p:sp>
        <p:nvSpPr>
          <p:cNvPr id="244" name="Google Shape;244;p21"/>
          <p:cNvSpPr/>
          <p:nvPr/>
        </p:nvSpPr>
        <p:spPr>
          <a:xfrm>
            <a:off x="8284960" y="5743686"/>
            <a:ext cx="2640699" cy="430887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-15492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45" name="Google Shape;245;p21"/>
          <p:cNvSpPr/>
          <p:nvPr/>
        </p:nvSpPr>
        <p:spPr>
          <a:xfrm>
            <a:off x="5956480" y="4616623"/>
            <a:ext cx="938839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Ridge</a:t>
            </a:r>
            <a:endParaRPr/>
          </a:p>
        </p:txBody>
      </p:sp>
      <p:sp>
        <p:nvSpPr>
          <p:cNvPr id="246" name="Google Shape;246;p21"/>
          <p:cNvSpPr txBox="1"/>
          <p:nvPr/>
        </p:nvSpPr>
        <p:spPr>
          <a:xfrm>
            <a:off x="5956480" y="2847546"/>
            <a:ext cx="5387795" cy="10761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That is the level curve tangent to the blue line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