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9626707d37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29626707d37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colab.research.google.com/drive/1tTeDg6tqn1NHXN7p9GF-xRbqc5Nd5_r5?usp=shar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964708"/>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6000"/>
              <a:buFont typeface="Calibri"/>
              <a:buNone/>
            </a:pPr>
            <a:r>
              <a:rPr lang="en-US">
                <a:solidFill>
                  <a:schemeClr val="accent1"/>
                </a:solidFill>
              </a:rPr>
              <a:t>Class 16: Classification and Regression Trees (CART)</a:t>
            </a:r>
            <a:endParaRPr/>
          </a:p>
        </p:txBody>
      </p:sp>
      <p:sp>
        <p:nvSpPr>
          <p:cNvPr id="89" name="Google Shape;89;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7F7F7F"/>
              </a:buClr>
              <a:buSzPts val="2400"/>
              <a:buNone/>
            </a:pPr>
            <a:r>
              <a:rPr lang="en-US">
                <a:solidFill>
                  <a:srgbClr val="7F7F7F"/>
                </a:solidFill>
              </a:rPr>
              <a:t>MGSC 310</a:t>
            </a:r>
            <a:endParaRPr/>
          </a:p>
          <a:p>
            <a:pPr indent="0" lvl="0" marL="0" rtl="0" algn="ctr">
              <a:lnSpc>
                <a:spcPct val="90000"/>
              </a:lnSpc>
              <a:spcBef>
                <a:spcPts val="1000"/>
              </a:spcBef>
              <a:spcAft>
                <a:spcPts val="0"/>
              </a:spcAft>
              <a:buClr>
                <a:srgbClr val="7F7F7F"/>
              </a:buClr>
              <a:buSzPts val="2400"/>
              <a:buNone/>
            </a:pPr>
            <a:r>
              <a:rPr lang="en-US">
                <a:solidFill>
                  <a:srgbClr val="7F7F7F"/>
                </a:solidFill>
              </a:rPr>
              <a:t>Ben Labaschin</a:t>
            </a:r>
            <a:endParaRPr>
              <a:solidFill>
                <a:srgbClr val="7F7F7F"/>
              </a:solidFill>
            </a:endParaRPr>
          </a:p>
        </p:txBody>
      </p:sp>
      <p:sp>
        <p:nvSpPr>
          <p:cNvPr id="90" name="Google Shape;9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nvSpPr>
        <p:spPr>
          <a:xfrm>
            <a:off x="582728" y="136525"/>
            <a:ext cx="10343576" cy="112631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Constructing CART Trees: Greedy Search</a:t>
            </a:r>
            <a:endParaRPr/>
          </a:p>
        </p:txBody>
      </p:sp>
      <p:sp>
        <p:nvSpPr>
          <p:cNvPr id="161" name="Google Shape;16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2" name="Google Shape;162;p22"/>
          <p:cNvSpPr txBox="1"/>
          <p:nvPr>
            <p:ph idx="1" type="body"/>
          </p:nvPr>
        </p:nvSpPr>
        <p:spPr>
          <a:xfrm>
            <a:off x="582728" y="1095362"/>
            <a:ext cx="7221669" cy="5260988"/>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000"/>
              <a:buChar char="•"/>
            </a:pPr>
            <a:r>
              <a:rPr lang="en-US" sz="2000">
                <a:latin typeface="Arial"/>
                <a:ea typeface="Arial"/>
                <a:cs typeface="Arial"/>
                <a:sym typeface="Arial"/>
              </a:rPr>
              <a:t>CART trees are constructed via a </a:t>
            </a:r>
            <a:r>
              <a:rPr b="1" lang="en-US" sz="2000">
                <a:latin typeface="Arial"/>
                <a:ea typeface="Arial"/>
                <a:cs typeface="Arial"/>
                <a:sym typeface="Arial"/>
              </a:rPr>
              <a:t>greedy search </a:t>
            </a:r>
            <a:r>
              <a:rPr lang="en-US" sz="2000">
                <a:latin typeface="Arial"/>
                <a:ea typeface="Arial"/>
                <a:cs typeface="Arial"/>
                <a:sym typeface="Arial"/>
              </a:rPr>
              <a:t>algorithm</a:t>
            </a:r>
            <a:endParaRPr/>
          </a:p>
          <a:p>
            <a:pPr indent="-457200" lvl="0" marL="457200" rtl="0" algn="l">
              <a:lnSpc>
                <a:spcPct val="110000"/>
              </a:lnSpc>
              <a:spcBef>
                <a:spcPts val="1200"/>
              </a:spcBef>
              <a:spcAft>
                <a:spcPts val="0"/>
              </a:spcAft>
              <a:buClr>
                <a:schemeClr val="dk1"/>
              </a:buClr>
              <a:buSzPts val="2000"/>
              <a:buFont typeface="Calibri"/>
              <a:buAutoNum type="arabicPeriod"/>
            </a:pPr>
            <a:r>
              <a:rPr lang="en-US" sz="2000">
                <a:latin typeface="Arial"/>
                <a:ea typeface="Arial"/>
                <a:cs typeface="Arial"/>
                <a:sym typeface="Arial"/>
              </a:rPr>
              <a:t>Starting at the root (top) node, the algorithm tries every possible binary split for every variable.</a:t>
            </a:r>
            <a:endParaRPr/>
          </a:p>
          <a:p>
            <a:pPr indent="-457200" lvl="0" marL="457200" rtl="0" algn="l">
              <a:lnSpc>
                <a:spcPct val="110000"/>
              </a:lnSpc>
              <a:spcBef>
                <a:spcPts val="1200"/>
              </a:spcBef>
              <a:spcAft>
                <a:spcPts val="0"/>
              </a:spcAft>
              <a:buClr>
                <a:schemeClr val="dk1"/>
              </a:buClr>
              <a:buSzPts val="2000"/>
              <a:buFont typeface="Calibri"/>
              <a:buAutoNum type="arabicPeriod"/>
            </a:pPr>
            <a:r>
              <a:rPr lang="en-US" sz="2000">
                <a:latin typeface="Arial"/>
                <a:ea typeface="Arial"/>
                <a:cs typeface="Arial"/>
                <a:sym typeface="Arial"/>
              </a:rPr>
              <a:t>The variable and split that maximizes the separation of classes (or minimizes within cluster variance for regression) is chosen for the root node. (here years &gt; 4.5)</a:t>
            </a:r>
            <a:endParaRPr/>
          </a:p>
          <a:p>
            <a:pPr indent="-457200" lvl="0" marL="457200" rtl="0" algn="l">
              <a:lnSpc>
                <a:spcPct val="110000"/>
              </a:lnSpc>
              <a:spcBef>
                <a:spcPts val="1200"/>
              </a:spcBef>
              <a:spcAft>
                <a:spcPts val="0"/>
              </a:spcAft>
              <a:buClr>
                <a:schemeClr val="dk1"/>
              </a:buClr>
              <a:buSzPts val="2000"/>
              <a:buFont typeface="Calibri"/>
              <a:buAutoNum type="arabicPeriod"/>
            </a:pPr>
            <a:r>
              <a:rPr lang="en-US" sz="2000">
                <a:latin typeface="Arial"/>
                <a:ea typeface="Arial"/>
                <a:cs typeface="Arial"/>
                <a:sym typeface="Arial"/>
              </a:rPr>
              <a:t>Given the split at the root node, the algorithm then tries every possible binary split for every possible variable. The variable and split that minimizes the loss function is chosen for that node. (hits &gt; 117.5)</a:t>
            </a:r>
            <a:endParaRPr/>
          </a:p>
          <a:p>
            <a:pPr indent="-457200" lvl="0" marL="457200" rtl="0" algn="l">
              <a:lnSpc>
                <a:spcPct val="110000"/>
              </a:lnSpc>
              <a:spcBef>
                <a:spcPts val="1200"/>
              </a:spcBef>
              <a:spcAft>
                <a:spcPts val="0"/>
              </a:spcAft>
              <a:buClr>
                <a:schemeClr val="dk1"/>
              </a:buClr>
              <a:buSzPts val="2000"/>
              <a:buFont typeface="Calibri"/>
              <a:buAutoNum type="arabicPeriod"/>
            </a:pPr>
            <a:r>
              <a:rPr lang="en-US" sz="2000">
                <a:latin typeface="Arial"/>
                <a:ea typeface="Arial"/>
                <a:cs typeface="Arial"/>
                <a:sym typeface="Arial"/>
              </a:rPr>
              <a:t>This process is repeated until some stopping criteria is reached (usually maximum tree depth or minimum number of observations in a leaf)</a:t>
            </a:r>
            <a:endParaRPr/>
          </a:p>
          <a:p>
            <a:pPr indent="-330200" lvl="0" marL="457200" rtl="0" algn="l">
              <a:lnSpc>
                <a:spcPct val="110000"/>
              </a:lnSpc>
              <a:spcBef>
                <a:spcPts val="1200"/>
              </a:spcBef>
              <a:spcAft>
                <a:spcPts val="0"/>
              </a:spcAft>
              <a:buClr>
                <a:schemeClr val="dk1"/>
              </a:buClr>
              <a:buSzPts val="2000"/>
              <a:buFont typeface="Calibri"/>
              <a:buNone/>
            </a:pPr>
            <a:r>
              <a:t/>
            </a:r>
            <a:endParaRPr sz="2000">
              <a:latin typeface="Arial"/>
              <a:ea typeface="Arial"/>
              <a:cs typeface="Arial"/>
              <a:sym typeface="Arial"/>
            </a:endParaRPr>
          </a:p>
        </p:txBody>
      </p:sp>
      <p:sp>
        <p:nvSpPr>
          <p:cNvPr id="163" name="Google Shape;163;p22"/>
          <p:cNvSpPr/>
          <p:nvPr/>
        </p:nvSpPr>
        <p:spPr>
          <a:xfrm>
            <a:off x="9415305" y="3860491"/>
            <a:ext cx="2562330" cy="145508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A screenshot of a social media post&#10;&#10;Description generated with very high confidence" id="164" name="Google Shape;164;p22"/>
          <p:cNvPicPr preferRelativeResize="0"/>
          <p:nvPr/>
        </p:nvPicPr>
        <p:blipFill rotWithShape="1">
          <a:blip r:embed="rId3">
            <a:alphaModFix/>
          </a:blip>
          <a:srcRect b="0" l="23883" r="0" t="2775"/>
          <a:stretch/>
        </p:blipFill>
        <p:spPr>
          <a:xfrm>
            <a:off x="8514241" y="1262841"/>
            <a:ext cx="3057450" cy="2660904"/>
          </a:xfrm>
          <a:prstGeom prst="rect">
            <a:avLst/>
          </a:prstGeom>
          <a:noFill/>
          <a:ln>
            <a:noFill/>
          </a:ln>
        </p:spPr>
      </p:pic>
      <p:pic>
        <p:nvPicPr>
          <p:cNvPr descr="A screenshot of a social media post&#10;&#10;Description generated with very high confidence" id="165" name="Google Shape;165;p22"/>
          <p:cNvPicPr preferRelativeResize="0"/>
          <p:nvPr/>
        </p:nvPicPr>
        <p:blipFill rotWithShape="1">
          <a:blip r:embed="rId4">
            <a:alphaModFix/>
          </a:blip>
          <a:srcRect b="0" l="24300" r="0" t="5267"/>
          <a:stretch/>
        </p:blipFill>
        <p:spPr>
          <a:xfrm>
            <a:off x="8610600" y="3930736"/>
            <a:ext cx="2743200" cy="2466178"/>
          </a:xfrm>
          <a:prstGeom prst="rect">
            <a:avLst/>
          </a:prstGeom>
          <a:noFill/>
          <a:ln>
            <a:noFill/>
          </a:ln>
        </p:spPr>
      </p:pic>
      <p:sp>
        <p:nvSpPr>
          <p:cNvPr id="166" name="Google Shape;166;p22"/>
          <p:cNvSpPr/>
          <p:nvPr/>
        </p:nvSpPr>
        <p:spPr>
          <a:xfrm>
            <a:off x="8108297" y="1269832"/>
            <a:ext cx="502303" cy="82609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22"/>
          <p:cNvSpPr/>
          <p:nvPr/>
        </p:nvSpPr>
        <p:spPr>
          <a:xfrm>
            <a:off x="8211319" y="3860491"/>
            <a:ext cx="502303" cy="82609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Effect filter="fade" transition="in">
                                      <p:cBhvr>
                                        <p:cTn dur="500"/>
                                        <p:tgtEl>
                                          <p:spTgt spid="16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Effect filter="fade" transition="in">
                                      <p:cBhvr>
                                        <p:cTn dur="500"/>
                                        <p:tgtEl>
                                          <p:spTgt spid="16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animEffect filter="fade" transition="in">
                                      <p:cBhvr>
                                        <p:cTn dur="500"/>
                                        <p:tgtEl>
                                          <p:spTgt spid="16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animEffect filter="fade" transition="in">
                                      <p:cBhvr>
                                        <p:cTn dur="500"/>
                                        <p:tgtEl>
                                          <p:spTgt spid="16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animEffect filter="fade" transition="in">
                                      <p:cBhvr>
                                        <p:cTn dur="500"/>
                                        <p:tgtEl>
                                          <p:spTgt spid="16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2">
                                            <p:txEl>
                                              <p:pRg end="5" st="5"/>
                                            </p:txEl>
                                          </p:spTgt>
                                        </p:tgtEl>
                                        <p:attrNameLst>
                                          <p:attrName>style.visibility</p:attrName>
                                        </p:attrNameLst>
                                      </p:cBhvr>
                                      <p:to>
                                        <p:strVal val="visible"/>
                                      </p:to>
                                    </p:set>
                                    <p:animEffect filter="fade" transition="in">
                                      <p:cBhvr>
                                        <p:cTn dur="500"/>
                                        <p:tgtEl>
                                          <p:spTgt spid="1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nvSpPr>
        <p:spPr>
          <a:xfrm>
            <a:off x="582728" y="0"/>
            <a:ext cx="10343576" cy="112631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Tree Representation of Split Choices</a:t>
            </a:r>
            <a:endParaRPr/>
          </a:p>
        </p:txBody>
      </p:sp>
      <p:sp>
        <p:nvSpPr>
          <p:cNvPr id="173" name="Google Shape;17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4" name="Google Shape;174;p23"/>
          <p:cNvSpPr txBox="1"/>
          <p:nvPr>
            <p:ph idx="1" type="body"/>
          </p:nvPr>
        </p:nvSpPr>
        <p:spPr>
          <a:xfrm>
            <a:off x="8500819" y="1234804"/>
            <a:ext cx="3232688" cy="4484071"/>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400"/>
              <a:buChar char="•"/>
            </a:pPr>
            <a:r>
              <a:rPr lang="en-US" sz="2400">
                <a:latin typeface="Arial"/>
                <a:ea typeface="Arial"/>
                <a:cs typeface="Arial"/>
                <a:sym typeface="Arial"/>
              </a:rPr>
              <a:t>Split 1: years &gt; 4.5</a:t>
            </a:r>
            <a:endParaRPr/>
          </a:p>
          <a:p>
            <a:pPr indent="-228600" lvl="0" marL="228600" rtl="0" algn="l">
              <a:lnSpc>
                <a:spcPct val="110000"/>
              </a:lnSpc>
              <a:spcBef>
                <a:spcPts val="2000"/>
              </a:spcBef>
              <a:spcAft>
                <a:spcPts val="0"/>
              </a:spcAft>
              <a:buClr>
                <a:schemeClr val="dk1"/>
              </a:buClr>
              <a:buSzPts val="2400"/>
              <a:buChar char="•"/>
            </a:pPr>
            <a:r>
              <a:rPr lang="en-US" sz="2400">
                <a:latin typeface="Arial"/>
                <a:ea typeface="Arial"/>
                <a:cs typeface="Arial"/>
                <a:sym typeface="Arial"/>
              </a:rPr>
              <a:t>Split 2: hits &gt; 117.5</a:t>
            </a:r>
            <a:endParaRPr/>
          </a:p>
        </p:txBody>
      </p:sp>
      <p:pic>
        <p:nvPicPr>
          <p:cNvPr descr="A screenshot of a social media post&#10;&#10;Description generated with very high confidence" id="175" name="Google Shape;175;p23"/>
          <p:cNvPicPr preferRelativeResize="0"/>
          <p:nvPr/>
        </p:nvPicPr>
        <p:blipFill rotWithShape="1">
          <a:blip r:embed="rId3">
            <a:alphaModFix/>
          </a:blip>
          <a:srcRect b="0" l="0" r="0" t="0"/>
          <a:stretch/>
        </p:blipFill>
        <p:spPr>
          <a:xfrm>
            <a:off x="580176" y="941351"/>
            <a:ext cx="7375452" cy="5298329"/>
          </a:xfrm>
          <a:prstGeom prst="rect">
            <a:avLst/>
          </a:prstGeom>
          <a:noFill/>
          <a:ln>
            <a:noFill/>
          </a:ln>
        </p:spPr>
      </p:pic>
      <p:pic>
        <p:nvPicPr>
          <p:cNvPr descr="A screenshot of a cell phone&#10;&#10;Description generated with very high confidence" id="176" name="Google Shape;176;p23"/>
          <p:cNvPicPr preferRelativeResize="0"/>
          <p:nvPr/>
        </p:nvPicPr>
        <p:blipFill rotWithShape="1">
          <a:blip r:embed="rId4">
            <a:alphaModFix/>
          </a:blip>
          <a:srcRect b="0" l="0" r="0" t="0"/>
          <a:stretch/>
        </p:blipFill>
        <p:spPr>
          <a:xfrm>
            <a:off x="8137358" y="2810680"/>
            <a:ext cx="3689684" cy="3429000"/>
          </a:xfrm>
          <a:prstGeom prst="rect">
            <a:avLst/>
          </a:prstGeom>
          <a:noFill/>
          <a:ln>
            <a:noFill/>
          </a:ln>
        </p:spPr>
      </p:pic>
      <p:sp>
        <p:nvSpPr>
          <p:cNvPr id="177" name="Google Shape;177;p23"/>
          <p:cNvSpPr/>
          <p:nvPr/>
        </p:nvSpPr>
        <p:spPr>
          <a:xfrm>
            <a:off x="7811669" y="5346248"/>
            <a:ext cx="1378299" cy="745253"/>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23"/>
          <p:cNvSpPr/>
          <p:nvPr/>
        </p:nvSpPr>
        <p:spPr>
          <a:xfrm>
            <a:off x="9428013" y="5925389"/>
            <a:ext cx="1378299" cy="745253"/>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23"/>
          <p:cNvSpPr/>
          <p:nvPr/>
        </p:nvSpPr>
        <p:spPr>
          <a:xfrm>
            <a:off x="11064337" y="5925389"/>
            <a:ext cx="799828" cy="466692"/>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180" name="Google Shape;180;p23"/>
          <p:cNvCxnSpPr/>
          <p:nvPr/>
        </p:nvCxnSpPr>
        <p:spPr>
          <a:xfrm>
            <a:off x="3969099" y="1586711"/>
            <a:ext cx="5220869" cy="1387601"/>
          </a:xfrm>
          <a:prstGeom prst="straightConnector1">
            <a:avLst/>
          </a:prstGeom>
          <a:noFill/>
          <a:ln cap="flat" cmpd="sng" w="28575">
            <a:solidFill>
              <a:srgbClr val="0070C0"/>
            </a:solidFill>
            <a:prstDash val="solid"/>
            <a:miter lim="800000"/>
            <a:headEnd len="sm" w="sm" type="none"/>
            <a:tailEnd len="med" w="med" type="triangle"/>
          </a:ln>
        </p:spPr>
      </p:cxnSp>
      <p:cxnSp>
        <p:nvCxnSpPr>
          <p:cNvPr id="181" name="Google Shape;181;p23"/>
          <p:cNvCxnSpPr/>
          <p:nvPr/>
        </p:nvCxnSpPr>
        <p:spPr>
          <a:xfrm>
            <a:off x="7325248" y="3429000"/>
            <a:ext cx="2791914" cy="1764847"/>
          </a:xfrm>
          <a:prstGeom prst="straightConnector1">
            <a:avLst/>
          </a:prstGeom>
          <a:noFill/>
          <a:ln cap="flat" cmpd="sng" w="28575">
            <a:solidFill>
              <a:srgbClr val="0070C0"/>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nvSpPr>
        <p:spPr>
          <a:xfrm>
            <a:off x="582728" y="0"/>
            <a:ext cx="10343576" cy="112631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Tree Representation</a:t>
            </a:r>
            <a:endParaRPr/>
          </a:p>
        </p:txBody>
      </p:sp>
      <p:sp>
        <p:nvSpPr>
          <p:cNvPr id="187" name="Google Shape;18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8" name="Google Shape;188;p24"/>
          <p:cNvSpPr txBox="1"/>
          <p:nvPr>
            <p:ph idx="1" type="body"/>
          </p:nvPr>
        </p:nvSpPr>
        <p:spPr>
          <a:xfrm>
            <a:off x="7557572" y="1234804"/>
            <a:ext cx="4175936" cy="4484071"/>
          </a:xfrm>
          <a:prstGeom prst="rect">
            <a:avLst/>
          </a:prstGeom>
          <a:noFill/>
          <a:ln>
            <a:noFill/>
          </a:ln>
        </p:spPr>
        <p:txBody>
          <a:bodyPr anchorCtr="0" anchor="t" bIns="45700" lIns="91425" spcFirstLastPara="1" rIns="91425" wrap="square" tIns="45700">
            <a:noAutofit/>
          </a:bodyPr>
          <a:lstStyle/>
          <a:p>
            <a:pPr indent="-228600" lvl="0" marL="228600" rtl="0" algn="l">
              <a:lnSpc>
                <a:spcPct val="110000"/>
              </a:lnSpc>
              <a:spcBef>
                <a:spcPts val="0"/>
              </a:spcBef>
              <a:spcAft>
                <a:spcPts val="0"/>
              </a:spcAft>
              <a:buClr>
                <a:schemeClr val="dk1"/>
              </a:buClr>
              <a:buSzPts val="2400"/>
              <a:buChar char="•"/>
            </a:pPr>
            <a:r>
              <a:rPr lang="en-US" sz="2400"/>
              <a:t>Trees are read top-down</a:t>
            </a:r>
            <a:endParaRPr/>
          </a:p>
          <a:p>
            <a:pPr indent="-228600" lvl="0" marL="228600" rtl="0" algn="l">
              <a:lnSpc>
                <a:spcPct val="110000"/>
              </a:lnSpc>
              <a:spcBef>
                <a:spcPts val="2000"/>
              </a:spcBef>
              <a:spcAft>
                <a:spcPts val="0"/>
              </a:spcAft>
              <a:buClr>
                <a:schemeClr val="dk1"/>
              </a:buClr>
              <a:buSzPts val="2400"/>
              <a:buChar char="•"/>
            </a:pPr>
            <a:r>
              <a:rPr lang="en-US" sz="2400"/>
              <a:t>Most important split is at top</a:t>
            </a:r>
            <a:endParaRPr/>
          </a:p>
          <a:p>
            <a:pPr indent="-228600" lvl="0" marL="228600" rtl="0" algn="l">
              <a:lnSpc>
                <a:spcPct val="110000"/>
              </a:lnSpc>
              <a:spcBef>
                <a:spcPts val="2000"/>
              </a:spcBef>
              <a:spcAft>
                <a:spcPts val="0"/>
              </a:spcAft>
              <a:buClr>
                <a:srgbClr val="7F7F7F"/>
              </a:buClr>
              <a:buSzPts val="2400"/>
              <a:buChar char="•"/>
            </a:pPr>
            <a:r>
              <a:rPr lang="en-US" sz="2400">
                <a:solidFill>
                  <a:srgbClr val="7F7F7F"/>
                </a:solidFill>
              </a:rPr>
              <a:t>Length represents how much within-cluster variance decreases from split </a:t>
            </a:r>
            <a:endParaRPr/>
          </a:p>
          <a:p>
            <a:pPr indent="-228600" lvl="0" marL="228600" rtl="0" algn="l">
              <a:lnSpc>
                <a:spcPct val="110000"/>
              </a:lnSpc>
              <a:spcBef>
                <a:spcPts val="2000"/>
              </a:spcBef>
              <a:spcAft>
                <a:spcPts val="0"/>
              </a:spcAft>
              <a:buClr>
                <a:srgbClr val="7F7F7F"/>
              </a:buClr>
              <a:buSzPts val="2400"/>
              <a:buChar char="•"/>
            </a:pPr>
            <a:r>
              <a:rPr lang="en-US" sz="2400">
                <a:solidFill>
                  <a:srgbClr val="7F7F7F"/>
                </a:solidFill>
              </a:rPr>
              <a:t>So Years explains more variance than Hits for this tree</a:t>
            </a:r>
            <a:endParaRPr/>
          </a:p>
        </p:txBody>
      </p:sp>
      <p:pic>
        <p:nvPicPr>
          <p:cNvPr descr="A screenshot of a cell phone&#10;&#10;Description generated with very high confidence" id="189" name="Google Shape;189;p24"/>
          <p:cNvPicPr preferRelativeResize="0"/>
          <p:nvPr/>
        </p:nvPicPr>
        <p:blipFill rotWithShape="1">
          <a:blip r:embed="rId3">
            <a:alphaModFix/>
          </a:blip>
          <a:srcRect b="0" l="0" r="0" t="0"/>
          <a:stretch/>
        </p:blipFill>
        <p:spPr>
          <a:xfrm>
            <a:off x="838200" y="1067772"/>
            <a:ext cx="6831080" cy="528857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nvSpPr>
        <p:spPr>
          <a:xfrm>
            <a:off x="582728" y="0"/>
            <a:ext cx="10343576" cy="112631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Tree Representation</a:t>
            </a:r>
            <a:endParaRPr/>
          </a:p>
        </p:txBody>
      </p:sp>
      <p:sp>
        <p:nvSpPr>
          <p:cNvPr id="195" name="Google Shape;19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screenshot of a cell phone&#10;&#10;Description generated with very high confidence" id="196" name="Google Shape;196;p25"/>
          <p:cNvPicPr preferRelativeResize="0"/>
          <p:nvPr>
            <p:ph idx="1" type="body"/>
          </p:nvPr>
        </p:nvPicPr>
        <p:blipFill rotWithShape="1">
          <a:blip r:embed="rId3">
            <a:alphaModFix/>
          </a:blip>
          <a:srcRect b="0" l="0" r="0" t="0"/>
          <a:stretch/>
        </p:blipFill>
        <p:spPr>
          <a:xfrm>
            <a:off x="1905120" y="1126315"/>
            <a:ext cx="7810380" cy="506833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nvSpPr>
        <p:spPr>
          <a:xfrm>
            <a:off x="582728" y="0"/>
            <a:ext cx="10343576" cy="112631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Predictions for Trees? “Leaf” Values</a:t>
            </a:r>
            <a:endParaRPr/>
          </a:p>
        </p:txBody>
      </p:sp>
      <p:sp>
        <p:nvSpPr>
          <p:cNvPr id="202" name="Google Shape;20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3" name="Google Shape;203;p26"/>
          <p:cNvSpPr txBox="1"/>
          <p:nvPr>
            <p:ph idx="1" type="body"/>
          </p:nvPr>
        </p:nvSpPr>
        <p:spPr>
          <a:xfrm>
            <a:off x="7249100" y="1234804"/>
            <a:ext cx="4484408" cy="5121546"/>
          </a:xfrm>
          <a:prstGeom prst="rect">
            <a:avLst/>
          </a:prstGeom>
          <a:blipFill rotWithShape="1">
            <a:blip r:embed="rId3">
              <a:alphaModFix/>
            </a:blip>
            <a:stretch>
              <a:fillRect b="0" l="-1689" r="-2816" t="-494"/>
            </a:stretch>
          </a:blip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 </a:t>
            </a:r>
            <a:endParaRPr/>
          </a:p>
        </p:txBody>
      </p:sp>
      <p:pic>
        <p:nvPicPr>
          <p:cNvPr descr="A close up of a map&#10;&#10;Description generated with very high confidence" id="204" name="Google Shape;204;p26"/>
          <p:cNvPicPr preferRelativeResize="0"/>
          <p:nvPr/>
        </p:nvPicPr>
        <p:blipFill rotWithShape="1">
          <a:blip r:embed="rId4">
            <a:alphaModFix/>
          </a:blip>
          <a:srcRect b="0" l="0" r="0" t="0"/>
          <a:stretch/>
        </p:blipFill>
        <p:spPr>
          <a:xfrm>
            <a:off x="0" y="1234804"/>
            <a:ext cx="7143648" cy="487596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nvSpPr>
        <p:spPr>
          <a:xfrm>
            <a:off x="582728" y="0"/>
            <a:ext cx="10343576" cy="112631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Predictions for Trees? “Leaf” Values</a:t>
            </a:r>
            <a:endParaRPr/>
          </a:p>
        </p:txBody>
      </p:sp>
      <p:sp>
        <p:nvSpPr>
          <p:cNvPr id="210" name="Google Shape;21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1" name="Google Shape;211;p27"/>
          <p:cNvSpPr txBox="1"/>
          <p:nvPr>
            <p:ph idx="1" type="body"/>
          </p:nvPr>
        </p:nvSpPr>
        <p:spPr>
          <a:xfrm>
            <a:off x="1069255" y="5797342"/>
            <a:ext cx="10577059" cy="1025851"/>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800"/>
              <a:buChar char="•"/>
            </a:pPr>
            <a:r>
              <a:rPr lang="en-US"/>
              <a:t>Leaf predictions are average values in each partition, k</a:t>
            </a:r>
            <a:endParaRPr>
              <a:solidFill>
                <a:schemeClr val="dk1"/>
              </a:solidFill>
            </a:endParaRPr>
          </a:p>
        </p:txBody>
      </p:sp>
      <p:pic>
        <p:nvPicPr>
          <p:cNvPr descr="A screenshot of a cell phone&#10;&#10;Description generated with very high confidence" id="212" name="Google Shape;212;p27"/>
          <p:cNvPicPr preferRelativeResize="0"/>
          <p:nvPr/>
        </p:nvPicPr>
        <p:blipFill rotWithShape="1">
          <a:blip r:embed="rId3">
            <a:alphaModFix/>
          </a:blip>
          <a:srcRect b="0" l="0" r="0" t="0"/>
          <a:stretch/>
        </p:blipFill>
        <p:spPr>
          <a:xfrm>
            <a:off x="6514577" y="1126316"/>
            <a:ext cx="4196217" cy="3899746"/>
          </a:xfrm>
          <a:prstGeom prst="rect">
            <a:avLst/>
          </a:prstGeom>
          <a:noFill/>
          <a:ln>
            <a:noFill/>
          </a:ln>
        </p:spPr>
      </p:pic>
      <p:pic>
        <p:nvPicPr>
          <p:cNvPr descr="A screenshot of a social media post&#10;&#10;Description generated with very high confidence" id="213" name="Google Shape;213;p27"/>
          <p:cNvPicPr preferRelativeResize="0"/>
          <p:nvPr/>
        </p:nvPicPr>
        <p:blipFill rotWithShape="1">
          <a:blip r:embed="rId4">
            <a:alphaModFix/>
          </a:blip>
          <a:srcRect b="0" l="22035" r="0" t="3490"/>
          <a:stretch/>
        </p:blipFill>
        <p:spPr>
          <a:xfrm>
            <a:off x="1156447" y="1194463"/>
            <a:ext cx="4939553" cy="4392413"/>
          </a:xfrm>
          <a:prstGeom prst="rect">
            <a:avLst/>
          </a:prstGeom>
          <a:noFill/>
          <a:ln>
            <a:noFill/>
          </a:ln>
        </p:spPr>
      </p:pic>
      <p:sp>
        <p:nvSpPr>
          <p:cNvPr id="214" name="Google Shape;214;p27"/>
          <p:cNvSpPr/>
          <p:nvPr/>
        </p:nvSpPr>
        <p:spPr>
          <a:xfrm>
            <a:off x="582729" y="1126316"/>
            <a:ext cx="898478" cy="112631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215" name="Google Shape;215;p27"/>
          <p:cNvCxnSpPr/>
          <p:nvPr/>
        </p:nvCxnSpPr>
        <p:spPr>
          <a:xfrm>
            <a:off x="2589959" y="2441968"/>
            <a:ext cx="4241147" cy="1632492"/>
          </a:xfrm>
          <a:prstGeom prst="straightConnector1">
            <a:avLst/>
          </a:prstGeom>
          <a:noFill/>
          <a:ln cap="flat" cmpd="sng" w="28575">
            <a:solidFill>
              <a:srgbClr val="0070C0"/>
            </a:solidFill>
            <a:prstDash val="solid"/>
            <a:miter lim="800000"/>
            <a:headEnd len="sm" w="sm" type="none"/>
            <a:tailEnd len="med" w="med" type="triangle"/>
          </a:ln>
        </p:spPr>
      </p:cxnSp>
      <p:sp>
        <p:nvSpPr>
          <p:cNvPr id="216" name="Google Shape;216;p27"/>
          <p:cNvSpPr txBox="1"/>
          <p:nvPr/>
        </p:nvSpPr>
        <p:spPr>
          <a:xfrm>
            <a:off x="1031968" y="1890318"/>
            <a:ext cx="1424749" cy="67223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217" name="Google Shape;217;p27"/>
          <p:cNvCxnSpPr/>
          <p:nvPr/>
        </p:nvCxnSpPr>
        <p:spPr>
          <a:xfrm>
            <a:off x="4935071" y="4040385"/>
            <a:ext cx="3348317" cy="509876"/>
          </a:xfrm>
          <a:prstGeom prst="straightConnector1">
            <a:avLst/>
          </a:prstGeom>
          <a:noFill/>
          <a:ln cap="flat" cmpd="sng" w="28575">
            <a:solidFill>
              <a:srgbClr val="0070C0"/>
            </a:solidFill>
            <a:prstDash val="solid"/>
            <a:miter lim="800000"/>
            <a:headEnd len="sm" w="sm" type="none"/>
            <a:tailEnd len="med" w="med" type="triangle"/>
          </a:ln>
        </p:spPr>
      </p:cxnSp>
      <p:sp>
        <p:nvSpPr>
          <p:cNvPr id="218" name="Google Shape;218;p27"/>
          <p:cNvSpPr txBox="1"/>
          <p:nvPr/>
        </p:nvSpPr>
        <p:spPr>
          <a:xfrm>
            <a:off x="3285518" y="3368150"/>
            <a:ext cx="1424749" cy="67223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219" name="Google Shape;219;p27"/>
          <p:cNvCxnSpPr/>
          <p:nvPr/>
        </p:nvCxnSpPr>
        <p:spPr>
          <a:xfrm>
            <a:off x="5087471" y="2157997"/>
            <a:ext cx="4894729" cy="2602730"/>
          </a:xfrm>
          <a:prstGeom prst="straightConnector1">
            <a:avLst/>
          </a:prstGeom>
          <a:noFill/>
          <a:ln cap="flat" cmpd="sng" w="28575">
            <a:solidFill>
              <a:srgbClr val="0070C0"/>
            </a:solidFill>
            <a:prstDash val="solid"/>
            <a:miter lim="800000"/>
            <a:headEnd len="sm" w="sm" type="none"/>
            <a:tailEnd len="med" w="med" type="triangle"/>
          </a:ln>
        </p:spPr>
      </p:cxnSp>
      <p:sp>
        <p:nvSpPr>
          <p:cNvPr id="220" name="Google Shape;220;p27"/>
          <p:cNvSpPr txBox="1"/>
          <p:nvPr/>
        </p:nvSpPr>
        <p:spPr>
          <a:xfrm>
            <a:off x="3662722" y="1664500"/>
            <a:ext cx="1424749" cy="67223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nvSpPr>
        <p:spPr>
          <a:xfrm>
            <a:off x="582728" y="0"/>
            <a:ext cx="10343700" cy="1126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Regression Trees in Python</a:t>
            </a:r>
            <a:endParaRPr/>
          </a:p>
        </p:txBody>
      </p:sp>
      <p:sp>
        <p:nvSpPr>
          <p:cNvPr id="226" name="Google Shape;226;p28"/>
          <p:cNvSpPr txBox="1"/>
          <p:nvPr/>
        </p:nvSpPr>
        <p:spPr>
          <a:xfrm>
            <a:off x="1353425" y="1619675"/>
            <a:ext cx="3949500" cy="10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accent1"/>
                </a:solidFill>
                <a:latin typeface="Calibri"/>
                <a:ea typeface="Calibri"/>
                <a:cs typeface="Calibri"/>
                <a:sym typeface="Calibri"/>
              </a:rPr>
              <a:t>To the </a:t>
            </a:r>
            <a:r>
              <a:rPr lang="en-US" sz="2800" u="sng">
                <a:solidFill>
                  <a:schemeClr val="hlink"/>
                </a:solidFill>
                <a:latin typeface="Calibri"/>
                <a:ea typeface="Calibri"/>
                <a:cs typeface="Calibri"/>
                <a:sym typeface="Calibri"/>
                <a:hlinkClick r:id="rId3"/>
              </a:rPr>
              <a:t>code</a:t>
            </a:r>
            <a:r>
              <a:rPr lang="en-US" sz="2800">
                <a:solidFill>
                  <a:schemeClr val="accent1"/>
                </a:solidFill>
                <a:latin typeface="Calibri"/>
                <a:ea typeface="Calibri"/>
                <a:cs typeface="Calibri"/>
                <a:sym typeface="Calibri"/>
              </a:rPr>
              <a:t>!</a:t>
            </a:r>
            <a:endParaRPr sz="2800">
              <a:solidFill>
                <a:schemeClr val="accen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idx="1" type="body"/>
          </p:nvPr>
        </p:nvSpPr>
        <p:spPr>
          <a:xfrm>
            <a:off x="621475" y="1447217"/>
            <a:ext cx="10732325" cy="4829426"/>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2200"/>
              <a:buChar char="•"/>
            </a:pPr>
            <a:r>
              <a:rPr lang="en-US" sz="2200">
                <a:latin typeface="Calibri"/>
                <a:ea typeface="Calibri"/>
                <a:cs typeface="Calibri"/>
                <a:sym typeface="Calibri"/>
              </a:rPr>
              <a:t>CART uses binary decisions of the X variables to predict the outcome</a:t>
            </a:r>
            <a:endParaRPr/>
          </a:p>
          <a:p>
            <a:pPr indent="-228600" lvl="0" marL="228600" rtl="0" algn="l">
              <a:lnSpc>
                <a:spcPct val="120000"/>
              </a:lnSpc>
              <a:spcBef>
                <a:spcPts val="1200"/>
              </a:spcBef>
              <a:spcAft>
                <a:spcPts val="0"/>
              </a:spcAft>
              <a:buClr>
                <a:schemeClr val="dk1"/>
              </a:buClr>
              <a:buSzPts val="2200"/>
              <a:buChar char="•"/>
            </a:pPr>
            <a:r>
              <a:rPr lang="en-US" sz="2200">
                <a:latin typeface="Calibri"/>
                <a:ea typeface="Calibri"/>
                <a:cs typeface="Calibri"/>
                <a:sym typeface="Calibri"/>
              </a:rPr>
              <a:t>Regression </a:t>
            </a:r>
            <a:r>
              <a:rPr lang="en-US" sz="2200">
                <a:latin typeface="Calibri"/>
                <a:ea typeface="Calibri"/>
                <a:cs typeface="Calibri"/>
                <a:sym typeface="Calibri"/>
              </a:rPr>
              <a:t>trees can be used for either regression or classification problems</a:t>
            </a:r>
            <a:endParaRPr/>
          </a:p>
          <a:p>
            <a:pPr indent="-228600" lvl="0" marL="228600" rtl="0" algn="l">
              <a:lnSpc>
                <a:spcPct val="120000"/>
              </a:lnSpc>
              <a:spcBef>
                <a:spcPts val="1200"/>
              </a:spcBef>
              <a:spcAft>
                <a:spcPts val="0"/>
              </a:spcAft>
              <a:buClr>
                <a:schemeClr val="dk1"/>
              </a:buClr>
              <a:buSzPts val="2200"/>
              <a:buChar char="•"/>
            </a:pPr>
            <a:r>
              <a:rPr lang="en-US" sz="2200">
                <a:latin typeface="Calibri"/>
                <a:ea typeface="Calibri"/>
                <a:cs typeface="Calibri"/>
                <a:sym typeface="Calibri"/>
              </a:rPr>
              <a:t>We must control the depth and/or complexity of a tree or else it is prone to overfitting</a:t>
            </a:r>
            <a:endParaRPr/>
          </a:p>
        </p:txBody>
      </p:sp>
      <p:sp>
        <p:nvSpPr>
          <p:cNvPr id="232" name="Google Shape;23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3" name="Google Shape;233;p29"/>
          <p:cNvSpPr txBox="1"/>
          <p:nvPr/>
        </p:nvSpPr>
        <p:spPr>
          <a:xfrm>
            <a:off x="621475" y="287814"/>
            <a:ext cx="9144000" cy="112631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Class 16 Summary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nvSpPr>
        <p:spPr>
          <a:xfrm>
            <a:off x="621475" y="287814"/>
            <a:ext cx="9144000" cy="1126316"/>
          </a:xfrm>
          <a:prstGeom prst="rect">
            <a:avLst/>
          </a:prstGeom>
          <a:noFill/>
          <a:ln>
            <a:noFill/>
          </a:ln>
        </p:spPr>
        <p:txBody>
          <a:bodyPr anchorCtr="0" anchor="ctr" bIns="45700" lIns="91425" spcFirstLastPara="1" rIns="91425" wrap="square" tIns="45700">
            <a:normAutofit fontScale="92500"/>
          </a:bodyPr>
          <a:lstStyle/>
          <a:p>
            <a:pPr indent="0" lvl="0" marL="0" marR="0" rtl="0" algn="l">
              <a:lnSpc>
                <a:spcPct val="90000"/>
              </a:lnSpc>
              <a:spcBef>
                <a:spcPts val="0"/>
              </a:spcBef>
              <a:spcAft>
                <a:spcPts val="0"/>
              </a:spcAft>
              <a:buClr>
                <a:schemeClr val="accent1"/>
              </a:buClr>
              <a:buSzPct val="100000"/>
              <a:buFont typeface="Calibri"/>
              <a:buNone/>
            </a:pPr>
            <a:r>
              <a:rPr b="0" i="0" lang="en-US" sz="4400" u="none" cap="none" strike="noStrike">
                <a:solidFill>
                  <a:schemeClr val="accent1"/>
                </a:solidFill>
                <a:latin typeface="Calibri"/>
                <a:ea typeface="Calibri"/>
                <a:cs typeface="Calibri"/>
                <a:sym typeface="Calibri"/>
              </a:rPr>
              <a:t>Welcome to the Easier Part of the Course</a:t>
            </a:r>
            <a:endParaRPr/>
          </a:p>
        </p:txBody>
      </p:sp>
      <p:sp>
        <p:nvSpPr>
          <p:cNvPr id="96" name="Google Shape;9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97" name="Google Shape;97;p14"/>
          <p:cNvPicPr preferRelativeResize="0"/>
          <p:nvPr/>
        </p:nvPicPr>
        <p:blipFill rotWithShape="1">
          <a:blip r:embed="rId3">
            <a:alphaModFix/>
          </a:blip>
          <a:srcRect b="0" l="0" r="0" t="0"/>
          <a:stretch/>
        </p:blipFill>
        <p:spPr>
          <a:xfrm>
            <a:off x="1776023" y="1821633"/>
            <a:ext cx="6444246" cy="4127214"/>
          </a:xfrm>
          <a:prstGeom prst="rect">
            <a:avLst/>
          </a:prstGeom>
          <a:noFill/>
          <a:ln>
            <a:noFill/>
          </a:ln>
        </p:spPr>
      </p:pic>
      <p:pic>
        <p:nvPicPr>
          <p:cNvPr descr="You Are Here Podcast - Home" id="98" name="Google Shape;98;p14"/>
          <p:cNvPicPr preferRelativeResize="0"/>
          <p:nvPr/>
        </p:nvPicPr>
        <p:blipFill rotWithShape="1">
          <a:blip r:embed="rId4">
            <a:alphaModFix/>
          </a:blip>
          <a:srcRect b="11021" l="36476" r="37022" t="19276"/>
          <a:stretch/>
        </p:blipFill>
        <p:spPr>
          <a:xfrm>
            <a:off x="5778185" y="2958831"/>
            <a:ext cx="317815" cy="47016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nvSpPr>
        <p:spPr>
          <a:xfrm>
            <a:off x="621475" y="287814"/>
            <a:ext cx="9144000" cy="112631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Class 16: Outline</a:t>
            </a:r>
            <a:endParaRPr/>
          </a:p>
        </p:txBody>
      </p:sp>
      <p:sp>
        <p:nvSpPr>
          <p:cNvPr id="104" name="Google Shape;104;p15"/>
          <p:cNvSpPr txBox="1"/>
          <p:nvPr/>
        </p:nvSpPr>
        <p:spPr>
          <a:xfrm>
            <a:off x="621475" y="1273303"/>
            <a:ext cx="8257800" cy="2986200"/>
          </a:xfrm>
          <a:prstGeom prst="rect">
            <a:avLst/>
          </a:prstGeom>
          <a:noFill/>
          <a:ln>
            <a:noFill/>
          </a:ln>
        </p:spPr>
        <p:txBody>
          <a:bodyPr anchorCtr="0" anchor="t" bIns="45700" lIns="91425" spcFirstLastPara="1" rIns="91425" wrap="square" tIns="45700">
            <a:spAutoFit/>
          </a:bodyPr>
          <a:lstStyle/>
          <a:p>
            <a:pPr indent="-514350" lvl="0" marL="514350" marR="0" rtl="0" algn="l">
              <a:lnSpc>
                <a:spcPct val="150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Regression and Classification Trees</a:t>
            </a:r>
            <a:endParaRPr/>
          </a:p>
          <a:p>
            <a:pPr indent="-514350" lvl="0" marL="514350" marR="0" rtl="0" algn="l">
              <a:lnSpc>
                <a:spcPct val="150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Regression and Classification Trees in Python</a:t>
            </a:r>
            <a:endParaRPr sz="2400">
              <a:solidFill>
                <a:schemeClr val="dk1"/>
              </a:solidFill>
              <a:latin typeface="Calibri"/>
              <a:ea typeface="Calibri"/>
              <a:cs typeface="Calibri"/>
              <a:sym typeface="Calibri"/>
            </a:endParaRPr>
          </a:p>
          <a:p>
            <a:pPr indent="-514350" lvl="0" marL="514350" marR="0" rtl="0" algn="l">
              <a:lnSpc>
                <a:spcPct val="150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Regression </a:t>
            </a:r>
            <a:r>
              <a:rPr lang="en-US" sz="2400">
                <a:solidFill>
                  <a:schemeClr val="dk1"/>
                </a:solidFill>
                <a:latin typeface="Calibri"/>
                <a:ea typeface="Calibri"/>
                <a:cs typeface="Calibri"/>
                <a:sym typeface="Calibri"/>
              </a:rPr>
              <a:t>and Classification</a:t>
            </a:r>
            <a:r>
              <a:rPr lang="en-US" sz="2400">
                <a:solidFill>
                  <a:schemeClr val="dk1"/>
                </a:solidFill>
                <a:latin typeface="Calibri"/>
                <a:ea typeface="Calibri"/>
                <a:cs typeface="Calibri"/>
                <a:sym typeface="Calibri"/>
              </a:rPr>
              <a:t> Trees Lab</a:t>
            </a:r>
            <a:endParaRPr/>
          </a:p>
          <a:p>
            <a:pPr indent="-387350" lvl="0" marL="514350" marR="0" rtl="0" algn="l">
              <a:lnSpc>
                <a:spcPct val="150000"/>
              </a:lnSpc>
              <a:spcBef>
                <a:spcPts val="0"/>
              </a:spcBef>
              <a:spcAft>
                <a:spcPts val="0"/>
              </a:spcAft>
              <a:buClr>
                <a:schemeClr val="dk1"/>
              </a:buClr>
              <a:buSzPts val="2000"/>
              <a:buFont typeface="Calibri"/>
              <a:buNone/>
            </a:pPr>
            <a:r>
              <a:t/>
            </a:r>
            <a:endParaRPr sz="2000">
              <a:solidFill>
                <a:srgbClr val="595959"/>
              </a:solidFill>
              <a:latin typeface="Calibri"/>
              <a:ea typeface="Calibri"/>
              <a:cs typeface="Calibri"/>
              <a:sym typeface="Calibri"/>
            </a:endParaRPr>
          </a:p>
          <a:p>
            <a:pPr indent="-387350" lvl="1" marL="971550" marR="0" rtl="0" algn="l">
              <a:lnSpc>
                <a:spcPct val="150000"/>
              </a:lnSpc>
              <a:spcBef>
                <a:spcPts val="0"/>
              </a:spcBef>
              <a:spcAft>
                <a:spcPts val="0"/>
              </a:spcAft>
              <a:buClr>
                <a:schemeClr val="dk1"/>
              </a:buClr>
              <a:buSzPts val="2000"/>
              <a:buFont typeface="Calibri"/>
              <a:buNone/>
            </a:pPr>
            <a:r>
              <a:t/>
            </a:r>
            <a:endParaRPr b="0" i="0" sz="2000" u="none" cap="none" strike="noStrike">
              <a:solidFill>
                <a:srgbClr val="595959"/>
              </a:solidFill>
              <a:latin typeface="Calibri"/>
              <a:ea typeface="Calibri"/>
              <a:cs typeface="Calibri"/>
              <a:sym typeface="Calibri"/>
            </a:endParaRPr>
          </a:p>
          <a:p>
            <a:pPr indent="-387350" lvl="0" marL="514350" marR="0" rtl="0" algn="l">
              <a:lnSpc>
                <a:spcPct val="150000"/>
              </a:lnSpc>
              <a:spcBef>
                <a:spcPts val="0"/>
              </a:spcBef>
              <a:spcAft>
                <a:spcPts val="0"/>
              </a:spcAft>
              <a:buClr>
                <a:schemeClr val="dk1"/>
              </a:buClr>
              <a:buSzPts val="2000"/>
              <a:buFont typeface="Arial"/>
              <a:buNone/>
            </a:pPr>
            <a:r>
              <a:t/>
            </a:r>
            <a:endParaRPr sz="2000">
              <a:solidFill>
                <a:srgbClr val="595959"/>
              </a:solidFill>
              <a:latin typeface="Calibri"/>
              <a:ea typeface="Calibri"/>
              <a:cs typeface="Calibri"/>
              <a:sym typeface="Calibri"/>
            </a:endParaRPr>
          </a:p>
        </p:txBody>
      </p:sp>
      <p:sp>
        <p:nvSpPr>
          <p:cNvPr id="105" name="Google Shape;10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nvSpPr>
        <p:spPr>
          <a:xfrm>
            <a:off x="621475" y="287814"/>
            <a:ext cx="9144000" cy="112631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What Are Binary Decision Rules? </a:t>
            </a:r>
            <a:endParaRPr/>
          </a:p>
        </p:txBody>
      </p:sp>
      <p:sp>
        <p:nvSpPr>
          <p:cNvPr id="111" name="Google Shape;11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Does it move?" id="112" name="Google Shape;112;p16"/>
          <p:cNvPicPr preferRelativeResize="0"/>
          <p:nvPr/>
        </p:nvPicPr>
        <p:blipFill rotWithShape="1">
          <a:blip r:embed="rId3">
            <a:alphaModFix/>
          </a:blip>
          <a:srcRect b="0" l="0" r="0" t="0"/>
          <a:stretch/>
        </p:blipFill>
        <p:spPr>
          <a:xfrm>
            <a:off x="1421000" y="1502264"/>
            <a:ext cx="6884325" cy="4395204"/>
          </a:xfrm>
          <a:prstGeom prst="rect">
            <a:avLst/>
          </a:prstGeom>
          <a:noFill/>
          <a:ln>
            <a:noFill/>
          </a:ln>
        </p:spPr>
      </p:pic>
      <p:sp>
        <p:nvSpPr>
          <p:cNvPr id="113" name="Google Shape;113;p16"/>
          <p:cNvSpPr txBox="1"/>
          <p:nvPr>
            <p:ph idx="1" type="body"/>
          </p:nvPr>
        </p:nvSpPr>
        <p:spPr>
          <a:xfrm>
            <a:off x="8610599" y="1776079"/>
            <a:ext cx="3265583" cy="4762833"/>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rgbClr val="595959"/>
              </a:buClr>
              <a:buSzPts val="2400"/>
              <a:buChar char="•"/>
            </a:pPr>
            <a:r>
              <a:rPr lang="en-US" sz="2400">
                <a:solidFill>
                  <a:srgbClr val="595959"/>
                </a:solidFill>
              </a:rPr>
              <a:t>Binary decision rules are any rules with only two options!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nvSpPr>
        <p:spPr>
          <a:xfrm>
            <a:off x="621475" y="287814"/>
            <a:ext cx="9144000" cy="112631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Classification and Regression Trees</a:t>
            </a:r>
            <a:endParaRPr/>
          </a:p>
        </p:txBody>
      </p:sp>
      <p:sp>
        <p:nvSpPr>
          <p:cNvPr id="119" name="Google Shape;119;p17"/>
          <p:cNvSpPr txBox="1"/>
          <p:nvPr>
            <p:ph idx="1" type="body"/>
          </p:nvPr>
        </p:nvSpPr>
        <p:spPr>
          <a:xfrm>
            <a:off x="838200" y="1414130"/>
            <a:ext cx="5461861" cy="4762833"/>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400"/>
              <a:buChar char="•"/>
            </a:pPr>
            <a:r>
              <a:rPr b="1" lang="en-US" sz="2400">
                <a:latin typeface="Arial"/>
                <a:ea typeface="Arial"/>
                <a:cs typeface="Arial"/>
                <a:sym typeface="Arial"/>
              </a:rPr>
              <a:t>Tree based methods </a:t>
            </a:r>
            <a:r>
              <a:rPr b="1" i="1" lang="en-US" sz="2400">
                <a:latin typeface="Arial"/>
                <a:ea typeface="Arial"/>
                <a:cs typeface="Arial"/>
                <a:sym typeface="Arial"/>
              </a:rPr>
              <a:t>stratify </a:t>
            </a:r>
            <a:r>
              <a:rPr b="1" lang="en-US" sz="2400">
                <a:latin typeface="Arial"/>
                <a:ea typeface="Arial"/>
                <a:cs typeface="Arial"/>
                <a:sym typeface="Arial"/>
              </a:rPr>
              <a:t>or </a:t>
            </a:r>
            <a:r>
              <a:rPr b="1" i="1" lang="en-US" sz="2400">
                <a:latin typeface="Arial"/>
                <a:ea typeface="Arial"/>
                <a:cs typeface="Arial"/>
                <a:sym typeface="Arial"/>
              </a:rPr>
              <a:t>segment </a:t>
            </a:r>
            <a:r>
              <a:rPr b="1" lang="en-US" sz="2400">
                <a:latin typeface="Arial"/>
                <a:ea typeface="Arial"/>
                <a:cs typeface="Arial"/>
                <a:sym typeface="Arial"/>
              </a:rPr>
              <a:t>the predictor space into different regions</a:t>
            </a:r>
            <a:endParaRPr/>
          </a:p>
          <a:p>
            <a:pPr indent="-228600" lvl="0" marL="228600" rtl="0" algn="l">
              <a:lnSpc>
                <a:spcPct val="110000"/>
              </a:lnSpc>
              <a:spcBef>
                <a:spcPts val="1000"/>
              </a:spcBef>
              <a:spcAft>
                <a:spcPts val="0"/>
              </a:spcAft>
              <a:buClr>
                <a:schemeClr val="dk1"/>
              </a:buClr>
              <a:buSzPts val="2400"/>
              <a:buChar char="•"/>
            </a:pPr>
            <a:r>
              <a:rPr lang="en-US" sz="2400">
                <a:latin typeface="Arial"/>
                <a:ea typeface="Arial"/>
                <a:cs typeface="Arial"/>
                <a:sym typeface="Arial"/>
              </a:rPr>
              <a:t>Regions are stratified via simple rules</a:t>
            </a:r>
            <a:endParaRPr/>
          </a:p>
          <a:p>
            <a:pPr indent="-228600" lvl="0" marL="228600" rtl="0" algn="l">
              <a:lnSpc>
                <a:spcPct val="110000"/>
              </a:lnSpc>
              <a:spcBef>
                <a:spcPts val="1000"/>
              </a:spcBef>
              <a:spcAft>
                <a:spcPts val="0"/>
              </a:spcAft>
              <a:buClr>
                <a:schemeClr val="dk1"/>
              </a:buClr>
              <a:buSzPts val="2400"/>
              <a:buChar char="•"/>
            </a:pPr>
            <a:r>
              <a:rPr lang="en-US" sz="2400">
                <a:latin typeface="Arial"/>
                <a:ea typeface="Arial"/>
                <a:cs typeface="Arial"/>
                <a:sym typeface="Arial"/>
              </a:rPr>
              <a:t>The splitting rules can be summarized into a tree that is very intuitive</a:t>
            </a:r>
            <a:endParaRPr/>
          </a:p>
        </p:txBody>
      </p:sp>
      <p:sp>
        <p:nvSpPr>
          <p:cNvPr id="120" name="Google Shape;12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screenshot of a cell phone&#10;&#10;Description generated with very high confidence" id="121" name="Google Shape;121;p17"/>
          <p:cNvPicPr preferRelativeResize="0"/>
          <p:nvPr/>
        </p:nvPicPr>
        <p:blipFill rotWithShape="1">
          <a:blip r:embed="rId3">
            <a:alphaModFix/>
          </a:blip>
          <a:srcRect b="0" l="0" r="0" t="0"/>
          <a:stretch/>
        </p:blipFill>
        <p:spPr>
          <a:xfrm>
            <a:off x="6892316" y="1118046"/>
            <a:ext cx="4461484" cy="414627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nvSpPr>
        <p:spPr>
          <a:xfrm>
            <a:off x="621475" y="287814"/>
            <a:ext cx="9144000" cy="112631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Pros and Cons of Trees</a:t>
            </a:r>
            <a:endParaRPr/>
          </a:p>
        </p:txBody>
      </p:sp>
      <p:sp>
        <p:nvSpPr>
          <p:cNvPr id="127" name="Google Shape;127;p18"/>
          <p:cNvSpPr txBox="1"/>
          <p:nvPr>
            <p:ph idx="1" type="body"/>
          </p:nvPr>
        </p:nvSpPr>
        <p:spPr>
          <a:xfrm>
            <a:off x="838200" y="1414130"/>
            <a:ext cx="4361481" cy="476283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US" sz="2400">
                <a:latin typeface="Arial"/>
                <a:ea typeface="Arial"/>
                <a:cs typeface="Arial"/>
                <a:sym typeface="Arial"/>
              </a:rPr>
              <a:t>Pros</a:t>
            </a:r>
            <a:endParaRPr/>
          </a:p>
          <a:p>
            <a:pPr indent="-228600" lvl="0" marL="228600" rtl="0" algn="l">
              <a:lnSpc>
                <a:spcPct val="90000"/>
              </a:lnSpc>
              <a:spcBef>
                <a:spcPts val="1000"/>
              </a:spcBef>
              <a:spcAft>
                <a:spcPts val="0"/>
              </a:spcAft>
              <a:buClr>
                <a:schemeClr val="dk1"/>
              </a:buClr>
              <a:buSzPts val="2400"/>
              <a:buChar char="•"/>
            </a:pPr>
            <a:r>
              <a:rPr lang="en-US" sz="2400">
                <a:latin typeface="Arial"/>
                <a:ea typeface="Arial"/>
                <a:cs typeface="Arial"/>
                <a:sym typeface="Arial"/>
              </a:rPr>
              <a:t>Simple</a:t>
            </a:r>
            <a:endParaRPr/>
          </a:p>
          <a:p>
            <a:pPr indent="-228600" lvl="0" marL="228600" rtl="0" algn="l">
              <a:lnSpc>
                <a:spcPct val="90000"/>
              </a:lnSpc>
              <a:spcBef>
                <a:spcPts val="1000"/>
              </a:spcBef>
              <a:spcAft>
                <a:spcPts val="0"/>
              </a:spcAft>
              <a:buClr>
                <a:schemeClr val="dk1"/>
              </a:buClr>
              <a:buSzPts val="2400"/>
              <a:buChar char="•"/>
            </a:pPr>
            <a:r>
              <a:rPr lang="en-US" sz="2400">
                <a:latin typeface="Arial"/>
                <a:ea typeface="Arial"/>
                <a:cs typeface="Arial"/>
                <a:sym typeface="Arial"/>
              </a:rPr>
              <a:t>Easy to interpret</a:t>
            </a:r>
            <a:endParaRPr/>
          </a:p>
          <a:p>
            <a:pPr indent="-228600" lvl="0" marL="228600" rtl="0" algn="l">
              <a:lnSpc>
                <a:spcPct val="90000"/>
              </a:lnSpc>
              <a:spcBef>
                <a:spcPts val="1000"/>
              </a:spcBef>
              <a:spcAft>
                <a:spcPts val="0"/>
              </a:spcAft>
              <a:buClr>
                <a:schemeClr val="dk1"/>
              </a:buClr>
              <a:buSzPts val="2400"/>
              <a:buChar char="•"/>
            </a:pPr>
            <a:r>
              <a:rPr lang="en-US" sz="2400">
                <a:latin typeface="Arial"/>
                <a:ea typeface="Arial"/>
                <a:cs typeface="Arial"/>
                <a:sym typeface="Arial"/>
              </a:rPr>
              <a:t>Easy to explain</a:t>
            </a:r>
            <a:endParaRPr/>
          </a:p>
          <a:p>
            <a:pPr indent="-228600" lvl="0" marL="228600" rtl="0" algn="l">
              <a:lnSpc>
                <a:spcPct val="90000"/>
              </a:lnSpc>
              <a:spcBef>
                <a:spcPts val="1000"/>
              </a:spcBef>
              <a:spcAft>
                <a:spcPts val="0"/>
              </a:spcAft>
              <a:buClr>
                <a:schemeClr val="dk1"/>
              </a:buClr>
              <a:buSzPts val="2400"/>
              <a:buChar char="•"/>
            </a:pPr>
            <a:r>
              <a:rPr lang="en-US" sz="2400">
                <a:latin typeface="Arial"/>
                <a:ea typeface="Arial"/>
                <a:cs typeface="Arial"/>
                <a:sym typeface="Arial"/>
              </a:rPr>
              <a:t>Can be displayed graphically!</a:t>
            </a:r>
            <a:endParaRPr/>
          </a:p>
          <a:p>
            <a:pPr indent="-228600" lvl="0" marL="228600" rtl="0" algn="l">
              <a:lnSpc>
                <a:spcPct val="90000"/>
              </a:lnSpc>
              <a:spcBef>
                <a:spcPts val="1000"/>
              </a:spcBef>
              <a:spcAft>
                <a:spcPts val="0"/>
              </a:spcAft>
              <a:buClr>
                <a:schemeClr val="dk1"/>
              </a:buClr>
              <a:buSzPts val="2400"/>
              <a:buChar char="•"/>
            </a:pPr>
            <a:r>
              <a:rPr lang="en-US" sz="2400">
                <a:latin typeface="Arial"/>
                <a:ea typeface="Arial"/>
                <a:cs typeface="Arial"/>
                <a:sym typeface="Arial"/>
              </a:rPr>
              <a:t>Bagging, boosting, and random forests very powerful (combining trees)</a:t>
            </a:r>
            <a:endParaRPr b="1" sz="2400">
              <a:latin typeface="Arial"/>
              <a:ea typeface="Arial"/>
              <a:cs typeface="Arial"/>
              <a:sym typeface="Arial"/>
            </a:endParaRPr>
          </a:p>
          <a:p>
            <a:pPr indent="0" lvl="0" marL="0" rtl="0" algn="l">
              <a:lnSpc>
                <a:spcPct val="90000"/>
              </a:lnSpc>
              <a:spcBef>
                <a:spcPts val="1000"/>
              </a:spcBef>
              <a:spcAft>
                <a:spcPts val="0"/>
              </a:spcAft>
              <a:buClr>
                <a:schemeClr val="dk1"/>
              </a:buClr>
              <a:buSzPts val="2400"/>
              <a:buNone/>
            </a:pPr>
            <a:r>
              <a:rPr b="1" lang="en-US" sz="2400">
                <a:latin typeface="Arial"/>
                <a:ea typeface="Arial"/>
                <a:cs typeface="Arial"/>
                <a:sym typeface="Arial"/>
              </a:rPr>
              <a:t>	</a:t>
            </a:r>
            <a:endParaRPr sz="2400">
              <a:latin typeface="Arial"/>
              <a:ea typeface="Arial"/>
              <a:cs typeface="Arial"/>
              <a:sym typeface="Arial"/>
            </a:endParaRPr>
          </a:p>
        </p:txBody>
      </p:sp>
      <p:sp>
        <p:nvSpPr>
          <p:cNvPr id="128" name="Google Shape;1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9" name="Google Shape;129;p18"/>
          <p:cNvSpPr txBox="1"/>
          <p:nvPr/>
        </p:nvSpPr>
        <p:spPr>
          <a:xfrm>
            <a:off x="5880315" y="1415331"/>
            <a:ext cx="4361481" cy="4762833"/>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rPr b="1" lang="en-US" sz="2400">
                <a:solidFill>
                  <a:schemeClr val="dk1"/>
                </a:solidFill>
                <a:latin typeface="Arial"/>
                <a:ea typeface="Arial"/>
                <a:cs typeface="Arial"/>
                <a:sym typeface="Arial"/>
              </a:rPr>
              <a:t>Cons</a:t>
            </a:r>
            <a:endParaRPr/>
          </a:p>
          <a:p>
            <a:pPr indent="-228600" lvl="0" marL="228600" marR="0" rtl="0" algn="l">
              <a:lnSpc>
                <a:spcPct val="90000"/>
              </a:lnSpc>
              <a:spcBef>
                <a:spcPts val="1000"/>
              </a:spcBef>
              <a:spcAft>
                <a:spcPts val="0"/>
              </a:spcAft>
              <a:buClr>
                <a:schemeClr val="dk1"/>
              </a:buClr>
              <a:buSzPts val="2400"/>
              <a:buFont typeface="Arial"/>
              <a:buChar char="•"/>
            </a:pPr>
            <a:r>
              <a:rPr lang="en-US" sz="2400">
                <a:solidFill>
                  <a:schemeClr val="dk1"/>
                </a:solidFill>
                <a:latin typeface="Arial"/>
                <a:ea typeface="Arial"/>
                <a:cs typeface="Arial"/>
                <a:sym typeface="Arial"/>
              </a:rPr>
              <a:t>Slow with large datasets</a:t>
            </a:r>
            <a:endParaRPr/>
          </a:p>
          <a:p>
            <a:pPr indent="-228600" lvl="0" marL="228600" marR="0" rtl="0" algn="l">
              <a:lnSpc>
                <a:spcPct val="90000"/>
              </a:lnSpc>
              <a:spcBef>
                <a:spcPts val="1000"/>
              </a:spcBef>
              <a:spcAft>
                <a:spcPts val="0"/>
              </a:spcAft>
              <a:buClr>
                <a:schemeClr val="dk1"/>
              </a:buClr>
              <a:buSzPts val="2400"/>
              <a:buFont typeface="Arial"/>
              <a:buChar char="•"/>
            </a:pPr>
            <a:r>
              <a:rPr lang="en-US" sz="2400">
                <a:solidFill>
                  <a:schemeClr val="dk1"/>
                </a:solidFill>
                <a:latin typeface="Arial"/>
                <a:ea typeface="Arial"/>
                <a:cs typeface="Arial"/>
                <a:sym typeface="Arial"/>
              </a:rPr>
              <a:t>Not easy to use “out of the box”</a:t>
            </a:r>
            <a:endParaRPr/>
          </a:p>
          <a:p>
            <a:pPr indent="-228600" lvl="0" marL="228600" marR="0" rtl="0" algn="l">
              <a:lnSpc>
                <a:spcPct val="90000"/>
              </a:lnSpc>
              <a:spcBef>
                <a:spcPts val="1000"/>
              </a:spcBef>
              <a:spcAft>
                <a:spcPts val="0"/>
              </a:spcAft>
              <a:buClr>
                <a:schemeClr val="dk1"/>
              </a:buClr>
              <a:buSzPts val="2400"/>
              <a:buFont typeface="Arial"/>
              <a:buChar char="•"/>
            </a:pPr>
            <a:r>
              <a:rPr lang="en-US" sz="2400">
                <a:solidFill>
                  <a:schemeClr val="dk1"/>
                </a:solidFill>
                <a:latin typeface="Arial"/>
                <a:ea typeface="Arial"/>
                <a:cs typeface="Arial"/>
                <a:sym typeface="Arial"/>
              </a:rPr>
              <a:t>Choice of split can be unstable</a:t>
            </a:r>
            <a:endParaRPr/>
          </a:p>
          <a:p>
            <a:pPr indent="0" lvl="0" marL="0" marR="0" rtl="0" algn="l">
              <a:lnSpc>
                <a:spcPct val="90000"/>
              </a:lnSpc>
              <a:spcBef>
                <a:spcPts val="1000"/>
              </a:spcBef>
              <a:spcAft>
                <a:spcPts val="0"/>
              </a:spcAft>
              <a:buClr>
                <a:schemeClr val="dk1"/>
              </a:buClr>
              <a:buSzPts val="2400"/>
              <a:buFont typeface="Arial"/>
              <a:buNone/>
            </a:pPr>
            <a:r>
              <a:rPr b="1" lang="en-US" sz="24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p:txBody>
      </p:sp>
      <p:cxnSp>
        <p:nvCxnSpPr>
          <p:cNvPr id="130" name="Google Shape;130;p18"/>
          <p:cNvCxnSpPr/>
          <p:nvPr/>
        </p:nvCxnSpPr>
        <p:spPr>
          <a:xfrm rot="10800000">
            <a:off x="3439075" y="2229975"/>
            <a:ext cx="2595900" cy="299400"/>
          </a:xfrm>
          <a:prstGeom prst="straightConnector1">
            <a:avLst/>
          </a:prstGeom>
          <a:noFill/>
          <a:ln cap="flat" cmpd="sng" w="38100">
            <a:solidFill>
              <a:schemeClr val="dk2"/>
            </a:solidFill>
            <a:prstDash val="solid"/>
            <a:round/>
            <a:headEnd len="med" w="med" type="none"/>
            <a:tailEnd len="med" w="med" type="triangle"/>
          </a:ln>
        </p:spPr>
      </p:cxnSp>
      <p:cxnSp>
        <p:nvCxnSpPr>
          <p:cNvPr id="131" name="Google Shape;131;p18"/>
          <p:cNvCxnSpPr/>
          <p:nvPr/>
        </p:nvCxnSpPr>
        <p:spPr>
          <a:xfrm rot="10800000">
            <a:off x="3439075" y="1761125"/>
            <a:ext cx="2595900" cy="299400"/>
          </a:xfrm>
          <a:prstGeom prst="straightConnector1">
            <a:avLst/>
          </a:prstGeom>
          <a:noFill/>
          <a:ln cap="flat" cmpd="sng" w="38100">
            <a:solidFill>
              <a:schemeClr val="dk2"/>
            </a:solidFill>
            <a:prstDash val="solid"/>
            <a:round/>
            <a:headEnd len="med" w="med" type="none"/>
            <a:tailEnd len="med" w="med" type="triangle"/>
          </a:ln>
        </p:spPr>
      </p:cxnSp>
      <p:sp>
        <p:nvSpPr>
          <p:cNvPr id="132" name="Google Shape;132;p18"/>
          <p:cNvSpPr txBox="1"/>
          <p:nvPr/>
        </p:nvSpPr>
        <p:spPr>
          <a:xfrm>
            <a:off x="4004825" y="5280600"/>
            <a:ext cx="6168000" cy="4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chemeClr val="accent5"/>
                </a:solidFill>
                <a:latin typeface="Calibri"/>
                <a:ea typeface="Calibri"/>
                <a:cs typeface="Calibri"/>
                <a:sym typeface="Calibri"/>
              </a:rPr>
              <a:t>Perfectly fine to start with a random (boosted) forest!</a:t>
            </a:r>
            <a:endParaRPr sz="2100">
              <a:solidFill>
                <a:schemeClr val="accent5"/>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nvSpPr>
        <p:spPr>
          <a:xfrm>
            <a:off x="621475" y="287814"/>
            <a:ext cx="9144000" cy="112631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CART Trees</a:t>
            </a:r>
            <a:endParaRPr/>
          </a:p>
        </p:txBody>
      </p:sp>
      <p:sp>
        <p:nvSpPr>
          <p:cNvPr id="138" name="Google Shape;138;p19"/>
          <p:cNvSpPr txBox="1"/>
          <p:nvPr>
            <p:ph idx="1" type="body"/>
          </p:nvPr>
        </p:nvSpPr>
        <p:spPr>
          <a:xfrm>
            <a:off x="838200" y="1414130"/>
            <a:ext cx="5461861" cy="4762833"/>
          </a:xfrm>
          <a:prstGeom prst="rect">
            <a:avLst/>
          </a:prstGeom>
          <a:blipFill rotWithShape="1">
            <a:blip r:embed="rId3">
              <a:alphaModFix/>
            </a:blip>
            <a:stretch>
              <a:fillRect b="0" l="-2091" r="0" t="-1063"/>
            </a:stretch>
          </a:blip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rPr lang="en-US"/>
              <a:t> </a:t>
            </a:r>
            <a:endParaRPr/>
          </a:p>
        </p:txBody>
      </p:sp>
      <p:sp>
        <p:nvSpPr>
          <p:cNvPr id="139" name="Google Shape;13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screenshot of a cell phone&#10;&#10;Description generated with very high confidence" id="140" name="Google Shape;140;p19"/>
          <p:cNvPicPr preferRelativeResize="0"/>
          <p:nvPr/>
        </p:nvPicPr>
        <p:blipFill rotWithShape="1">
          <a:blip r:embed="rId4">
            <a:alphaModFix/>
          </a:blip>
          <a:srcRect b="0" l="0" r="0" t="0"/>
          <a:stretch/>
        </p:blipFill>
        <p:spPr>
          <a:xfrm>
            <a:off x="6892316" y="1118046"/>
            <a:ext cx="4461484" cy="414627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nvSpPr>
        <p:spPr>
          <a:xfrm>
            <a:off x="613725" y="136525"/>
            <a:ext cx="10343576" cy="1126316"/>
          </a:xfrm>
          <a:prstGeom prst="rect">
            <a:avLst/>
          </a:prstGeom>
          <a:noFill/>
          <a:ln>
            <a:noFill/>
          </a:ln>
        </p:spPr>
        <p:txBody>
          <a:bodyPr anchorCtr="0" anchor="ctr" bIns="45700" lIns="91425" spcFirstLastPara="1" rIns="91425" wrap="square" tIns="45700">
            <a:normAutofit fontScale="92500"/>
          </a:bodyPr>
          <a:lstStyle/>
          <a:p>
            <a:pPr indent="0" lvl="0" marL="0" marR="0" rtl="0" algn="l">
              <a:lnSpc>
                <a:spcPct val="90000"/>
              </a:lnSpc>
              <a:spcBef>
                <a:spcPts val="0"/>
              </a:spcBef>
              <a:spcAft>
                <a:spcPts val="0"/>
              </a:spcAft>
              <a:buClr>
                <a:schemeClr val="accent1"/>
              </a:buClr>
              <a:buSzPct val="100000"/>
              <a:buFont typeface="Calibri"/>
              <a:buNone/>
            </a:pPr>
            <a:r>
              <a:rPr lang="en-US" sz="4400">
                <a:solidFill>
                  <a:schemeClr val="accent1"/>
                </a:solidFill>
                <a:latin typeface="Calibri"/>
                <a:ea typeface="Calibri"/>
                <a:cs typeface="Calibri"/>
                <a:sym typeface="Calibri"/>
              </a:rPr>
              <a:t>Baseball salary data: how to partition/stratify?</a:t>
            </a:r>
            <a:endParaRPr/>
          </a:p>
        </p:txBody>
      </p:sp>
      <p:sp>
        <p:nvSpPr>
          <p:cNvPr id="146" name="Google Shape;14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screenshot of a social media post&#10;&#10;Description generated with very high confidence" id="147" name="Google Shape;147;p20"/>
          <p:cNvPicPr preferRelativeResize="0"/>
          <p:nvPr/>
        </p:nvPicPr>
        <p:blipFill rotWithShape="1">
          <a:blip r:embed="rId3">
            <a:alphaModFix/>
          </a:blip>
          <a:srcRect b="0" l="0" r="0" t="0"/>
          <a:stretch/>
        </p:blipFill>
        <p:spPr>
          <a:xfrm>
            <a:off x="1631784" y="951071"/>
            <a:ext cx="7564582" cy="550151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nvSpPr>
        <p:spPr>
          <a:xfrm>
            <a:off x="582728" y="0"/>
            <a:ext cx="10343576" cy="1126316"/>
          </a:xfrm>
          <a:prstGeom prst="rect">
            <a:avLst/>
          </a:prstGeom>
          <a:noFill/>
          <a:ln>
            <a:noFill/>
          </a:ln>
        </p:spPr>
        <p:txBody>
          <a:bodyPr anchorCtr="0" anchor="ctr" bIns="45700" lIns="91425" spcFirstLastPara="1" rIns="91425" wrap="square" tIns="45700">
            <a:normAutofit fontScale="92500"/>
          </a:bodyPr>
          <a:lstStyle/>
          <a:p>
            <a:pPr indent="0" lvl="0" marL="0" marR="0" rtl="0" algn="l">
              <a:lnSpc>
                <a:spcPct val="90000"/>
              </a:lnSpc>
              <a:spcBef>
                <a:spcPts val="0"/>
              </a:spcBef>
              <a:spcAft>
                <a:spcPts val="0"/>
              </a:spcAft>
              <a:buClr>
                <a:schemeClr val="accent1"/>
              </a:buClr>
              <a:buSzPct val="100000"/>
              <a:buFont typeface="Calibri"/>
              <a:buNone/>
            </a:pPr>
            <a:r>
              <a:rPr lang="en-US" sz="4400">
                <a:solidFill>
                  <a:schemeClr val="accent1"/>
                </a:solidFill>
                <a:latin typeface="Calibri"/>
                <a:ea typeface="Calibri"/>
                <a:cs typeface="Calibri"/>
                <a:sym typeface="Calibri"/>
              </a:rPr>
              <a:t>Baseball salary data: how to partition/stratify?</a:t>
            </a:r>
            <a:endParaRPr/>
          </a:p>
        </p:txBody>
      </p:sp>
      <p:sp>
        <p:nvSpPr>
          <p:cNvPr id="153" name="Google Shape;1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screenshot of a cell phone&#10;&#10;Description generated with very high confidence" id="154" name="Google Shape;154;p21"/>
          <p:cNvPicPr preferRelativeResize="0"/>
          <p:nvPr/>
        </p:nvPicPr>
        <p:blipFill rotWithShape="1">
          <a:blip r:embed="rId3">
            <a:alphaModFix/>
          </a:blip>
          <a:srcRect b="0" l="0" r="0" t="0"/>
          <a:stretch/>
        </p:blipFill>
        <p:spPr>
          <a:xfrm>
            <a:off x="1580827" y="963634"/>
            <a:ext cx="7849253" cy="5575278"/>
          </a:xfrm>
          <a:prstGeom prst="rect">
            <a:avLst/>
          </a:prstGeom>
          <a:noFill/>
          <a:ln>
            <a:noFill/>
          </a:ln>
        </p:spPr>
      </p:pic>
      <p:pic>
        <p:nvPicPr>
          <p:cNvPr descr="A screenshot of a cell phone&#10;&#10;Description generated with very high confidence" id="155" name="Google Shape;155;p21"/>
          <p:cNvPicPr preferRelativeResize="0"/>
          <p:nvPr/>
        </p:nvPicPr>
        <p:blipFill rotWithShape="1">
          <a:blip r:embed="rId3">
            <a:alphaModFix/>
          </a:blip>
          <a:srcRect b="0" l="0" r="0" t="0"/>
          <a:stretch/>
        </p:blipFill>
        <p:spPr>
          <a:xfrm>
            <a:off x="1733227" y="1116034"/>
            <a:ext cx="7849253" cy="557527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