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84072ef89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984072ef89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84072ef89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984072ef89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84072ef89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984072ef89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84072ef89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984072ef89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84072ef89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2984072ef89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84072ef89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984072ef89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84072ef89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984072ef8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84072ef8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984072ef8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colab.research.google.com/drive/1Cx7YXQ5pAIXAnDlDL8vfvktOt734FLDL?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hyperlink" Target="https://www.thrillist.com/entertainment/nation/the-netflix-priz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964708"/>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Calibri"/>
              <a:buNone/>
            </a:pPr>
            <a:r>
              <a:rPr lang="en-US">
                <a:solidFill>
                  <a:schemeClr val="accent1"/>
                </a:solidFill>
              </a:rPr>
              <a:t>Class 16: Bagging and Random Forests</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7F7F7F"/>
              </a:buClr>
              <a:buSzPts val="2400"/>
              <a:buNone/>
            </a:pPr>
            <a:r>
              <a:rPr lang="en-US">
                <a:solidFill>
                  <a:srgbClr val="7F7F7F"/>
                </a:solidFill>
              </a:rPr>
              <a:t>MGSC 310</a:t>
            </a:r>
            <a:endParaRPr/>
          </a:p>
          <a:p>
            <a:pPr indent="0" lvl="0" marL="0" rtl="0" algn="ctr">
              <a:lnSpc>
                <a:spcPct val="90000"/>
              </a:lnSpc>
              <a:spcBef>
                <a:spcPts val="1000"/>
              </a:spcBef>
              <a:spcAft>
                <a:spcPts val="0"/>
              </a:spcAft>
              <a:buClr>
                <a:srgbClr val="7F7F7F"/>
              </a:buClr>
              <a:buSzPts val="2400"/>
              <a:buNone/>
            </a:pPr>
            <a:r>
              <a:rPr lang="en-US">
                <a:solidFill>
                  <a:srgbClr val="7F7F7F"/>
                </a:solidFill>
              </a:rPr>
              <a:t>Ben Labaschin</a:t>
            </a:r>
            <a:endParaRPr>
              <a:solidFill>
                <a:srgbClr val="7F7F7F"/>
              </a:solidFill>
            </a:endParaRPr>
          </a:p>
        </p:txBody>
      </p:sp>
      <p:sp>
        <p:nvSpPr>
          <p:cNvPr id="90" name="Google Shape;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nvSpPr>
        <p:spPr>
          <a:xfrm>
            <a:off x="582728" y="0"/>
            <a:ext cx="10343576"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Bagging (Bootstrap Aggregation) Algorithm</a:t>
            </a:r>
            <a:endParaRPr/>
          </a:p>
        </p:txBody>
      </p:sp>
      <p:sp>
        <p:nvSpPr>
          <p:cNvPr id="155" name="Google Shape;1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22"/>
          <p:cNvSpPr txBox="1"/>
          <p:nvPr/>
        </p:nvSpPr>
        <p:spPr>
          <a:xfrm>
            <a:off x="838200" y="1126316"/>
            <a:ext cx="9852212" cy="5595159"/>
          </a:xfrm>
          <a:prstGeom prst="rect">
            <a:avLst/>
          </a:prstGeom>
          <a:blipFill rotWithShape="1">
            <a:blip r:embed="rId3">
              <a:alphaModFix/>
            </a:blip>
            <a:stretch>
              <a:fillRect b="-12215" l="-1287" r="-1545" t="-271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3"/>
          <p:cNvPicPr preferRelativeResize="0"/>
          <p:nvPr/>
        </p:nvPicPr>
        <p:blipFill rotWithShape="1">
          <a:blip r:embed="rId3">
            <a:alphaModFix/>
          </a:blip>
          <a:srcRect b="0" l="0" r="0" t="0"/>
          <a:stretch/>
        </p:blipFill>
        <p:spPr>
          <a:xfrm>
            <a:off x="6640023" y="1010923"/>
            <a:ext cx="5824494" cy="2921208"/>
          </a:xfrm>
          <a:prstGeom prst="rect">
            <a:avLst/>
          </a:prstGeom>
          <a:noFill/>
          <a:ln>
            <a:noFill/>
          </a:ln>
        </p:spPr>
      </p:pic>
      <p:sp>
        <p:nvSpPr>
          <p:cNvPr id="162" name="Google Shape;162;p23"/>
          <p:cNvSpPr txBox="1"/>
          <p:nvPr/>
        </p:nvSpPr>
        <p:spPr>
          <a:xfrm>
            <a:off x="582728" y="0"/>
            <a:ext cx="10343576"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Out-of-bag error</a:t>
            </a:r>
            <a:endParaRPr/>
          </a:p>
        </p:txBody>
      </p:sp>
      <p:sp>
        <p:nvSpPr>
          <p:cNvPr id="163" name="Google Shape;16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4" name="Google Shape;164;p23"/>
          <p:cNvSpPr txBox="1"/>
          <p:nvPr/>
        </p:nvSpPr>
        <p:spPr>
          <a:xfrm>
            <a:off x="838202" y="1414131"/>
            <a:ext cx="5750858" cy="432776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1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Recall that for each bootstrapped sample </a:t>
            </a:r>
            <a:r>
              <a:rPr i="1" lang="en-US" sz="2400">
                <a:solidFill>
                  <a:schemeClr val="dk1"/>
                </a:solidFill>
                <a:latin typeface="Calibri"/>
                <a:ea typeface="Calibri"/>
                <a:cs typeface="Calibri"/>
                <a:sym typeface="Calibri"/>
              </a:rPr>
              <a:t>b </a:t>
            </a:r>
            <a:r>
              <a:rPr lang="en-US" sz="2400">
                <a:solidFill>
                  <a:schemeClr val="dk1"/>
                </a:solidFill>
                <a:latin typeface="Calibri"/>
                <a:ea typeface="Calibri"/>
                <a:cs typeface="Calibri"/>
                <a:sym typeface="Calibri"/>
              </a:rPr>
              <a:t>is composed of a subset of the total training data</a:t>
            </a:r>
            <a:endParaRPr/>
          </a:p>
          <a:p>
            <a:pPr indent="-228600" lvl="0" marL="228600" marR="0" rtl="0" algn="l">
              <a:lnSpc>
                <a:spcPct val="110000"/>
              </a:lnSpc>
              <a:spcBef>
                <a:spcPts val="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For each sample, the data not used to fit the model is referred to as </a:t>
            </a:r>
            <a:r>
              <a:rPr b="1" lang="en-US" sz="2400">
                <a:solidFill>
                  <a:schemeClr val="dk1"/>
                </a:solidFill>
                <a:latin typeface="Calibri"/>
                <a:ea typeface="Calibri"/>
                <a:cs typeface="Calibri"/>
                <a:sym typeface="Calibri"/>
              </a:rPr>
              <a:t>out-of-bag (OOB) observations</a:t>
            </a:r>
            <a:endParaRPr/>
          </a:p>
          <a:p>
            <a:pPr indent="-228600" lvl="0" marL="228600" marR="0" rtl="0" algn="l">
              <a:lnSpc>
                <a:spcPct val="110000"/>
              </a:lnSpc>
              <a:spcBef>
                <a:spcPts val="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can better approximate out of sample error by only using out-of-bag observations for model validation </a:t>
            </a:r>
            <a:endParaRPr/>
          </a:p>
          <a:p>
            <a:pPr indent="-76200" lvl="0" marL="228600" marR="0" rtl="0" algn="l">
              <a:lnSpc>
                <a:spcPct val="110000"/>
              </a:lnSpc>
              <a:spcBef>
                <a:spcPts val="8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76200" lvl="0" marL="228600" marR="0" rtl="0" algn="l">
              <a:lnSpc>
                <a:spcPct val="110000"/>
              </a:lnSpc>
              <a:spcBef>
                <a:spcPts val="8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pic>
        <p:nvPicPr>
          <p:cNvPr descr="An orange and white cat sitting on a table&#10;&#10;Description generated with very high confidence" id="165" name="Google Shape;165;p23"/>
          <p:cNvPicPr preferRelativeResize="0"/>
          <p:nvPr/>
        </p:nvPicPr>
        <p:blipFill rotWithShape="1">
          <a:blip r:embed="rId4">
            <a:alphaModFix/>
          </a:blip>
          <a:srcRect b="0" l="0" r="0" t="0"/>
          <a:stretch/>
        </p:blipFill>
        <p:spPr>
          <a:xfrm>
            <a:off x="8610600" y="4429120"/>
            <a:ext cx="2266397" cy="1927230"/>
          </a:xfrm>
          <a:prstGeom prst="rect">
            <a:avLst/>
          </a:prstGeom>
          <a:noFill/>
          <a:ln>
            <a:noFill/>
          </a:ln>
        </p:spPr>
      </p:pic>
      <p:sp>
        <p:nvSpPr>
          <p:cNvPr id="166" name="Google Shape;166;p23"/>
          <p:cNvSpPr/>
          <p:nvPr/>
        </p:nvSpPr>
        <p:spPr>
          <a:xfrm>
            <a:off x="6640023" y="2444050"/>
            <a:ext cx="873637" cy="470647"/>
          </a:xfrm>
          <a:prstGeom prst="frame">
            <a:avLst>
              <a:gd fmla="val 4318"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23"/>
          <p:cNvSpPr/>
          <p:nvPr/>
        </p:nvSpPr>
        <p:spPr>
          <a:xfrm>
            <a:off x="6640023" y="3449171"/>
            <a:ext cx="873637" cy="470647"/>
          </a:xfrm>
          <a:prstGeom prst="frame">
            <a:avLst>
              <a:gd fmla="val 4318"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23"/>
          <p:cNvSpPr/>
          <p:nvPr/>
        </p:nvSpPr>
        <p:spPr>
          <a:xfrm>
            <a:off x="8491008" y="2958353"/>
            <a:ext cx="873637" cy="470647"/>
          </a:xfrm>
          <a:prstGeom prst="frame">
            <a:avLst>
              <a:gd fmla="val 4318"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nvSpPr>
        <p:spPr>
          <a:xfrm>
            <a:off x="582728" y="0"/>
            <a:ext cx="10343576"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Random Forests</a:t>
            </a:r>
            <a:endParaRPr/>
          </a:p>
        </p:txBody>
      </p:sp>
      <p:sp>
        <p:nvSpPr>
          <p:cNvPr id="174" name="Google Shape;17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5" name="Google Shape;175;p24"/>
          <p:cNvSpPr txBox="1"/>
          <p:nvPr/>
        </p:nvSpPr>
        <p:spPr>
          <a:xfrm>
            <a:off x="582729" y="1144094"/>
            <a:ext cx="6853496" cy="506844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3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Random forests are a slight trick to bagging that highly improves predictive power</a:t>
            </a:r>
            <a:endParaRPr/>
          </a:p>
          <a:p>
            <a:pPr indent="-228600" lvl="0" marL="228600" marR="0" rtl="0" algn="l">
              <a:lnSpc>
                <a:spcPct val="130000"/>
              </a:lnSpc>
              <a:spcBef>
                <a:spcPts val="80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Many trees do poorly because the stepwise greedy algorithm doesn’t fully explore variable and parameter space</a:t>
            </a:r>
            <a:endParaRPr/>
          </a:p>
          <a:p>
            <a:pPr indent="-228600" lvl="0" marL="228600" marR="0" rtl="0" algn="l">
              <a:lnSpc>
                <a:spcPct val="130000"/>
              </a:lnSpc>
              <a:spcBef>
                <a:spcPts val="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Random forests is like bagging, only each time a split in a tree is considered, a random selection of m predictors is chosen as split candidate</a:t>
            </a:r>
            <a:endParaRPr/>
          </a:p>
          <a:p>
            <a:pPr indent="-228600" lvl="0" marL="228600" marR="0" rtl="0" algn="l">
              <a:lnSpc>
                <a:spcPct val="130000"/>
              </a:lnSpc>
              <a:spcBef>
                <a:spcPts val="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fresh set of m predictors is taken at each split. </a:t>
            </a:r>
            <a:endParaRPr/>
          </a:p>
          <a:p>
            <a:pPr indent="-76200" lvl="0" marL="228600" marR="0" rtl="0" algn="l">
              <a:lnSpc>
                <a:spcPct val="130000"/>
              </a:lnSpc>
              <a:spcBef>
                <a:spcPts val="800"/>
              </a:spcBef>
              <a:spcAft>
                <a:spcPts val="0"/>
              </a:spcAft>
              <a:buClr>
                <a:schemeClr val="dk1"/>
              </a:buClr>
              <a:buSzPts val="2400"/>
              <a:buFont typeface="Arial"/>
              <a:buNone/>
            </a:pPr>
            <a:r>
              <a:t/>
            </a:r>
            <a:endParaRPr b="1" sz="2400">
              <a:solidFill>
                <a:schemeClr val="dk1"/>
              </a:solidFill>
              <a:latin typeface="Calibri"/>
              <a:ea typeface="Calibri"/>
              <a:cs typeface="Calibri"/>
              <a:sym typeface="Calibri"/>
            </a:endParaRPr>
          </a:p>
        </p:txBody>
      </p:sp>
      <p:pic>
        <p:nvPicPr>
          <p:cNvPr descr="Image result for random forest" id="176" name="Google Shape;176;p24"/>
          <p:cNvPicPr preferRelativeResize="0"/>
          <p:nvPr/>
        </p:nvPicPr>
        <p:blipFill rotWithShape="1">
          <a:blip r:embed="rId3">
            <a:alphaModFix/>
          </a:blip>
          <a:srcRect b="0" l="0" r="0" t="0"/>
          <a:stretch/>
        </p:blipFill>
        <p:spPr>
          <a:xfrm>
            <a:off x="8114929" y="1640539"/>
            <a:ext cx="3738585" cy="28039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nvSpPr>
        <p:spPr>
          <a:xfrm>
            <a:off x="892025" y="923374"/>
            <a:ext cx="9725100" cy="561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US" sz="2000">
                <a:latin typeface="Calibri"/>
                <a:ea typeface="Calibri"/>
                <a:cs typeface="Calibri"/>
                <a:sym typeface="Calibri"/>
              </a:rPr>
              <a:t>Overview</a:t>
            </a:r>
            <a:endParaRPr b="1"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Each tree in a random forest is built from a sample drawn with replacement (bootstrap sample) from the training set.</a:t>
            </a:r>
            <a:endParaRPr b="1"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At each node in the tree, a subset of features is randomly selected to determine the split.</a:t>
            </a:r>
            <a:br>
              <a:rPr lang="en-US" sz="2000">
                <a:latin typeface="Calibri"/>
                <a:ea typeface="Calibri"/>
                <a:cs typeface="Calibri"/>
                <a:sym typeface="Calibri"/>
              </a:rPr>
            </a:br>
            <a:endParaRPr sz="2000">
              <a:latin typeface="Calibri"/>
              <a:ea typeface="Calibri"/>
              <a:cs typeface="Calibri"/>
              <a:sym typeface="Calibri"/>
            </a:endParaRPr>
          </a:p>
          <a:p>
            <a:pPr indent="0" lvl="0" marL="0" rtl="0" algn="l">
              <a:spcBef>
                <a:spcPts val="0"/>
              </a:spcBef>
              <a:spcAft>
                <a:spcPts val="0"/>
              </a:spcAft>
              <a:buSzPts val="1100"/>
              <a:buNone/>
            </a:pPr>
            <a:r>
              <a:rPr b="1" lang="en-US" sz="2000">
                <a:latin typeface="Calibri"/>
                <a:ea typeface="Calibri"/>
                <a:cs typeface="Calibri"/>
                <a:sym typeface="Calibri"/>
              </a:rPr>
              <a:t>Random Forest Algorithm (Simplif</a:t>
            </a:r>
            <a:r>
              <a:rPr b="1" lang="en-US" sz="2000">
                <a:latin typeface="Calibri"/>
                <a:ea typeface="Calibri"/>
                <a:cs typeface="Calibri"/>
                <a:sym typeface="Calibri"/>
              </a:rPr>
              <a:t>ied</a:t>
            </a:r>
            <a:r>
              <a:rPr lang="en-US" sz="2000">
                <a:latin typeface="Calibri"/>
                <a:ea typeface="Calibri"/>
                <a:cs typeface="Calibri"/>
                <a:sym typeface="Calibri"/>
              </a:rPr>
              <a:t>)</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For each tree in the forest:</a:t>
            </a:r>
            <a:endParaRPr sz="2000">
              <a:latin typeface="Calibri"/>
              <a:ea typeface="Calibri"/>
              <a:cs typeface="Calibri"/>
              <a:sym typeface="Calibri"/>
            </a:endParaRPr>
          </a:p>
          <a:p>
            <a:pPr indent="-355600" lvl="0" marL="914400" rtl="0" algn="l">
              <a:spcBef>
                <a:spcPts val="0"/>
              </a:spcBef>
              <a:spcAft>
                <a:spcPts val="0"/>
              </a:spcAft>
              <a:buSzPts val="2000"/>
              <a:buFont typeface="Calibri"/>
              <a:buAutoNum type="arabicPeriod"/>
            </a:pPr>
            <a:r>
              <a:rPr lang="en-US" sz="2000">
                <a:latin typeface="Calibri"/>
                <a:ea typeface="Calibri"/>
                <a:cs typeface="Calibri"/>
                <a:sym typeface="Calibri"/>
              </a:rPr>
              <a:t>Draw a bootstrap sample from the training data.</a:t>
            </a:r>
            <a:endParaRPr sz="2000">
              <a:latin typeface="Calibri"/>
              <a:ea typeface="Calibri"/>
              <a:cs typeface="Calibri"/>
              <a:sym typeface="Calibri"/>
            </a:endParaRPr>
          </a:p>
          <a:p>
            <a:pPr indent="-355600" lvl="0" marL="914400" rtl="0" algn="l">
              <a:spcBef>
                <a:spcPts val="0"/>
              </a:spcBef>
              <a:spcAft>
                <a:spcPts val="0"/>
              </a:spcAft>
              <a:buSzPts val="2000"/>
              <a:buFont typeface="Calibri"/>
              <a:buAutoNum type="arabicPeriod"/>
            </a:pPr>
            <a:r>
              <a:rPr lang="en-US" sz="2000">
                <a:latin typeface="Calibri"/>
                <a:ea typeface="Calibri"/>
                <a:cs typeface="Calibri"/>
                <a:sym typeface="Calibri"/>
              </a:rPr>
              <a:t>Grow a decision tree. For every node:</a:t>
            </a:r>
            <a:endParaRPr sz="2000">
              <a:latin typeface="Calibri"/>
              <a:ea typeface="Calibri"/>
              <a:cs typeface="Calibri"/>
              <a:sym typeface="Calibri"/>
            </a:endParaRPr>
          </a:p>
          <a:p>
            <a:pPr indent="-355600" lvl="1" marL="1371600" rtl="0" algn="l">
              <a:spcBef>
                <a:spcPts val="0"/>
              </a:spcBef>
              <a:spcAft>
                <a:spcPts val="0"/>
              </a:spcAft>
              <a:buSzPts val="2000"/>
              <a:buFont typeface="Calibri"/>
              <a:buAutoNum type="alphaLcPeriod"/>
            </a:pPr>
            <a:r>
              <a:rPr lang="en-US" sz="2000">
                <a:latin typeface="Calibri"/>
                <a:ea typeface="Calibri"/>
                <a:cs typeface="Calibri"/>
                <a:sym typeface="Calibri"/>
              </a:rPr>
              <a:t>Randomly select </a:t>
            </a:r>
            <a:r>
              <a:rPr i="1" lang="en-US" sz="2000">
                <a:latin typeface="Calibri"/>
                <a:ea typeface="Calibri"/>
                <a:cs typeface="Calibri"/>
                <a:sym typeface="Calibri"/>
              </a:rPr>
              <a:t>d</a:t>
            </a:r>
            <a:r>
              <a:rPr lang="en-US" sz="2000">
                <a:latin typeface="Calibri"/>
                <a:ea typeface="Calibri"/>
                <a:cs typeface="Calibri"/>
                <a:sym typeface="Calibri"/>
              </a:rPr>
              <a:t> features (where </a:t>
            </a:r>
            <a:r>
              <a:rPr i="1" lang="en-US" sz="2000">
                <a:latin typeface="Calibri"/>
                <a:ea typeface="Calibri"/>
                <a:cs typeface="Calibri"/>
                <a:sym typeface="Calibri"/>
              </a:rPr>
              <a:t>d</a:t>
            </a:r>
            <a:r>
              <a:rPr lang="en-US" sz="2000">
                <a:latin typeface="Calibri"/>
                <a:ea typeface="Calibri"/>
                <a:cs typeface="Calibri"/>
                <a:sym typeface="Calibri"/>
              </a:rPr>
              <a:t> is a hyperparameter).</a:t>
            </a:r>
            <a:endParaRPr sz="2000">
              <a:latin typeface="Calibri"/>
              <a:ea typeface="Calibri"/>
              <a:cs typeface="Calibri"/>
              <a:sym typeface="Calibri"/>
            </a:endParaRPr>
          </a:p>
          <a:p>
            <a:pPr indent="-355600" lvl="1" marL="1371600" rtl="0" algn="l">
              <a:spcBef>
                <a:spcPts val="0"/>
              </a:spcBef>
              <a:spcAft>
                <a:spcPts val="0"/>
              </a:spcAft>
              <a:buSzPts val="2000"/>
              <a:buFont typeface="Calibri"/>
              <a:buAutoNum type="alphaLcPeriod"/>
            </a:pPr>
            <a:r>
              <a:rPr lang="en-US" sz="2000">
                <a:latin typeface="Calibri"/>
                <a:ea typeface="Calibri"/>
                <a:cs typeface="Calibri"/>
                <a:sym typeface="Calibri"/>
              </a:rPr>
              <a:t>Find the best split using the selected features.</a:t>
            </a:r>
            <a:endParaRPr sz="2000">
              <a:latin typeface="Calibri"/>
              <a:ea typeface="Calibri"/>
              <a:cs typeface="Calibri"/>
              <a:sym typeface="Calibri"/>
            </a:endParaRPr>
          </a:p>
          <a:p>
            <a:pPr indent="-355600" lvl="1" marL="1371600" rtl="0" algn="l">
              <a:spcBef>
                <a:spcPts val="0"/>
              </a:spcBef>
              <a:spcAft>
                <a:spcPts val="0"/>
              </a:spcAft>
              <a:buSzPts val="2000"/>
              <a:buFont typeface="Calibri"/>
              <a:buAutoNum type="alphaLcPeriod"/>
            </a:pPr>
            <a:r>
              <a:rPr lang="en-US" sz="2000">
                <a:latin typeface="Calibri"/>
                <a:ea typeface="Calibri"/>
                <a:cs typeface="Calibri"/>
                <a:sym typeface="Calibri"/>
              </a:rPr>
              <a:t>Split the node into child nodes.</a:t>
            </a:r>
            <a:endParaRPr sz="2000">
              <a:latin typeface="Calibri"/>
              <a:ea typeface="Calibri"/>
              <a:cs typeface="Calibri"/>
              <a:sym typeface="Calibri"/>
            </a:endParaRPr>
          </a:p>
          <a:p>
            <a:pPr indent="-355600" lvl="0" marL="914400" rtl="0" algn="l">
              <a:spcBef>
                <a:spcPts val="0"/>
              </a:spcBef>
              <a:spcAft>
                <a:spcPts val="0"/>
              </a:spcAft>
              <a:buSzPts val="2000"/>
              <a:buFont typeface="Calibri"/>
              <a:buAutoNum type="arabicPeriod"/>
            </a:pPr>
            <a:r>
              <a:rPr lang="en-US" sz="2000">
                <a:latin typeface="Calibri"/>
                <a:ea typeface="Calibri"/>
                <a:cs typeface="Calibri"/>
                <a:sym typeface="Calibri"/>
              </a:rPr>
              <a:t>Repeat step 2 until a stopping criterion is met (e.g., maximum depth).</a:t>
            </a:r>
            <a:endParaRPr sz="2000">
              <a:latin typeface="Calibri"/>
              <a:ea typeface="Calibri"/>
              <a:cs typeface="Calibri"/>
              <a:sym typeface="Calibri"/>
            </a:endParaRPr>
          </a:p>
          <a:p>
            <a:pPr indent="0" lvl="0" marL="0" rtl="0" algn="l">
              <a:spcBef>
                <a:spcPts val="0"/>
              </a:spcBef>
              <a:spcAft>
                <a:spcPts val="0"/>
              </a:spcAft>
              <a:buNone/>
            </a:pPr>
            <a:br>
              <a:rPr lang="en-US" sz="2000">
                <a:latin typeface="Calibri"/>
                <a:ea typeface="Calibri"/>
                <a:cs typeface="Calibri"/>
                <a:sym typeface="Calibri"/>
              </a:rPr>
            </a:br>
            <a:r>
              <a:rPr b="1" lang="en-US" sz="2000">
                <a:latin typeface="Calibri"/>
                <a:ea typeface="Calibri"/>
                <a:cs typeface="Calibri"/>
                <a:sym typeface="Calibri"/>
              </a:rPr>
              <a:t>Prediction</a:t>
            </a:r>
            <a:endParaRPr b="1" sz="2000">
              <a:latin typeface="Calibri"/>
              <a:ea typeface="Calibri"/>
              <a:cs typeface="Calibri"/>
              <a:sym typeface="Calibri"/>
            </a:endParaRPr>
          </a:p>
          <a:p>
            <a:pPr indent="457200" lvl="0" marL="0" rtl="0" algn="l">
              <a:spcBef>
                <a:spcPts val="0"/>
              </a:spcBef>
              <a:spcAft>
                <a:spcPts val="0"/>
              </a:spcAft>
              <a:buNone/>
            </a:pPr>
            <a:r>
              <a:rPr b="1" lang="en-US" sz="2000">
                <a:latin typeface="Calibri"/>
                <a:ea typeface="Calibri"/>
                <a:cs typeface="Calibri"/>
                <a:sym typeface="Calibri"/>
              </a:rPr>
              <a:t>Classification:</a:t>
            </a:r>
            <a:r>
              <a:rPr lang="en-US" sz="2000">
                <a:latin typeface="Calibri"/>
                <a:ea typeface="Calibri"/>
                <a:cs typeface="Calibri"/>
                <a:sym typeface="Calibri"/>
              </a:rPr>
              <a:t> Use majority voting from all trees.</a:t>
            </a:r>
            <a:endParaRPr sz="2000">
              <a:latin typeface="Calibri"/>
              <a:ea typeface="Calibri"/>
              <a:cs typeface="Calibri"/>
              <a:sym typeface="Calibri"/>
            </a:endParaRPr>
          </a:p>
          <a:p>
            <a:pPr indent="457200" lvl="0" marL="0" rtl="0" algn="l">
              <a:spcBef>
                <a:spcPts val="0"/>
              </a:spcBef>
              <a:spcAft>
                <a:spcPts val="0"/>
              </a:spcAft>
              <a:buNone/>
            </a:pPr>
            <a:r>
              <a:rPr b="1" lang="en-US" sz="2000">
                <a:latin typeface="Calibri"/>
                <a:ea typeface="Calibri"/>
                <a:cs typeface="Calibri"/>
                <a:sym typeface="Calibri"/>
              </a:rPr>
              <a:t>Regression:</a:t>
            </a:r>
            <a:r>
              <a:rPr lang="en-US" sz="2000">
                <a:latin typeface="Calibri"/>
                <a:ea typeface="Calibri"/>
                <a:cs typeface="Calibri"/>
                <a:sym typeface="Calibri"/>
              </a:rPr>
              <a:t> Calculate the average of predictions from all trees.</a:t>
            </a:r>
            <a:endParaRPr sz="2000">
              <a:latin typeface="Calibri"/>
              <a:ea typeface="Calibri"/>
              <a:cs typeface="Calibri"/>
              <a:sym typeface="Calibri"/>
            </a:endParaRPr>
          </a:p>
        </p:txBody>
      </p:sp>
      <p:sp>
        <p:nvSpPr>
          <p:cNvPr id="182" name="Google Shape;182;p25"/>
          <p:cNvSpPr txBox="1"/>
          <p:nvPr/>
        </p:nvSpPr>
        <p:spPr>
          <a:xfrm>
            <a:off x="582728" y="-88175"/>
            <a:ext cx="103437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How Random Forests Work</a:t>
            </a:r>
            <a:endParaRPr/>
          </a:p>
        </p:txBody>
      </p:sp>
      <p:sp>
        <p:nvSpPr>
          <p:cNvPr id="183" name="Google Shape;183;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838200" y="365126"/>
            <a:ext cx="10515600" cy="4673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70C0"/>
              </a:buClr>
              <a:buSzPts val="3600"/>
              <a:buFont typeface="Calibri"/>
              <a:buNone/>
            </a:pPr>
            <a:r>
              <a:rPr lang="en-US" sz="3600">
                <a:solidFill>
                  <a:srgbClr val="0070C0"/>
                </a:solidFill>
              </a:rPr>
              <a:t>Random Forest Model: Many Decision Trees</a:t>
            </a:r>
            <a:endParaRPr/>
          </a:p>
        </p:txBody>
      </p:sp>
      <p:pic>
        <p:nvPicPr>
          <p:cNvPr id="189" name="Google Shape;189;p26"/>
          <p:cNvPicPr preferRelativeResize="0"/>
          <p:nvPr/>
        </p:nvPicPr>
        <p:blipFill rotWithShape="1">
          <a:blip r:embed="rId3">
            <a:alphaModFix/>
          </a:blip>
          <a:srcRect b="0" l="0" r="0" t="0"/>
          <a:stretch/>
        </p:blipFill>
        <p:spPr>
          <a:xfrm>
            <a:off x="1707516" y="3238645"/>
            <a:ext cx="2112119" cy="1084096"/>
          </a:xfrm>
          <a:prstGeom prst="rect">
            <a:avLst/>
          </a:prstGeom>
          <a:noFill/>
          <a:ln>
            <a:noFill/>
          </a:ln>
        </p:spPr>
      </p:pic>
      <p:sp>
        <p:nvSpPr>
          <p:cNvPr id="190" name="Google Shape;190;p26"/>
          <p:cNvSpPr txBox="1"/>
          <p:nvPr/>
        </p:nvSpPr>
        <p:spPr>
          <a:xfrm>
            <a:off x="2351476" y="2812196"/>
            <a:ext cx="8242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Tree 1</a:t>
            </a:r>
            <a:endParaRPr/>
          </a:p>
        </p:txBody>
      </p:sp>
      <p:pic>
        <p:nvPicPr>
          <p:cNvPr id="191" name="Google Shape;191;p26"/>
          <p:cNvPicPr preferRelativeResize="0"/>
          <p:nvPr/>
        </p:nvPicPr>
        <p:blipFill rotWithShape="1">
          <a:blip r:embed="rId4">
            <a:alphaModFix/>
          </a:blip>
          <a:srcRect b="0" l="0" r="0" t="0"/>
          <a:stretch/>
        </p:blipFill>
        <p:spPr>
          <a:xfrm>
            <a:off x="4863294" y="3293171"/>
            <a:ext cx="1774789" cy="1007873"/>
          </a:xfrm>
          <a:prstGeom prst="rect">
            <a:avLst/>
          </a:prstGeom>
          <a:noFill/>
          <a:ln>
            <a:noFill/>
          </a:ln>
        </p:spPr>
      </p:pic>
      <p:sp>
        <p:nvSpPr>
          <p:cNvPr id="192" name="Google Shape;192;p26"/>
          <p:cNvSpPr txBox="1"/>
          <p:nvPr/>
        </p:nvSpPr>
        <p:spPr>
          <a:xfrm>
            <a:off x="5153305" y="2284715"/>
            <a:ext cx="139961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Bootstrap b</a:t>
            </a:r>
            <a:endParaRPr/>
          </a:p>
        </p:txBody>
      </p:sp>
      <p:sp>
        <p:nvSpPr>
          <p:cNvPr id="193" name="Google Shape;193;p26"/>
          <p:cNvSpPr/>
          <p:nvPr/>
        </p:nvSpPr>
        <p:spPr>
          <a:xfrm>
            <a:off x="2453605" y="1451467"/>
            <a:ext cx="485775" cy="467388"/>
          </a:xfrm>
          <a:prstGeom prst="rect">
            <a:avLst/>
          </a:pr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26"/>
          <p:cNvSpPr txBox="1"/>
          <p:nvPr/>
        </p:nvSpPr>
        <p:spPr>
          <a:xfrm>
            <a:off x="229759" y="1344534"/>
            <a:ext cx="1769331"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B bootstrap</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sampes of data</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 1000)</a:t>
            </a:r>
            <a:endParaRPr/>
          </a:p>
        </p:txBody>
      </p:sp>
      <p:sp>
        <p:nvSpPr>
          <p:cNvPr id="195" name="Google Shape;195;p26"/>
          <p:cNvSpPr/>
          <p:nvPr/>
        </p:nvSpPr>
        <p:spPr>
          <a:xfrm>
            <a:off x="5610225" y="1451467"/>
            <a:ext cx="485775" cy="467388"/>
          </a:xfrm>
          <a:prstGeom prst="rect">
            <a:avLst/>
          </a:pr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26"/>
          <p:cNvSpPr txBox="1"/>
          <p:nvPr/>
        </p:nvSpPr>
        <p:spPr>
          <a:xfrm>
            <a:off x="7443788" y="1549523"/>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pic>
        <p:nvPicPr>
          <p:cNvPr id="197" name="Google Shape;197;p26"/>
          <p:cNvPicPr preferRelativeResize="0"/>
          <p:nvPr/>
        </p:nvPicPr>
        <p:blipFill rotWithShape="1">
          <a:blip r:embed="rId3">
            <a:alphaModFix/>
          </a:blip>
          <a:srcRect b="0" l="0" r="0" t="0"/>
          <a:stretch/>
        </p:blipFill>
        <p:spPr>
          <a:xfrm>
            <a:off x="8992306" y="3336701"/>
            <a:ext cx="2112119" cy="1084096"/>
          </a:xfrm>
          <a:prstGeom prst="rect">
            <a:avLst/>
          </a:prstGeom>
          <a:noFill/>
          <a:ln>
            <a:noFill/>
          </a:ln>
        </p:spPr>
      </p:pic>
      <p:sp>
        <p:nvSpPr>
          <p:cNvPr id="198" name="Google Shape;198;p26"/>
          <p:cNvSpPr txBox="1"/>
          <p:nvPr/>
        </p:nvSpPr>
        <p:spPr>
          <a:xfrm>
            <a:off x="9083434" y="2284715"/>
            <a:ext cx="178433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Bootstrap 1000</a:t>
            </a:r>
            <a:endParaRPr/>
          </a:p>
        </p:txBody>
      </p:sp>
      <p:sp>
        <p:nvSpPr>
          <p:cNvPr id="199" name="Google Shape;199;p26"/>
          <p:cNvSpPr/>
          <p:nvPr/>
        </p:nvSpPr>
        <p:spPr>
          <a:xfrm>
            <a:off x="9732715" y="1451467"/>
            <a:ext cx="485775" cy="467388"/>
          </a:xfrm>
          <a:prstGeom prst="rect">
            <a:avLst/>
          </a:pr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26"/>
          <p:cNvSpPr txBox="1"/>
          <p:nvPr/>
        </p:nvSpPr>
        <p:spPr>
          <a:xfrm>
            <a:off x="2151490" y="2290099"/>
            <a:ext cx="139480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Bootstrap 1</a:t>
            </a:r>
            <a:endParaRPr/>
          </a:p>
        </p:txBody>
      </p:sp>
      <p:sp>
        <p:nvSpPr>
          <p:cNvPr id="201" name="Google Shape;201;p26"/>
          <p:cNvSpPr txBox="1"/>
          <p:nvPr/>
        </p:nvSpPr>
        <p:spPr>
          <a:xfrm>
            <a:off x="5438607" y="2850630"/>
            <a:ext cx="82901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Tree b</a:t>
            </a:r>
            <a:endParaRPr/>
          </a:p>
        </p:txBody>
      </p:sp>
      <p:sp>
        <p:nvSpPr>
          <p:cNvPr id="202" name="Google Shape;202;p26"/>
          <p:cNvSpPr txBox="1"/>
          <p:nvPr/>
        </p:nvSpPr>
        <p:spPr>
          <a:xfrm>
            <a:off x="9368738" y="2893061"/>
            <a:ext cx="121373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Tree 1000</a:t>
            </a:r>
            <a:endParaRPr/>
          </a:p>
        </p:txBody>
      </p:sp>
      <p:cxnSp>
        <p:nvCxnSpPr>
          <p:cNvPr id="203" name="Google Shape;203;p26"/>
          <p:cNvCxnSpPr/>
          <p:nvPr/>
        </p:nvCxnSpPr>
        <p:spPr>
          <a:xfrm>
            <a:off x="2753643" y="4420797"/>
            <a:ext cx="0" cy="685800"/>
          </a:xfrm>
          <a:prstGeom prst="straightConnector1">
            <a:avLst/>
          </a:prstGeom>
          <a:noFill/>
          <a:ln cap="flat" cmpd="sng" w="28575">
            <a:solidFill>
              <a:schemeClr val="dk1"/>
            </a:solidFill>
            <a:prstDash val="solid"/>
            <a:miter lim="800000"/>
            <a:headEnd len="sm" w="sm" type="none"/>
            <a:tailEnd len="med" w="med" type="triangle"/>
          </a:ln>
        </p:spPr>
      </p:cxnSp>
      <p:sp>
        <p:nvSpPr>
          <p:cNvPr id="204" name="Google Shape;204;p26"/>
          <p:cNvSpPr txBox="1"/>
          <p:nvPr/>
        </p:nvSpPr>
        <p:spPr>
          <a:xfrm>
            <a:off x="1482752" y="5227418"/>
            <a:ext cx="242748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Vote individual i survived = 0 or 1</a:t>
            </a:r>
            <a:endParaRPr/>
          </a:p>
        </p:txBody>
      </p:sp>
      <p:cxnSp>
        <p:nvCxnSpPr>
          <p:cNvPr id="205" name="Google Shape;205;p26"/>
          <p:cNvCxnSpPr/>
          <p:nvPr/>
        </p:nvCxnSpPr>
        <p:spPr>
          <a:xfrm>
            <a:off x="5887367" y="4478486"/>
            <a:ext cx="0" cy="685800"/>
          </a:xfrm>
          <a:prstGeom prst="straightConnector1">
            <a:avLst/>
          </a:prstGeom>
          <a:noFill/>
          <a:ln cap="flat" cmpd="sng" w="28575">
            <a:solidFill>
              <a:schemeClr val="dk1"/>
            </a:solidFill>
            <a:prstDash val="solid"/>
            <a:miter lim="800000"/>
            <a:headEnd len="sm" w="sm" type="none"/>
            <a:tailEnd len="med" w="med" type="triangle"/>
          </a:ln>
        </p:spPr>
      </p:cxnSp>
      <p:cxnSp>
        <p:nvCxnSpPr>
          <p:cNvPr id="206" name="Google Shape;206;p26"/>
          <p:cNvCxnSpPr/>
          <p:nvPr/>
        </p:nvCxnSpPr>
        <p:spPr>
          <a:xfrm>
            <a:off x="10098260" y="4420797"/>
            <a:ext cx="0" cy="685800"/>
          </a:xfrm>
          <a:prstGeom prst="straightConnector1">
            <a:avLst/>
          </a:prstGeom>
          <a:noFill/>
          <a:ln cap="flat" cmpd="sng" w="28575">
            <a:solidFill>
              <a:schemeClr val="dk1"/>
            </a:solidFill>
            <a:prstDash val="solid"/>
            <a:miter lim="800000"/>
            <a:headEnd len="sm" w="sm" type="none"/>
            <a:tailEnd len="med" w="med" type="triangle"/>
          </a:ln>
        </p:spPr>
      </p:cxnSp>
      <p:sp>
        <p:nvSpPr>
          <p:cNvPr id="207" name="Google Shape;207;p26"/>
          <p:cNvSpPr txBox="1"/>
          <p:nvPr/>
        </p:nvSpPr>
        <p:spPr>
          <a:xfrm>
            <a:off x="4673627" y="5245522"/>
            <a:ext cx="242748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Vote individual i survived = 0 or 1</a:t>
            </a:r>
            <a:endParaRPr/>
          </a:p>
        </p:txBody>
      </p:sp>
      <p:sp>
        <p:nvSpPr>
          <p:cNvPr id="208" name="Google Shape;208;p26"/>
          <p:cNvSpPr txBox="1"/>
          <p:nvPr/>
        </p:nvSpPr>
        <p:spPr>
          <a:xfrm>
            <a:off x="8676945" y="5296284"/>
            <a:ext cx="242748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Vote individual i survived = 0 or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nvSpPr>
        <p:spPr>
          <a:xfrm>
            <a:off x="582728" y="185200"/>
            <a:ext cx="103437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(Gradient) Boosting</a:t>
            </a:r>
            <a:endParaRPr/>
          </a:p>
        </p:txBody>
      </p:sp>
      <p:sp>
        <p:nvSpPr>
          <p:cNvPr id="214" name="Google Shape;214;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27"/>
          <p:cNvSpPr txBox="1"/>
          <p:nvPr/>
        </p:nvSpPr>
        <p:spPr>
          <a:xfrm>
            <a:off x="838200" y="1140730"/>
            <a:ext cx="9725100" cy="476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000">
                <a:latin typeface="Calibri"/>
                <a:ea typeface="Calibri"/>
                <a:cs typeface="Calibri"/>
                <a:sym typeface="Calibri"/>
              </a:rPr>
              <a:t>Definition: </a:t>
            </a:r>
            <a:endParaRPr b="1" sz="2000">
              <a:latin typeface="Calibri"/>
              <a:ea typeface="Calibri"/>
              <a:cs typeface="Calibri"/>
              <a:sym typeface="Calibri"/>
            </a:endParaRPr>
          </a:p>
          <a:p>
            <a:pPr indent="-355600" lvl="0" marL="457200" marR="0" rtl="0" algn="l">
              <a:lnSpc>
                <a:spcPct val="100000"/>
              </a:lnSpc>
              <a:spcBef>
                <a:spcPts val="0"/>
              </a:spcBef>
              <a:spcAft>
                <a:spcPts val="0"/>
              </a:spcAft>
              <a:buSzPts val="2000"/>
              <a:buFont typeface="Calibri"/>
              <a:buChar char="●"/>
            </a:pPr>
            <a:r>
              <a:rPr lang="en-US" sz="2000">
                <a:latin typeface="Calibri"/>
                <a:ea typeface="Calibri"/>
                <a:cs typeface="Calibri"/>
                <a:sym typeface="Calibri"/>
              </a:rPr>
              <a:t>A sequential process where each subsequent model attempts to correct the errors of the previous models.</a:t>
            </a:r>
            <a:r>
              <a:rPr lang="en-US" sz="2000">
                <a:latin typeface="Calibri"/>
                <a:ea typeface="Calibri"/>
                <a:cs typeface="Calibri"/>
                <a:sym typeface="Calibri"/>
              </a:rPr>
              <a:t>.</a:t>
            </a:r>
            <a:endParaRPr sz="2000">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latin typeface="Calibri"/>
              <a:ea typeface="Calibri"/>
              <a:cs typeface="Calibri"/>
              <a:sym typeface="Calibri"/>
            </a:endParaRPr>
          </a:p>
          <a:p>
            <a:pPr indent="0" lvl="0" marL="0" marR="0" rtl="0" algn="l">
              <a:lnSpc>
                <a:spcPct val="100000"/>
              </a:lnSpc>
              <a:spcBef>
                <a:spcPts val="0"/>
              </a:spcBef>
              <a:spcAft>
                <a:spcPts val="0"/>
              </a:spcAft>
              <a:buNone/>
            </a:pPr>
            <a:r>
              <a:rPr b="1" lang="en-US" sz="2000">
                <a:latin typeface="Calibri"/>
                <a:ea typeface="Calibri"/>
                <a:cs typeface="Calibri"/>
                <a:sym typeface="Calibri"/>
              </a:rPr>
              <a:t>Purpose:</a:t>
            </a:r>
            <a:r>
              <a:rPr lang="en-US" sz="2000">
                <a:latin typeface="Calibri"/>
                <a:ea typeface="Calibri"/>
                <a:cs typeface="Calibri"/>
                <a:sym typeface="Calibri"/>
              </a:rPr>
              <a:t> </a:t>
            </a:r>
            <a:endParaRPr sz="2000">
              <a:latin typeface="Calibri"/>
              <a:ea typeface="Calibri"/>
              <a:cs typeface="Calibri"/>
              <a:sym typeface="Calibri"/>
            </a:endParaRPr>
          </a:p>
          <a:p>
            <a:pPr indent="-355600" lvl="0" marL="457200" marR="0" rtl="0" algn="l">
              <a:lnSpc>
                <a:spcPct val="100000"/>
              </a:lnSpc>
              <a:spcBef>
                <a:spcPts val="0"/>
              </a:spcBef>
              <a:spcAft>
                <a:spcPts val="0"/>
              </a:spcAft>
              <a:buSzPts val="2000"/>
              <a:buFont typeface="Calibri"/>
              <a:buChar char="●"/>
            </a:pPr>
            <a:r>
              <a:rPr lang="en-US" sz="2000">
                <a:latin typeface="Calibri"/>
                <a:ea typeface="Calibri"/>
                <a:cs typeface="Calibri"/>
                <a:sym typeface="Calibri"/>
              </a:rPr>
              <a:t>To convert a set of weak learners into a strong learner.</a:t>
            </a:r>
            <a:endParaRPr sz="2000">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b="1" lang="en-US" sz="2000">
                <a:latin typeface="Calibri"/>
                <a:ea typeface="Calibri"/>
                <a:cs typeface="Calibri"/>
                <a:sym typeface="Calibri"/>
              </a:rPr>
              <a:t>How Boosting Works</a:t>
            </a:r>
            <a:endParaRPr b="1"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1" lang="en-US" sz="2000">
                <a:latin typeface="Calibri"/>
                <a:ea typeface="Calibri"/>
                <a:cs typeface="Calibri"/>
                <a:sym typeface="Calibri"/>
              </a:rPr>
              <a:t>Sequential Training:</a:t>
            </a:r>
            <a:r>
              <a:rPr lang="en-US" sz="2000">
                <a:latin typeface="Calibri"/>
                <a:ea typeface="Calibri"/>
                <a:cs typeface="Calibri"/>
                <a:sym typeface="Calibri"/>
              </a:rPr>
              <a:t> Models are trained sequentially with each model learning from the errors of its predecessors.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1" lang="en-US" sz="2000">
                <a:latin typeface="Calibri"/>
                <a:ea typeface="Calibri"/>
                <a:cs typeface="Calibri"/>
                <a:sym typeface="Calibri"/>
              </a:rPr>
              <a:t>Weight Adjustment:</a:t>
            </a:r>
            <a:r>
              <a:rPr lang="en-US" sz="2000">
                <a:latin typeface="Calibri"/>
                <a:ea typeface="Calibri"/>
                <a:cs typeface="Calibri"/>
                <a:sym typeface="Calibri"/>
              </a:rPr>
              <a:t> Incorrect predictions in the previous model increase the weight of these instances in the next model.</a:t>
            </a:r>
            <a:endParaRPr sz="2000">
              <a:latin typeface="Calibri"/>
              <a:ea typeface="Calibri"/>
              <a:cs typeface="Calibri"/>
              <a:sym typeface="Calibri"/>
            </a:endParaRPr>
          </a:p>
          <a:p>
            <a:pPr indent="0" lvl="0" marL="0" marR="0" rtl="0" algn="l">
              <a:spcBef>
                <a:spcPts val="0"/>
              </a:spcBef>
              <a:spcAft>
                <a:spcPts val="0"/>
              </a:spcAft>
              <a:buNone/>
            </a:pPr>
            <a:r>
              <a:t/>
            </a:r>
            <a:endParaRPr sz="2000">
              <a:latin typeface="Calibri"/>
              <a:ea typeface="Calibri"/>
              <a:cs typeface="Calibri"/>
              <a:sym typeface="Calibri"/>
            </a:endParaRPr>
          </a:p>
          <a:p>
            <a:pPr indent="0" lvl="0" marL="0" marR="0" rtl="0" algn="l">
              <a:spcBef>
                <a:spcPts val="0"/>
              </a:spcBef>
              <a:spcAft>
                <a:spcPts val="0"/>
              </a:spcAft>
              <a:buNone/>
            </a:pPr>
            <a:r>
              <a:rPr b="1" lang="en-US" sz="2000">
                <a:latin typeface="Calibri"/>
                <a:ea typeface="Calibri"/>
                <a:cs typeface="Calibri"/>
                <a:sym typeface="Calibri"/>
              </a:rPr>
              <a:t>Gradient Descent Algorithm: </a:t>
            </a:r>
            <a:endParaRPr b="1"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US" sz="2000">
                <a:latin typeface="Calibri"/>
                <a:ea typeface="Calibri"/>
                <a:cs typeface="Calibri"/>
                <a:sym typeface="Calibri"/>
              </a:rPr>
              <a:t>At each step, gradient boosting uses the gradient descent algorithm to minimize the loss function (a measure of how far the model's predictions are from the actual values). In simple terms, it iteratively adjusts the model in the direction that reduces the loss.</a:t>
            </a: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nvSpPr>
        <p:spPr>
          <a:xfrm>
            <a:off x="582728" y="185200"/>
            <a:ext cx="103437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XGBoost: A Powerful Library</a:t>
            </a:r>
            <a:endParaRPr/>
          </a:p>
        </p:txBody>
      </p:sp>
      <p:sp>
        <p:nvSpPr>
          <p:cNvPr id="221" name="Google Shape;22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p28"/>
          <p:cNvSpPr txBox="1"/>
          <p:nvPr/>
        </p:nvSpPr>
        <p:spPr>
          <a:xfrm>
            <a:off x="838200" y="1414130"/>
            <a:ext cx="9725100" cy="476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000">
                <a:latin typeface="Calibri"/>
                <a:ea typeface="Calibri"/>
                <a:cs typeface="Calibri"/>
                <a:sym typeface="Calibri"/>
              </a:rPr>
              <a:t>Definition: </a:t>
            </a:r>
            <a:r>
              <a:rPr lang="en-US" sz="2000">
                <a:latin typeface="Calibri"/>
                <a:ea typeface="Calibri"/>
                <a:cs typeface="Calibri"/>
                <a:sym typeface="Calibri"/>
              </a:rPr>
              <a:t>eXtreme Gradient Boosting (XGBoost) is an efficient and scalable implementation of gradient boosting.</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000">
                <a:latin typeface="Calibri"/>
                <a:ea typeface="Calibri"/>
                <a:cs typeface="Calibri"/>
                <a:sym typeface="Calibri"/>
              </a:rPr>
              <a:t>Gradient Boosting Framework:</a:t>
            </a:r>
            <a:r>
              <a:rPr lang="en-US" sz="2000">
                <a:latin typeface="Calibri"/>
                <a:ea typeface="Calibri"/>
                <a:cs typeface="Calibri"/>
                <a:sym typeface="Calibri"/>
              </a:rPr>
              <a:t> Builds trees one at a time, where each new tree helps to correct errors made by previously trained tree.</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latin typeface="Calibri"/>
                <a:ea typeface="Calibri"/>
                <a:cs typeface="Calibri"/>
                <a:sym typeface="Calibri"/>
              </a:rPr>
              <a:t>Regularization: Includes L1 (Lasso) and L2 (Ridge) regularization to prevent overfitting.</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sz="2000">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b="1" lang="en-US" sz="2000">
                <a:latin typeface="Calibri"/>
                <a:ea typeface="Calibri"/>
                <a:cs typeface="Calibri"/>
                <a:sym typeface="Calibri"/>
              </a:rPr>
              <a:t>How Boosting Works</a:t>
            </a:r>
            <a:endParaRPr b="1"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1" lang="en-US" sz="2000">
                <a:latin typeface="Calibri"/>
                <a:ea typeface="Calibri"/>
                <a:cs typeface="Calibri"/>
                <a:sym typeface="Calibri"/>
              </a:rPr>
              <a:t>Sequential Training:</a:t>
            </a:r>
            <a:r>
              <a:rPr lang="en-US" sz="2000">
                <a:latin typeface="Calibri"/>
                <a:ea typeface="Calibri"/>
                <a:cs typeface="Calibri"/>
                <a:sym typeface="Calibri"/>
              </a:rPr>
              <a:t> Models are trained sequentially with each model learning from the errors of its predecessors.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1" lang="en-US" sz="2000">
                <a:latin typeface="Calibri"/>
                <a:ea typeface="Calibri"/>
                <a:cs typeface="Calibri"/>
                <a:sym typeface="Calibri"/>
              </a:rPr>
              <a:t>Weight Adjustment:</a:t>
            </a:r>
            <a:r>
              <a:rPr lang="en-US" sz="2000">
                <a:latin typeface="Calibri"/>
                <a:ea typeface="Calibri"/>
                <a:cs typeface="Calibri"/>
                <a:sym typeface="Calibri"/>
              </a:rPr>
              <a:t> Incorrect predictions in the previous model increase the weight of these instances in the next model.</a:t>
            </a:r>
            <a:endParaRPr sz="2000">
              <a:latin typeface="Calibri"/>
              <a:ea typeface="Calibri"/>
              <a:cs typeface="Calibri"/>
              <a:sym typeface="Calibri"/>
            </a:endParaRPr>
          </a:p>
          <a:p>
            <a:pPr indent="0" lvl="0" marL="0" marR="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nvSpPr>
        <p:spPr>
          <a:xfrm>
            <a:off x="582728" y="185200"/>
            <a:ext cx="103437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Similarity Score: The XGBoost Split Criterion</a:t>
            </a:r>
            <a:endParaRPr/>
          </a:p>
        </p:txBody>
      </p:sp>
      <p:sp>
        <p:nvSpPr>
          <p:cNvPr id="228" name="Google Shape;228;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29"/>
          <p:cNvSpPr txBox="1"/>
          <p:nvPr/>
        </p:nvSpPr>
        <p:spPr>
          <a:xfrm>
            <a:off x="326325" y="1128900"/>
            <a:ext cx="11112600" cy="5048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US" sz="2000">
                <a:latin typeface="Calibri"/>
                <a:ea typeface="Calibri"/>
                <a:cs typeface="Calibri"/>
                <a:sym typeface="Calibri"/>
              </a:rPr>
              <a:t>Gradient and Hessian</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In each iteration, XGBoost calculates the gradient (FoD) and Hessian (SoD) of the loss function for each instance.</a:t>
            </a:r>
            <a:endParaRPr sz="2000">
              <a:latin typeface="Calibri"/>
              <a:ea typeface="Calibri"/>
              <a:cs typeface="Calibri"/>
              <a:sym typeface="Calibri"/>
            </a:endParaRPr>
          </a:p>
          <a:p>
            <a:pPr indent="-355600" lvl="1" marL="914400" rtl="0" algn="l">
              <a:spcBef>
                <a:spcPts val="0"/>
              </a:spcBef>
              <a:spcAft>
                <a:spcPts val="0"/>
              </a:spcAft>
              <a:buSzPts val="2000"/>
              <a:buFont typeface="Calibri"/>
              <a:buChar char="○"/>
            </a:pPr>
            <a:r>
              <a:rPr b="1" lang="en-US" sz="2000">
                <a:latin typeface="Calibri"/>
                <a:ea typeface="Calibri"/>
                <a:cs typeface="Calibri"/>
                <a:sym typeface="Calibri"/>
              </a:rPr>
              <a:t>Gradient:</a:t>
            </a:r>
            <a:r>
              <a:rPr lang="en-US" sz="2000">
                <a:latin typeface="Calibri"/>
                <a:ea typeface="Calibri"/>
                <a:cs typeface="Calibri"/>
                <a:sym typeface="Calibri"/>
              </a:rPr>
              <a:t> indicates the direction of the steepest increase or decrease in the loss function</a:t>
            </a:r>
            <a:endParaRPr sz="2000">
              <a:latin typeface="Calibri"/>
              <a:ea typeface="Calibri"/>
              <a:cs typeface="Calibri"/>
              <a:sym typeface="Calibri"/>
            </a:endParaRPr>
          </a:p>
          <a:p>
            <a:pPr indent="-355600" lvl="1" marL="914400" rtl="0" algn="l">
              <a:spcBef>
                <a:spcPts val="0"/>
              </a:spcBef>
              <a:spcAft>
                <a:spcPts val="0"/>
              </a:spcAft>
              <a:buSzPts val="2000"/>
              <a:buFont typeface="Calibri"/>
              <a:buChar char="○"/>
            </a:pPr>
            <a:r>
              <a:rPr b="1" lang="en-US" sz="2000">
                <a:latin typeface="Calibri"/>
                <a:ea typeface="Calibri"/>
                <a:cs typeface="Calibri"/>
                <a:sym typeface="Calibri"/>
              </a:rPr>
              <a:t>Hessian:</a:t>
            </a:r>
            <a:r>
              <a:rPr lang="en-US" sz="2000">
                <a:latin typeface="Calibri"/>
                <a:ea typeface="Calibri"/>
                <a:cs typeface="Calibri"/>
                <a:sym typeface="Calibri"/>
              </a:rPr>
              <a:t> provides information about how quickly this rate of change is itself changing. Tells you about the curvature of the loss function at a particular point.	</a:t>
            </a:r>
            <a:br>
              <a:rPr lang="en-US" sz="2000">
                <a:latin typeface="Calibri"/>
                <a:ea typeface="Calibri"/>
                <a:cs typeface="Calibri"/>
                <a:sym typeface="Calibri"/>
              </a:rPr>
            </a:br>
            <a:endParaRPr sz="2000">
              <a:latin typeface="Calibri"/>
              <a:ea typeface="Calibri"/>
              <a:cs typeface="Calibri"/>
              <a:sym typeface="Calibri"/>
            </a:endParaRPr>
          </a:p>
          <a:p>
            <a:pPr indent="0" lvl="0" marL="0" rtl="0" algn="l">
              <a:spcBef>
                <a:spcPts val="0"/>
              </a:spcBef>
              <a:spcAft>
                <a:spcPts val="0"/>
              </a:spcAft>
              <a:buNone/>
            </a:pPr>
            <a:r>
              <a:rPr b="1" lang="en-US" sz="2000">
                <a:latin typeface="Calibri"/>
                <a:ea typeface="Calibri"/>
                <a:cs typeface="Calibri"/>
                <a:sym typeface="Calibri"/>
              </a:rPr>
              <a:t>Similarity Score Calculation</a:t>
            </a:r>
            <a:endParaRPr b="1" sz="2000">
              <a:latin typeface="Calibri"/>
              <a:ea typeface="Calibri"/>
              <a:cs typeface="Calibri"/>
              <a:sym typeface="Calibri"/>
            </a:endParaRPr>
          </a:p>
          <a:p>
            <a:pPr indent="457200" lvl="0" marL="0" rtl="0" algn="l">
              <a:spcBef>
                <a:spcPts val="0"/>
              </a:spcBef>
              <a:spcAft>
                <a:spcPts val="0"/>
              </a:spcAft>
              <a:buNone/>
            </a:pPr>
            <a:r>
              <a:rPr lang="en-US" sz="2000">
                <a:latin typeface="Calibri"/>
                <a:ea typeface="Calibri"/>
                <a:cs typeface="Calibri"/>
                <a:sym typeface="Calibri"/>
              </a:rPr>
              <a:t>The similarity score for a given node is calculated using the formula:</a:t>
            </a:r>
            <a:endParaRPr sz="2000">
              <a:latin typeface="Calibri"/>
              <a:ea typeface="Calibri"/>
              <a:cs typeface="Calibri"/>
              <a:sym typeface="Calibri"/>
            </a:endParaRPr>
          </a:p>
          <a:p>
            <a:pPr indent="0" lvl="0" marL="0" rtl="0" algn="l">
              <a:spcBef>
                <a:spcPts val="0"/>
              </a:spcBef>
              <a:spcAft>
                <a:spcPts val="0"/>
              </a:spcAft>
              <a:buSzPts val="1100"/>
              <a:buNone/>
            </a:pPr>
            <a:r>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0"/>
              </a:spcBef>
              <a:spcAft>
                <a:spcPts val="0"/>
              </a:spcAft>
              <a:buSzPts val="1100"/>
              <a:buNone/>
            </a:pPr>
            <a:r>
              <a:t/>
            </a:r>
            <a:endParaRPr sz="2000">
              <a:latin typeface="Calibri"/>
              <a:ea typeface="Calibri"/>
              <a:cs typeface="Calibri"/>
              <a:sym typeface="Calibri"/>
            </a:endParaRPr>
          </a:p>
          <a:p>
            <a:pPr indent="0" lvl="0" marL="0" rtl="0" algn="l">
              <a:spcBef>
                <a:spcPts val="0"/>
              </a:spcBef>
              <a:spcAft>
                <a:spcPts val="0"/>
              </a:spcAft>
              <a:buSzPts val="1100"/>
              <a:buNone/>
            </a:pPr>
            <a:r>
              <a:rPr b="1" lang="en-US" sz="2000">
                <a:latin typeface="Calibri"/>
                <a:ea typeface="Calibri"/>
                <a:cs typeface="Calibri"/>
                <a:sym typeface="Calibri"/>
              </a:rPr>
              <a:t>Numerator:</a:t>
            </a:r>
            <a:r>
              <a:rPr lang="en-US" sz="2000">
                <a:latin typeface="Calibri"/>
                <a:ea typeface="Calibri"/>
                <a:cs typeface="Calibri"/>
                <a:sym typeface="Calibri"/>
              </a:rPr>
              <a:t> Sum of gradients of the loss function for all instances in the node,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000">
                <a:latin typeface="Calibri"/>
                <a:ea typeface="Calibri"/>
                <a:cs typeface="Calibri"/>
                <a:sym typeface="Calibri"/>
              </a:rPr>
              <a:t>Denominator: </a:t>
            </a:r>
            <a:r>
              <a:rPr lang="en-US" sz="2000">
                <a:latin typeface="Calibri"/>
                <a:ea typeface="Calibri"/>
                <a:cs typeface="Calibri"/>
                <a:sym typeface="Calibri"/>
              </a:rPr>
              <a:t>Sum of the second-order gradients. Lambda is a regularization parameter.</a:t>
            </a:r>
            <a:endParaRPr sz="2000">
              <a:latin typeface="Calibri"/>
              <a:ea typeface="Calibri"/>
              <a:cs typeface="Calibri"/>
              <a:sym typeface="Calibri"/>
            </a:endParaRPr>
          </a:p>
          <a:p>
            <a:pPr indent="0" lvl="0" marL="0" marR="0" rtl="0" algn="l">
              <a:spcBef>
                <a:spcPts val="0"/>
              </a:spcBef>
              <a:spcAft>
                <a:spcPts val="0"/>
              </a:spcAft>
              <a:buNone/>
            </a:pPr>
            <a:r>
              <a:t/>
            </a:r>
            <a:endParaRPr b="1" sz="2000">
              <a:latin typeface="Calibri"/>
              <a:ea typeface="Calibri"/>
              <a:cs typeface="Calibri"/>
              <a:sym typeface="Calibri"/>
            </a:endParaRPr>
          </a:p>
        </p:txBody>
      </p:sp>
      <p:pic>
        <p:nvPicPr>
          <p:cNvPr id="230" name="Google Shape;230;p29"/>
          <p:cNvPicPr preferRelativeResize="0"/>
          <p:nvPr/>
        </p:nvPicPr>
        <p:blipFill>
          <a:blip r:embed="rId3">
            <a:alphaModFix/>
          </a:blip>
          <a:stretch>
            <a:fillRect/>
          </a:stretch>
        </p:blipFill>
        <p:spPr>
          <a:xfrm>
            <a:off x="3524650" y="4110150"/>
            <a:ext cx="3565200" cy="643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nvSpPr>
        <p:spPr>
          <a:xfrm>
            <a:off x="582728" y="185200"/>
            <a:ext cx="103437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Similarity Score Continued</a:t>
            </a:r>
            <a:endParaRPr/>
          </a:p>
        </p:txBody>
      </p:sp>
      <p:sp>
        <p:nvSpPr>
          <p:cNvPr id="236" name="Google Shape;236;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30"/>
          <p:cNvSpPr txBox="1"/>
          <p:nvPr/>
        </p:nvSpPr>
        <p:spPr>
          <a:xfrm>
            <a:off x="326325" y="1128900"/>
            <a:ext cx="11112600" cy="5048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US" sz="2000">
                <a:solidFill>
                  <a:schemeClr val="dk1"/>
                </a:solidFill>
                <a:latin typeface="Calibri"/>
                <a:ea typeface="Calibri"/>
                <a:cs typeface="Calibri"/>
                <a:sym typeface="Calibri"/>
              </a:rPr>
              <a:t>Split Finding</a:t>
            </a:r>
            <a:endParaRPr b="1"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XGBoost examines different possible splits and calculates how much each split will reduce the loss function, which involves comparing the similarity scores.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reduction in loss, or "gain", from a potential split is given by:</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A split is chosen to maximize this gain.</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SzPts val="1100"/>
              <a:buNone/>
            </a:pPr>
            <a:r>
              <a:rPr b="1" lang="en-US" sz="2000">
                <a:solidFill>
                  <a:schemeClr val="dk1"/>
                </a:solidFill>
                <a:latin typeface="Calibri"/>
                <a:ea typeface="Calibri"/>
                <a:cs typeface="Calibri"/>
                <a:sym typeface="Calibri"/>
              </a:rPr>
              <a:t>Regularization</a:t>
            </a:r>
            <a:endParaRPr b="1"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similarity score includes the regularization term \( \lambda \) (also known as the "lambda" parameter in XGBoost). This regularization term helps to avoid overfitting by penalizing complex models.</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SzPts val="1100"/>
              <a:buNone/>
            </a:pPr>
            <a:r>
              <a:rPr b="1" lang="en-US" sz="2000">
                <a:solidFill>
                  <a:schemeClr val="dk1"/>
                </a:solidFill>
                <a:latin typeface="Calibri"/>
                <a:ea typeface="Calibri"/>
                <a:cs typeface="Calibri"/>
                <a:sym typeface="Calibri"/>
              </a:rPr>
              <a:t>Pruning</a:t>
            </a:r>
            <a:endParaRPr b="1"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After the tree is fully grown, XGBoost can prune it by removing splits that do not provide enough gain, as determined by another regularization parameter (gamma).</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latin typeface="Calibri"/>
              <a:ea typeface="Calibri"/>
              <a:cs typeface="Calibri"/>
              <a:sym typeface="Calibri"/>
            </a:endParaRPr>
          </a:p>
        </p:txBody>
      </p:sp>
      <p:pic>
        <p:nvPicPr>
          <p:cNvPr id="238" name="Google Shape;238;p30"/>
          <p:cNvPicPr preferRelativeResize="0"/>
          <p:nvPr/>
        </p:nvPicPr>
        <p:blipFill>
          <a:blip r:embed="rId3">
            <a:alphaModFix/>
          </a:blip>
          <a:stretch>
            <a:fillRect/>
          </a:stretch>
        </p:blipFill>
        <p:spPr>
          <a:xfrm>
            <a:off x="2324450" y="2566100"/>
            <a:ext cx="6286150" cy="50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nvSpPr>
        <p:spPr>
          <a:xfrm>
            <a:off x="582728" y="0"/>
            <a:ext cx="103437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Bagging, Boosting, and Stacking in Python</a:t>
            </a:r>
            <a:endParaRPr/>
          </a:p>
        </p:txBody>
      </p:sp>
      <p:sp>
        <p:nvSpPr>
          <p:cNvPr id="244" name="Google Shape;244;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31"/>
          <p:cNvSpPr txBox="1"/>
          <p:nvPr/>
        </p:nvSpPr>
        <p:spPr>
          <a:xfrm>
            <a:off x="838200" y="1414130"/>
            <a:ext cx="9725100" cy="4762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To the </a:t>
            </a:r>
            <a:r>
              <a:rPr lang="en-US" sz="1800" u="sng">
                <a:solidFill>
                  <a:schemeClr val="hlink"/>
                </a:solidFill>
                <a:latin typeface="Calibri"/>
                <a:ea typeface="Calibri"/>
                <a:cs typeface="Calibri"/>
                <a:sym typeface="Calibri"/>
                <a:hlinkClick r:id="rId3"/>
              </a:rPr>
              <a:t>code</a:t>
            </a:r>
            <a:r>
              <a:rPr lang="en-US" sz="1800">
                <a:latin typeface="Calibri"/>
                <a:ea typeface="Calibri"/>
                <a:cs typeface="Calibri"/>
                <a:sym typeface="Calibri"/>
              </a:rPr>
              <a:t>!</a:t>
            </a:r>
            <a:r>
              <a:rPr lang="en-US" sz="1800">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Class 1</a:t>
            </a:r>
            <a:r>
              <a:rPr lang="en-US" sz="4400">
                <a:solidFill>
                  <a:schemeClr val="accent1"/>
                </a:solidFill>
                <a:latin typeface="Calibri"/>
                <a:ea typeface="Calibri"/>
                <a:cs typeface="Calibri"/>
                <a:sym typeface="Calibri"/>
              </a:rPr>
              <a:t>6</a:t>
            </a:r>
            <a:r>
              <a:rPr b="0" i="0" lang="en-US" sz="4400" u="none" cap="none" strike="noStrike">
                <a:solidFill>
                  <a:schemeClr val="accent1"/>
                </a:solidFill>
                <a:latin typeface="Calibri"/>
                <a:ea typeface="Calibri"/>
                <a:cs typeface="Calibri"/>
                <a:sym typeface="Calibri"/>
              </a:rPr>
              <a:t>: Outline</a:t>
            </a:r>
            <a:endParaRPr/>
          </a:p>
        </p:txBody>
      </p:sp>
      <p:sp>
        <p:nvSpPr>
          <p:cNvPr id="96" name="Google Shape;96;p14"/>
          <p:cNvSpPr txBox="1"/>
          <p:nvPr/>
        </p:nvSpPr>
        <p:spPr>
          <a:xfrm>
            <a:off x="621475" y="1273303"/>
            <a:ext cx="8257830" cy="3091616"/>
          </a:xfrm>
          <a:prstGeom prst="rect">
            <a:avLst/>
          </a:prstGeom>
          <a:noFill/>
          <a:ln>
            <a:noFill/>
          </a:ln>
        </p:spPr>
        <p:txBody>
          <a:bodyPr anchorCtr="0" anchor="t" bIns="45700" lIns="91425" spcFirstLastPara="1" rIns="91425" wrap="square" tIns="45700">
            <a:spAutoFit/>
          </a:bodyPr>
          <a:lstStyle/>
          <a:p>
            <a:pPr indent="-514350" lvl="0" marL="514350" marR="0" rtl="0" algn="l">
              <a:lnSpc>
                <a:spcPct val="150000"/>
              </a:lnSpc>
              <a:spcBef>
                <a:spcPts val="0"/>
              </a:spcBef>
              <a:spcAft>
                <a:spcPts val="0"/>
              </a:spcAft>
              <a:buClr>
                <a:schemeClr val="dk1"/>
              </a:buClr>
              <a:buSzPts val="2400"/>
              <a:buFont typeface="Calibri"/>
              <a:buAutoNum type="arabicPeriod"/>
            </a:pPr>
            <a:r>
              <a:rPr b="1" i="0" lang="en-US" sz="2400" u="none" cap="none" strike="noStrike">
                <a:solidFill>
                  <a:schemeClr val="dk1"/>
                </a:solidFill>
                <a:latin typeface="Calibri"/>
                <a:ea typeface="Calibri"/>
                <a:cs typeface="Calibri"/>
                <a:sym typeface="Calibri"/>
              </a:rPr>
              <a:t>Bagging and Ensemble Methods</a:t>
            </a:r>
            <a:endParaRPr/>
          </a:p>
          <a:p>
            <a:pPr indent="-514350" lvl="0" marL="51435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Random Forests</a:t>
            </a:r>
            <a:endParaRPr/>
          </a:p>
          <a:p>
            <a:pPr indent="-514350" lvl="0" marL="51435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Random Forest Lab</a:t>
            </a:r>
            <a:endParaRPr/>
          </a:p>
          <a:p>
            <a:pPr indent="-387350" lvl="0" marL="514350" marR="0" rtl="0" algn="l">
              <a:lnSpc>
                <a:spcPct val="150000"/>
              </a:lnSpc>
              <a:spcBef>
                <a:spcPts val="0"/>
              </a:spcBef>
              <a:spcAft>
                <a:spcPts val="0"/>
              </a:spcAft>
              <a:buClr>
                <a:schemeClr val="dk1"/>
              </a:buClr>
              <a:buSzPts val="2000"/>
              <a:buFont typeface="Calibri"/>
              <a:buNone/>
            </a:pPr>
            <a:r>
              <a:t/>
            </a:r>
            <a:endParaRPr b="0" i="0" sz="2000" u="none" cap="none" strike="noStrike">
              <a:solidFill>
                <a:srgbClr val="595959"/>
              </a:solidFill>
              <a:latin typeface="Calibri"/>
              <a:ea typeface="Calibri"/>
              <a:cs typeface="Calibri"/>
              <a:sym typeface="Calibri"/>
            </a:endParaRPr>
          </a:p>
          <a:p>
            <a:pPr indent="-387350" lvl="1" marL="971550" marR="0" rtl="0" algn="l">
              <a:lnSpc>
                <a:spcPct val="150000"/>
              </a:lnSpc>
              <a:spcBef>
                <a:spcPts val="0"/>
              </a:spcBef>
              <a:spcAft>
                <a:spcPts val="0"/>
              </a:spcAft>
              <a:buClr>
                <a:schemeClr val="dk1"/>
              </a:buClr>
              <a:buSzPts val="2000"/>
              <a:buFont typeface="Calibri"/>
              <a:buNone/>
            </a:pPr>
            <a:r>
              <a:t/>
            </a:r>
            <a:endParaRPr b="0" i="0" sz="2000" u="none" cap="none" strike="noStrike">
              <a:solidFill>
                <a:srgbClr val="595959"/>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2000" u="none" cap="none" strike="noStrike">
              <a:solidFill>
                <a:srgbClr val="595959"/>
              </a:solidFill>
              <a:latin typeface="Calibri"/>
              <a:ea typeface="Calibri"/>
              <a:cs typeface="Calibri"/>
              <a:sym typeface="Calibri"/>
            </a:endParaRPr>
          </a:p>
        </p:txBody>
      </p:sp>
      <p:sp>
        <p:nvSpPr>
          <p:cNvPr id="97" name="Google Shape;9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idx="1" type="body"/>
          </p:nvPr>
        </p:nvSpPr>
        <p:spPr>
          <a:xfrm>
            <a:off x="621475" y="1447217"/>
            <a:ext cx="10732325" cy="482942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latin typeface="Calibri"/>
                <a:ea typeface="Calibri"/>
                <a:cs typeface="Calibri"/>
                <a:sym typeface="Calibri"/>
              </a:rPr>
              <a:t>Regression trees use binary decisions of the X variables to predict the outcome.</a:t>
            </a:r>
            <a:endParaRPr/>
          </a:p>
          <a:p>
            <a:pPr indent="-228600" lvl="0" marL="228600" rtl="0" algn="l">
              <a:lnSpc>
                <a:spcPct val="120000"/>
              </a:lnSpc>
              <a:spcBef>
                <a:spcPts val="1200"/>
              </a:spcBef>
              <a:spcAft>
                <a:spcPts val="0"/>
              </a:spcAft>
              <a:buClr>
                <a:schemeClr val="dk1"/>
              </a:buClr>
              <a:buSzPts val="1800"/>
              <a:buChar char="•"/>
            </a:pPr>
            <a:r>
              <a:rPr lang="en-US" sz="1800">
                <a:latin typeface="Calibri"/>
                <a:ea typeface="Calibri"/>
                <a:cs typeface="Calibri"/>
                <a:sym typeface="Calibri"/>
              </a:rPr>
              <a:t>Regression trees can be used for either regression or classification problems.</a:t>
            </a:r>
            <a:endParaRPr/>
          </a:p>
          <a:p>
            <a:pPr indent="-228600" lvl="0" marL="228600" rtl="0" algn="l">
              <a:lnSpc>
                <a:spcPct val="120000"/>
              </a:lnSpc>
              <a:spcBef>
                <a:spcPts val="1200"/>
              </a:spcBef>
              <a:spcAft>
                <a:spcPts val="0"/>
              </a:spcAft>
              <a:buClr>
                <a:schemeClr val="dk1"/>
              </a:buClr>
              <a:buSzPts val="1800"/>
              <a:buChar char="•"/>
            </a:pPr>
            <a:r>
              <a:rPr lang="en-US" sz="1800">
                <a:latin typeface="Calibri"/>
                <a:ea typeface="Calibri"/>
                <a:cs typeface="Calibri"/>
                <a:sym typeface="Calibri"/>
              </a:rPr>
              <a:t>We must control the depth and/or complexity of a tree or else it is prone to overfitting.</a:t>
            </a:r>
            <a:endParaRPr/>
          </a:p>
          <a:p>
            <a:pPr indent="-228600" lvl="0" marL="228600" rtl="0" algn="l">
              <a:lnSpc>
                <a:spcPct val="120000"/>
              </a:lnSpc>
              <a:spcBef>
                <a:spcPts val="1200"/>
              </a:spcBef>
              <a:spcAft>
                <a:spcPts val="0"/>
              </a:spcAft>
              <a:buClr>
                <a:schemeClr val="dk1"/>
              </a:buClr>
              <a:buSzPts val="1800"/>
              <a:buChar char="•"/>
            </a:pPr>
            <a:r>
              <a:rPr lang="en-US" sz="1800">
                <a:latin typeface="Calibri"/>
                <a:ea typeface="Calibri"/>
                <a:cs typeface="Calibri"/>
                <a:sym typeface="Calibri"/>
              </a:rPr>
              <a:t>Bagging is an ensemble method that combines many models.</a:t>
            </a:r>
            <a:endParaRPr/>
          </a:p>
          <a:p>
            <a:pPr indent="-228600" lvl="0" marL="228600" rtl="0" algn="l">
              <a:lnSpc>
                <a:spcPct val="120000"/>
              </a:lnSpc>
              <a:spcBef>
                <a:spcPts val="1200"/>
              </a:spcBef>
              <a:spcAft>
                <a:spcPts val="0"/>
              </a:spcAft>
              <a:buClr>
                <a:schemeClr val="dk1"/>
              </a:buClr>
              <a:buSzPts val="1800"/>
              <a:buChar char="•"/>
            </a:pPr>
            <a:r>
              <a:rPr lang="en-US" sz="1800">
                <a:latin typeface="Calibri"/>
                <a:ea typeface="Calibri"/>
                <a:cs typeface="Calibri"/>
                <a:sym typeface="Calibri"/>
              </a:rPr>
              <a:t>Bagging stands for “bootstrap aggregation” where we combine predictions from models estimated against many bootstrapped datasets. </a:t>
            </a:r>
            <a:endParaRPr/>
          </a:p>
        </p:txBody>
      </p:sp>
      <p:sp>
        <p:nvSpPr>
          <p:cNvPr id="251" name="Google Shape;25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p32"/>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Class 17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3" name="Google Shape;103;p15"/>
          <p:cNvPicPr preferRelativeResize="0"/>
          <p:nvPr/>
        </p:nvPicPr>
        <p:blipFill rotWithShape="1">
          <a:blip r:embed="rId3">
            <a:alphaModFix/>
          </a:blip>
          <a:srcRect b="0" l="0" r="0" t="0"/>
          <a:stretch/>
        </p:blipFill>
        <p:spPr>
          <a:xfrm>
            <a:off x="2434717" y="315321"/>
            <a:ext cx="7322566" cy="6406154"/>
          </a:xfrm>
          <a:prstGeom prst="rect">
            <a:avLst/>
          </a:prstGeom>
          <a:noFill/>
          <a:ln>
            <a:noFill/>
          </a:ln>
        </p:spPr>
      </p:pic>
      <p:pic>
        <p:nvPicPr>
          <p:cNvPr id="104" name="Google Shape;104;p15"/>
          <p:cNvPicPr preferRelativeResize="0"/>
          <p:nvPr/>
        </p:nvPicPr>
        <p:blipFill rotWithShape="1">
          <a:blip r:embed="rId4">
            <a:alphaModFix/>
          </a:blip>
          <a:srcRect b="0" l="0" r="0" t="0"/>
          <a:stretch/>
        </p:blipFill>
        <p:spPr>
          <a:xfrm>
            <a:off x="1389324" y="2126485"/>
            <a:ext cx="9413352" cy="3918366"/>
          </a:xfrm>
          <a:prstGeom prst="rect">
            <a:avLst/>
          </a:prstGeom>
          <a:noFill/>
          <a:ln>
            <a:noFill/>
          </a:ln>
        </p:spPr>
      </p:pic>
      <p:sp>
        <p:nvSpPr>
          <p:cNvPr id="105" name="Google Shape;105;p15"/>
          <p:cNvSpPr/>
          <p:nvPr/>
        </p:nvSpPr>
        <p:spPr>
          <a:xfrm>
            <a:off x="2525819" y="6356350"/>
            <a:ext cx="7231464" cy="36933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https://www.thrillist.com/entertainment/nation/the-netflix-prize</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nvSpPr>
        <p:spPr>
          <a:xfrm>
            <a:off x="582728" y="0"/>
            <a:ext cx="10343576"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Netflix prize</a:t>
            </a:r>
            <a:endParaRPr/>
          </a:p>
        </p:txBody>
      </p:sp>
      <p:sp>
        <p:nvSpPr>
          <p:cNvPr id="111" name="Google Shape;11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Related image" id="112" name="Google Shape;112;p16"/>
          <p:cNvPicPr preferRelativeResize="0"/>
          <p:nvPr/>
        </p:nvPicPr>
        <p:blipFill rotWithShape="1">
          <a:blip r:embed="rId3">
            <a:alphaModFix/>
          </a:blip>
          <a:srcRect b="0" l="0" r="0" t="0"/>
          <a:stretch/>
        </p:blipFill>
        <p:spPr>
          <a:xfrm>
            <a:off x="1344630" y="889795"/>
            <a:ext cx="8676824" cy="50784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Related image" id="117" name="Google Shape;117;p17"/>
          <p:cNvPicPr preferRelativeResize="0"/>
          <p:nvPr/>
        </p:nvPicPr>
        <p:blipFill rotWithShape="1">
          <a:blip r:embed="rId3">
            <a:alphaModFix/>
          </a:blip>
          <a:srcRect b="0" l="0" r="265" t="11857"/>
          <a:stretch/>
        </p:blipFill>
        <p:spPr>
          <a:xfrm>
            <a:off x="5012030" y="1128922"/>
            <a:ext cx="6940127" cy="4600155"/>
          </a:xfrm>
          <a:prstGeom prst="rect">
            <a:avLst/>
          </a:prstGeom>
          <a:noFill/>
          <a:ln>
            <a:noFill/>
          </a:ln>
        </p:spPr>
      </p:pic>
      <p:sp>
        <p:nvSpPr>
          <p:cNvPr id="118" name="Google Shape;118;p17"/>
          <p:cNvSpPr txBox="1"/>
          <p:nvPr/>
        </p:nvSpPr>
        <p:spPr>
          <a:xfrm>
            <a:off x="582728" y="0"/>
            <a:ext cx="10343576"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Netflix prize winners</a:t>
            </a:r>
            <a:endParaRPr/>
          </a:p>
        </p:txBody>
      </p:sp>
      <p:sp>
        <p:nvSpPr>
          <p:cNvPr id="119" name="Google Shape;11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mage result for netflix prize" id="120" name="Google Shape;120;p17"/>
          <p:cNvPicPr preferRelativeResize="0"/>
          <p:nvPr/>
        </p:nvPicPr>
        <p:blipFill rotWithShape="1">
          <a:blip r:embed="rId4">
            <a:alphaModFix/>
          </a:blip>
          <a:srcRect b="21591" l="0" r="700" t="0"/>
          <a:stretch/>
        </p:blipFill>
        <p:spPr>
          <a:xfrm>
            <a:off x="134529" y="1687783"/>
            <a:ext cx="5356824" cy="2777723"/>
          </a:xfrm>
          <a:prstGeom prst="rect">
            <a:avLst/>
          </a:prstGeom>
          <a:noFill/>
          <a:ln>
            <a:noFill/>
          </a:ln>
        </p:spPr>
      </p:pic>
      <p:sp>
        <p:nvSpPr>
          <p:cNvPr id="121" name="Google Shape;121;p17"/>
          <p:cNvSpPr txBox="1"/>
          <p:nvPr/>
        </p:nvSpPr>
        <p:spPr>
          <a:xfrm>
            <a:off x="749125" y="5743217"/>
            <a:ext cx="9725025" cy="112631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1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Punchline: simple models beat out one very deep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Related image" id="126" name="Google Shape;126;p18"/>
          <p:cNvPicPr preferRelativeResize="0"/>
          <p:nvPr/>
        </p:nvPicPr>
        <p:blipFill rotWithShape="1">
          <a:blip r:embed="rId3">
            <a:alphaModFix/>
          </a:blip>
          <a:srcRect b="0" l="0" r="265" t="11857"/>
          <a:stretch/>
        </p:blipFill>
        <p:spPr>
          <a:xfrm>
            <a:off x="2061275" y="1901960"/>
            <a:ext cx="7772400" cy="5151814"/>
          </a:xfrm>
          <a:prstGeom prst="rect">
            <a:avLst/>
          </a:prstGeom>
          <a:noFill/>
          <a:ln>
            <a:noFill/>
          </a:ln>
        </p:spPr>
      </p:pic>
      <p:sp>
        <p:nvSpPr>
          <p:cNvPr id="127" name="Google Shape;127;p18"/>
          <p:cNvSpPr txBox="1"/>
          <p:nvPr/>
        </p:nvSpPr>
        <p:spPr>
          <a:xfrm>
            <a:off x="605975" y="356461"/>
            <a:ext cx="10343576" cy="1126316"/>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lnSpc>
                <a:spcPct val="90000"/>
              </a:lnSpc>
              <a:spcBef>
                <a:spcPts val="0"/>
              </a:spcBef>
              <a:spcAft>
                <a:spcPts val="0"/>
              </a:spcAft>
              <a:buClr>
                <a:schemeClr val="accent1"/>
              </a:buClr>
              <a:buSzPct val="100000"/>
              <a:buFont typeface="Calibri"/>
              <a:buNone/>
            </a:pPr>
            <a:r>
              <a:rPr lang="en-US" sz="4400">
                <a:solidFill>
                  <a:schemeClr val="accent1"/>
                </a:solidFill>
                <a:latin typeface="Calibri"/>
                <a:ea typeface="Calibri"/>
                <a:cs typeface="Calibri"/>
                <a:sym typeface="Calibri"/>
              </a:rPr>
              <a:t>Netflix prize conclusion: ensemble of simple methods beats one complex method</a:t>
            </a:r>
            <a:endParaRPr/>
          </a:p>
        </p:txBody>
      </p:sp>
      <p:sp>
        <p:nvSpPr>
          <p:cNvPr id="128" name="Google Shape;1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nvSpPr>
        <p:spPr>
          <a:xfrm>
            <a:off x="582728" y="0"/>
            <a:ext cx="10343576"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But what is an ensemble model?</a:t>
            </a:r>
            <a:endParaRPr/>
          </a:p>
        </p:txBody>
      </p:sp>
      <p:sp>
        <p:nvSpPr>
          <p:cNvPr id="134" name="Google Shape;13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19"/>
          <p:cNvSpPr txBox="1"/>
          <p:nvPr/>
        </p:nvSpPr>
        <p:spPr>
          <a:xfrm>
            <a:off x="838200" y="1414130"/>
            <a:ext cx="9725025" cy="476283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latin typeface="Calibri"/>
                <a:ea typeface="Calibri"/>
                <a:cs typeface="Calibri"/>
                <a:sym typeface="Calibri"/>
              </a:rPr>
              <a:t>Definition:</a:t>
            </a:r>
            <a:endParaRPr b="1"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US" sz="2000">
                <a:latin typeface="Calibri"/>
                <a:ea typeface="Calibri"/>
                <a:cs typeface="Calibri"/>
                <a:sym typeface="Calibri"/>
              </a:rPr>
              <a:t>An ensemble model is any algorithm that combines multiple machine learning techniques into a single predictive model to decrease variance (bagging), bias (boosting), or improve predictions (stacking).</a:t>
            </a:r>
            <a:endParaRPr sz="2000">
              <a:latin typeface="Calibri"/>
              <a:ea typeface="Calibri"/>
              <a:cs typeface="Calibri"/>
              <a:sym typeface="Calibri"/>
            </a:endParaRPr>
          </a:p>
          <a:p>
            <a:pPr indent="0" lvl="0" marL="457200" marR="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b="1" lang="en-US" sz="2000">
                <a:latin typeface="Calibri"/>
                <a:ea typeface="Calibri"/>
                <a:cs typeface="Calibri"/>
                <a:sym typeface="Calibri"/>
              </a:rPr>
              <a:t>Key Insight:</a:t>
            </a:r>
            <a:r>
              <a:rPr lang="en-US" sz="2000">
                <a:latin typeface="Calibri"/>
                <a:ea typeface="Calibri"/>
                <a:cs typeface="Calibri"/>
                <a:sym typeface="Calibri"/>
              </a:rPr>
              <a:t>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The key idea </a:t>
            </a:r>
            <a:r>
              <a:rPr lang="en-US" sz="2000">
                <a:latin typeface="Calibri"/>
                <a:ea typeface="Calibri"/>
                <a:cs typeface="Calibri"/>
                <a:sym typeface="Calibri"/>
              </a:rPr>
              <a:t>behind</a:t>
            </a:r>
            <a:r>
              <a:rPr lang="en-US" sz="2000">
                <a:latin typeface="Calibri"/>
                <a:ea typeface="Calibri"/>
                <a:cs typeface="Calibri"/>
                <a:sym typeface="Calibri"/>
              </a:rPr>
              <a:t> </a:t>
            </a:r>
            <a:r>
              <a:rPr lang="en-US" sz="2000">
                <a:latin typeface="Calibri"/>
                <a:ea typeface="Calibri"/>
                <a:cs typeface="Calibri"/>
                <a:sym typeface="Calibri"/>
              </a:rPr>
              <a:t>ensemble</a:t>
            </a:r>
            <a:r>
              <a:rPr lang="en-US" sz="2000">
                <a:latin typeface="Calibri"/>
                <a:ea typeface="Calibri"/>
                <a:cs typeface="Calibri"/>
                <a:sym typeface="Calibri"/>
              </a:rPr>
              <a:t> models is that they combine multiple </a:t>
            </a:r>
            <a:r>
              <a:rPr i="1" lang="en-US" sz="2000">
                <a:latin typeface="Calibri"/>
                <a:ea typeface="Calibri"/>
                <a:cs typeface="Calibri"/>
                <a:sym typeface="Calibri"/>
              </a:rPr>
              <a:t>weak</a:t>
            </a:r>
            <a:r>
              <a:rPr lang="en-US" sz="2000">
                <a:latin typeface="Calibri"/>
                <a:ea typeface="Calibri"/>
                <a:cs typeface="Calibri"/>
                <a:sym typeface="Calibri"/>
              </a:rPr>
              <a:t> models that together can produce a more accurate and robust model than each can by itself.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Most ensembles predict by “voting” on a path forward.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Think of an ensemble model as relying on “the wisdom of the crowd.”</a:t>
            </a:r>
            <a:endParaRPr sz="2000">
              <a:latin typeface="Calibri"/>
              <a:ea typeface="Calibri"/>
              <a:cs typeface="Calibri"/>
              <a:sym typeface="Calibri"/>
            </a:endParaRPr>
          </a:p>
          <a:p>
            <a:pPr indent="0" lvl="0" marL="0" marR="0" rtl="0" algn="l">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nvSpPr>
        <p:spPr>
          <a:xfrm>
            <a:off x="847025" y="973149"/>
            <a:ext cx="9725100" cy="545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000">
                <a:latin typeface="Calibri"/>
                <a:ea typeface="Calibri"/>
                <a:cs typeface="Calibri"/>
                <a:sym typeface="Calibri"/>
              </a:rPr>
              <a:t>Bagging (Bootstrap Aggregating)</a:t>
            </a:r>
            <a:r>
              <a:rPr lang="en-US" sz="2000">
                <a:latin typeface="Calibri"/>
                <a:ea typeface="Calibri"/>
                <a:cs typeface="Calibri"/>
                <a:sym typeface="Calibri"/>
              </a:rPr>
              <a:t>:  Reduces variance, helps avoid overfitting.</a:t>
            </a:r>
            <a:endParaRPr sz="2000">
              <a:latin typeface="Calibri"/>
              <a:ea typeface="Calibri"/>
              <a:cs typeface="Calibri"/>
              <a:sym typeface="Calibri"/>
            </a:endParaRPr>
          </a:p>
          <a:p>
            <a:pPr indent="-355600" lvl="1" marL="914400" rtl="0" algn="l">
              <a:spcBef>
                <a:spcPts val="0"/>
              </a:spcBef>
              <a:spcAft>
                <a:spcPts val="0"/>
              </a:spcAft>
              <a:buSzPts val="2000"/>
              <a:buFont typeface="Calibri"/>
              <a:buChar char="○"/>
            </a:pPr>
            <a:r>
              <a:rPr b="1" lang="en-US" sz="2000">
                <a:latin typeface="Calibri"/>
                <a:ea typeface="Calibri"/>
                <a:cs typeface="Calibri"/>
                <a:sym typeface="Calibri"/>
              </a:rPr>
              <a:t>Example Algorithms:</a:t>
            </a:r>
            <a:endParaRPr b="1" sz="2000">
              <a:latin typeface="Calibri"/>
              <a:ea typeface="Calibri"/>
              <a:cs typeface="Calibri"/>
              <a:sym typeface="Calibri"/>
            </a:endParaRPr>
          </a:p>
          <a:p>
            <a:pPr indent="-355600" lvl="2" marL="1371600" rtl="0" algn="l">
              <a:spcBef>
                <a:spcPts val="0"/>
              </a:spcBef>
              <a:spcAft>
                <a:spcPts val="0"/>
              </a:spcAft>
              <a:buSzPts val="2000"/>
              <a:buFont typeface="Calibri"/>
              <a:buChar char="■"/>
            </a:pPr>
            <a:r>
              <a:rPr lang="en-US" sz="2000">
                <a:latin typeface="Calibri"/>
                <a:ea typeface="Calibri"/>
                <a:cs typeface="Calibri"/>
                <a:sym typeface="Calibri"/>
              </a:rPr>
              <a:t>Random Forest</a:t>
            </a:r>
            <a:endParaRPr sz="2000">
              <a:latin typeface="Calibri"/>
              <a:ea typeface="Calibri"/>
              <a:cs typeface="Calibri"/>
              <a:sym typeface="Calibri"/>
            </a:endParaRPr>
          </a:p>
          <a:p>
            <a:pPr indent="-355600" lvl="2" marL="1371600" rtl="0" algn="l">
              <a:spcBef>
                <a:spcPts val="0"/>
              </a:spcBef>
              <a:spcAft>
                <a:spcPts val="0"/>
              </a:spcAft>
              <a:buSzPts val="2000"/>
              <a:buFont typeface="Calibri"/>
              <a:buChar char="■"/>
            </a:pPr>
            <a:r>
              <a:rPr lang="en-US" sz="2000">
                <a:latin typeface="Calibri"/>
                <a:ea typeface="Calibri"/>
                <a:cs typeface="Calibri"/>
                <a:sym typeface="Calibri"/>
              </a:rPr>
              <a:t>Extra Trees Classifier</a:t>
            </a:r>
            <a:endParaRPr sz="2000">
              <a:latin typeface="Calibri"/>
              <a:ea typeface="Calibri"/>
              <a:cs typeface="Calibri"/>
              <a:sym typeface="Calibri"/>
            </a:endParaRPr>
          </a:p>
          <a:p>
            <a:pPr indent="-355600" lvl="2" marL="1371600" rtl="0" algn="l">
              <a:spcBef>
                <a:spcPts val="0"/>
              </a:spcBef>
              <a:spcAft>
                <a:spcPts val="0"/>
              </a:spcAft>
              <a:buSzPts val="2000"/>
              <a:buFont typeface="Calibri"/>
              <a:buChar char="■"/>
            </a:pPr>
            <a:r>
              <a:rPr lang="en-US" sz="2000">
                <a:latin typeface="Calibri"/>
                <a:ea typeface="Calibri"/>
                <a:cs typeface="Calibri"/>
                <a:sym typeface="Calibri"/>
              </a:rPr>
              <a:t>Bagged Decision Trees</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b="1" lang="en-US" sz="2000">
                <a:latin typeface="Calibri"/>
                <a:ea typeface="Calibri"/>
                <a:cs typeface="Calibri"/>
                <a:sym typeface="Calibri"/>
              </a:rPr>
              <a:t>Boosting</a:t>
            </a:r>
            <a:r>
              <a:rPr lang="en-US" sz="2000">
                <a:latin typeface="Calibri"/>
                <a:ea typeface="Calibri"/>
                <a:cs typeface="Calibri"/>
                <a:sym typeface="Calibri"/>
              </a:rPr>
              <a:t>: Reduces bias, focuses on instances the model previously got wrong.</a:t>
            </a:r>
            <a:endParaRPr sz="2000">
              <a:latin typeface="Calibri"/>
              <a:ea typeface="Calibri"/>
              <a:cs typeface="Calibri"/>
              <a:sym typeface="Calibri"/>
            </a:endParaRPr>
          </a:p>
          <a:p>
            <a:pPr indent="-355600" lvl="1" marL="914400" rtl="0" algn="l">
              <a:spcBef>
                <a:spcPts val="0"/>
              </a:spcBef>
              <a:spcAft>
                <a:spcPts val="0"/>
              </a:spcAft>
              <a:buSzPts val="2000"/>
              <a:buFont typeface="Calibri"/>
              <a:buChar char="○"/>
            </a:pPr>
            <a:r>
              <a:rPr b="1" lang="en-US" sz="2000">
                <a:latin typeface="Calibri"/>
                <a:ea typeface="Calibri"/>
                <a:cs typeface="Calibri"/>
                <a:sym typeface="Calibri"/>
              </a:rPr>
              <a:t>Example Algorithms:</a:t>
            </a:r>
            <a:endParaRPr b="1" sz="2000">
              <a:latin typeface="Calibri"/>
              <a:ea typeface="Calibri"/>
              <a:cs typeface="Calibri"/>
              <a:sym typeface="Calibri"/>
            </a:endParaRPr>
          </a:p>
          <a:p>
            <a:pPr indent="-355600" lvl="2" marL="1371600" rtl="0" algn="l">
              <a:spcBef>
                <a:spcPts val="0"/>
              </a:spcBef>
              <a:spcAft>
                <a:spcPts val="0"/>
              </a:spcAft>
              <a:buSzPts val="2000"/>
              <a:buFont typeface="Calibri"/>
              <a:buChar char="■"/>
            </a:pPr>
            <a:r>
              <a:rPr lang="en-US" sz="2000">
                <a:latin typeface="Calibri"/>
                <a:ea typeface="Calibri"/>
                <a:cs typeface="Calibri"/>
                <a:sym typeface="Calibri"/>
              </a:rPr>
              <a:t>XGBoost</a:t>
            </a:r>
            <a:endParaRPr sz="2000">
              <a:latin typeface="Calibri"/>
              <a:ea typeface="Calibri"/>
              <a:cs typeface="Calibri"/>
              <a:sym typeface="Calibri"/>
            </a:endParaRPr>
          </a:p>
          <a:p>
            <a:pPr indent="-355600" lvl="2" marL="1371600" rtl="0" algn="l">
              <a:spcBef>
                <a:spcPts val="0"/>
              </a:spcBef>
              <a:spcAft>
                <a:spcPts val="0"/>
              </a:spcAft>
              <a:buSzPts val="2000"/>
              <a:buFont typeface="Calibri"/>
              <a:buChar char="■"/>
            </a:pPr>
            <a:r>
              <a:rPr lang="en-US" sz="2000">
                <a:latin typeface="Calibri"/>
                <a:ea typeface="Calibri"/>
                <a:cs typeface="Calibri"/>
                <a:sym typeface="Calibri"/>
              </a:rPr>
              <a:t>LightGBM</a:t>
            </a:r>
            <a:endParaRPr sz="2000">
              <a:latin typeface="Calibri"/>
              <a:ea typeface="Calibri"/>
              <a:cs typeface="Calibri"/>
              <a:sym typeface="Calibri"/>
            </a:endParaRPr>
          </a:p>
          <a:p>
            <a:pPr indent="-355600" lvl="2" marL="1371600" rtl="0" algn="l">
              <a:spcBef>
                <a:spcPts val="0"/>
              </a:spcBef>
              <a:spcAft>
                <a:spcPts val="0"/>
              </a:spcAft>
              <a:buSzPts val="2000"/>
              <a:buFont typeface="Calibri"/>
              <a:buChar char="■"/>
            </a:pPr>
            <a:r>
              <a:rPr lang="en-US" sz="2000">
                <a:latin typeface="Calibri"/>
                <a:ea typeface="Calibri"/>
                <a:cs typeface="Calibri"/>
                <a:sym typeface="Calibri"/>
              </a:rPr>
              <a:t>CatBoost</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b="1" lang="en-US" sz="2000">
                <a:latin typeface="Calibri"/>
                <a:ea typeface="Calibri"/>
                <a:cs typeface="Calibri"/>
                <a:sym typeface="Calibri"/>
              </a:rPr>
              <a:t>Stacking</a:t>
            </a:r>
            <a:r>
              <a:rPr lang="en-US" sz="2000">
                <a:latin typeface="Calibri"/>
                <a:ea typeface="Calibri"/>
                <a:cs typeface="Calibri"/>
                <a:sym typeface="Calibri"/>
              </a:rPr>
              <a:t>: Combines predictions from multiple models to improve accuracy.</a:t>
            </a:r>
            <a:endParaRPr sz="2000">
              <a:latin typeface="Calibri"/>
              <a:ea typeface="Calibri"/>
              <a:cs typeface="Calibri"/>
              <a:sym typeface="Calibri"/>
            </a:endParaRPr>
          </a:p>
          <a:p>
            <a:pPr indent="-355600" lvl="1" marL="914400" rtl="0" algn="l">
              <a:spcBef>
                <a:spcPts val="0"/>
              </a:spcBef>
              <a:spcAft>
                <a:spcPts val="0"/>
              </a:spcAft>
              <a:buSzPts val="2000"/>
              <a:buFont typeface="Calibri"/>
              <a:buChar char="○"/>
            </a:pPr>
            <a:r>
              <a:rPr b="1" lang="en-US" sz="2000">
                <a:latin typeface="Calibri"/>
                <a:ea typeface="Calibri"/>
                <a:cs typeface="Calibri"/>
                <a:sym typeface="Calibri"/>
              </a:rPr>
              <a:t>Example Algorithms:</a:t>
            </a:r>
            <a:endParaRPr b="1" sz="2000">
              <a:latin typeface="Calibri"/>
              <a:ea typeface="Calibri"/>
              <a:cs typeface="Calibri"/>
              <a:sym typeface="Calibri"/>
            </a:endParaRPr>
          </a:p>
          <a:p>
            <a:pPr indent="-355600" lvl="2" marL="1371600" rtl="0" algn="l">
              <a:spcBef>
                <a:spcPts val="0"/>
              </a:spcBef>
              <a:spcAft>
                <a:spcPts val="0"/>
              </a:spcAft>
              <a:buSzPts val="2000"/>
              <a:buFont typeface="Calibri"/>
              <a:buChar char="■"/>
            </a:pPr>
            <a:r>
              <a:rPr lang="en-US" sz="2000">
                <a:latin typeface="Calibri"/>
                <a:ea typeface="Calibri"/>
                <a:cs typeface="Calibri"/>
                <a:sym typeface="Calibri"/>
              </a:rPr>
              <a:t>Stacked Generalization</a:t>
            </a:r>
            <a:endParaRPr sz="2000">
              <a:latin typeface="Calibri"/>
              <a:ea typeface="Calibri"/>
              <a:cs typeface="Calibri"/>
              <a:sym typeface="Calibri"/>
            </a:endParaRPr>
          </a:p>
          <a:p>
            <a:pPr indent="-355600" lvl="2" marL="1371600" rtl="0" algn="l">
              <a:spcBef>
                <a:spcPts val="0"/>
              </a:spcBef>
              <a:spcAft>
                <a:spcPts val="0"/>
              </a:spcAft>
              <a:buSzPts val="2000"/>
              <a:buFont typeface="Calibri"/>
              <a:buChar char="■"/>
            </a:pPr>
            <a:r>
              <a:rPr lang="en-US" sz="2000">
                <a:latin typeface="Calibri"/>
                <a:ea typeface="Calibri"/>
                <a:cs typeface="Calibri"/>
                <a:sym typeface="Calibri"/>
              </a:rPr>
              <a:t>Blending Models</a:t>
            </a:r>
            <a:endParaRPr sz="2000">
              <a:latin typeface="Calibri"/>
              <a:ea typeface="Calibri"/>
              <a:cs typeface="Calibri"/>
              <a:sym typeface="Calibri"/>
            </a:endParaRPr>
          </a:p>
          <a:p>
            <a:pPr indent="0" lvl="0" marL="1371600" rtl="0" algn="l">
              <a:spcBef>
                <a:spcPts val="0"/>
              </a:spcBef>
              <a:spcAft>
                <a:spcPts val="0"/>
              </a:spcAft>
              <a:buNone/>
            </a:pPr>
            <a:r>
              <a:t/>
            </a:r>
            <a:endParaRPr sz="2000">
              <a:latin typeface="Calibri"/>
              <a:ea typeface="Calibri"/>
              <a:cs typeface="Calibri"/>
              <a:sym typeface="Calibri"/>
            </a:endParaRPr>
          </a:p>
          <a:p>
            <a:pPr indent="0" lvl="0" marL="0" marR="0" rtl="0" algn="l">
              <a:spcBef>
                <a:spcPts val="0"/>
              </a:spcBef>
              <a:spcAft>
                <a:spcPts val="0"/>
              </a:spcAft>
              <a:buNone/>
            </a:pPr>
            <a:r>
              <a:t/>
            </a:r>
            <a:endParaRPr sz="2000">
              <a:latin typeface="Calibri"/>
              <a:ea typeface="Calibri"/>
              <a:cs typeface="Calibri"/>
              <a:sym typeface="Calibri"/>
            </a:endParaRPr>
          </a:p>
        </p:txBody>
      </p:sp>
      <p:sp>
        <p:nvSpPr>
          <p:cNvPr id="141" name="Google Shape;141;p20"/>
          <p:cNvSpPr txBox="1"/>
          <p:nvPr/>
        </p:nvSpPr>
        <p:spPr>
          <a:xfrm>
            <a:off x="582728" y="0"/>
            <a:ext cx="103437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Types of Ensemble Models</a:t>
            </a:r>
            <a:endParaRPr/>
          </a:p>
        </p:txBody>
      </p:sp>
      <p:sp>
        <p:nvSpPr>
          <p:cNvPr id="142" name="Google Shape;142;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nvSpPr>
        <p:spPr>
          <a:xfrm>
            <a:off x="582728" y="185200"/>
            <a:ext cx="10343700" cy="1126200"/>
          </a:xfrm>
          <a:prstGeom prst="rect">
            <a:avLst/>
          </a:prstGeom>
          <a:noFill/>
          <a:ln>
            <a:noFill/>
          </a:ln>
        </p:spPr>
        <p:txBody>
          <a:bodyPr anchorCtr="0" anchor="ctr" bIns="45700" lIns="91425" spcFirstLastPara="1" rIns="91425" wrap="square" tIns="45700">
            <a:normAutofit lnSpcReduction="20000"/>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Bootstrapping Data: A Point We’ve Alluded to All Semester</a:t>
            </a:r>
            <a:endParaRPr/>
          </a:p>
        </p:txBody>
      </p:sp>
      <p:sp>
        <p:nvSpPr>
          <p:cNvPr id="148" name="Google Shape;148;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21"/>
          <p:cNvSpPr txBox="1"/>
          <p:nvPr/>
        </p:nvSpPr>
        <p:spPr>
          <a:xfrm>
            <a:off x="838200" y="1414130"/>
            <a:ext cx="9725100" cy="476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000">
                <a:latin typeface="Calibri"/>
                <a:ea typeface="Calibri"/>
                <a:cs typeface="Calibri"/>
                <a:sym typeface="Calibri"/>
              </a:rPr>
              <a:t>Definition: </a:t>
            </a:r>
            <a:endParaRPr b="1" sz="2000">
              <a:latin typeface="Calibri"/>
              <a:ea typeface="Calibri"/>
              <a:cs typeface="Calibri"/>
              <a:sym typeface="Calibri"/>
            </a:endParaRPr>
          </a:p>
          <a:p>
            <a:pPr indent="-355600" lvl="0" marL="457200" marR="0" rtl="0" algn="l">
              <a:lnSpc>
                <a:spcPct val="100000"/>
              </a:lnSpc>
              <a:spcBef>
                <a:spcPts val="0"/>
              </a:spcBef>
              <a:spcAft>
                <a:spcPts val="0"/>
              </a:spcAft>
              <a:buSzPts val="2000"/>
              <a:buFont typeface="Calibri"/>
              <a:buChar char="●"/>
            </a:pPr>
            <a:r>
              <a:rPr lang="en-US" sz="2000">
                <a:latin typeface="Calibri"/>
                <a:ea typeface="Calibri"/>
                <a:cs typeface="Calibri"/>
                <a:sym typeface="Calibri"/>
              </a:rPr>
              <a:t>Bootstrapping involves randomly sampling with replacement from a dataset, creating multiple different training datasets.</a:t>
            </a:r>
            <a:endParaRPr sz="2000">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latin typeface="Calibri"/>
              <a:ea typeface="Calibri"/>
              <a:cs typeface="Calibri"/>
              <a:sym typeface="Calibri"/>
            </a:endParaRPr>
          </a:p>
          <a:p>
            <a:pPr indent="0" lvl="0" marL="0" marR="0" rtl="0" algn="l">
              <a:lnSpc>
                <a:spcPct val="100000"/>
              </a:lnSpc>
              <a:spcBef>
                <a:spcPts val="0"/>
              </a:spcBef>
              <a:spcAft>
                <a:spcPts val="0"/>
              </a:spcAft>
              <a:buNone/>
            </a:pPr>
            <a:r>
              <a:rPr b="1" lang="en-US" sz="2000">
                <a:latin typeface="Calibri"/>
                <a:ea typeface="Calibri"/>
                <a:cs typeface="Calibri"/>
                <a:sym typeface="Calibri"/>
              </a:rPr>
              <a:t>Purpose:</a:t>
            </a:r>
            <a:r>
              <a:rPr lang="en-US" sz="2000">
                <a:latin typeface="Calibri"/>
                <a:ea typeface="Calibri"/>
                <a:cs typeface="Calibri"/>
                <a:sym typeface="Calibri"/>
              </a:rPr>
              <a:t> </a:t>
            </a:r>
            <a:endParaRPr sz="2000">
              <a:latin typeface="Calibri"/>
              <a:ea typeface="Calibri"/>
              <a:cs typeface="Calibri"/>
              <a:sym typeface="Calibri"/>
            </a:endParaRPr>
          </a:p>
          <a:p>
            <a:pPr indent="-355600" lvl="0" marL="457200" marR="0" rtl="0" algn="l">
              <a:lnSpc>
                <a:spcPct val="100000"/>
              </a:lnSpc>
              <a:spcBef>
                <a:spcPts val="0"/>
              </a:spcBef>
              <a:spcAft>
                <a:spcPts val="0"/>
              </a:spcAft>
              <a:buSzPts val="2000"/>
              <a:buFont typeface="Calibri"/>
              <a:buChar char="●"/>
            </a:pPr>
            <a:r>
              <a:rPr lang="en-US" sz="2000">
                <a:latin typeface="Calibri"/>
                <a:ea typeface="Calibri"/>
                <a:cs typeface="Calibri"/>
                <a:sym typeface="Calibri"/>
              </a:rPr>
              <a:t>This allows for an estimation of the distribution of a statistic (e.g., mean, variance) by resampling the data.</a:t>
            </a:r>
            <a:endParaRPr sz="2000">
              <a:latin typeface="Calibri"/>
              <a:ea typeface="Calibri"/>
              <a:cs typeface="Calibri"/>
              <a:sym typeface="Calibri"/>
            </a:endParaRPr>
          </a:p>
          <a:p>
            <a:pPr indent="-355600" lvl="1" marL="914400" marR="0" rtl="0" algn="l">
              <a:lnSpc>
                <a:spcPct val="100000"/>
              </a:lnSpc>
              <a:spcBef>
                <a:spcPts val="0"/>
              </a:spcBef>
              <a:spcAft>
                <a:spcPts val="0"/>
              </a:spcAft>
              <a:buSzPts val="2000"/>
              <a:buFont typeface="Calibri"/>
              <a:buChar char="○"/>
            </a:pPr>
            <a:r>
              <a:rPr lang="en-US" sz="2000">
                <a:latin typeface="Calibri"/>
                <a:ea typeface="Calibri"/>
                <a:cs typeface="Calibri"/>
                <a:sym typeface="Calibri"/>
              </a:rPr>
              <a:t>In other words, we attempt to imitate the data generating distribution of the data we originally received!</a:t>
            </a:r>
            <a:endParaRPr sz="2000">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b="1" lang="en-US" sz="2000">
                <a:latin typeface="Calibri"/>
                <a:ea typeface="Calibri"/>
                <a:cs typeface="Calibri"/>
                <a:sym typeface="Calibri"/>
              </a:rPr>
              <a:t>Bootstrap in Ensemble Models</a:t>
            </a:r>
            <a:endParaRPr b="1"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Each model in a bagging ensemble is trained on a different bootstrap sample.</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1" lang="en-US" sz="2000">
                <a:latin typeface="Calibri"/>
                <a:ea typeface="Calibri"/>
                <a:cs typeface="Calibri"/>
                <a:sym typeface="Calibri"/>
              </a:rPr>
              <a:t>Variance Reduction:</a:t>
            </a:r>
            <a:r>
              <a:rPr lang="en-US" sz="2000">
                <a:latin typeface="Calibri"/>
                <a:ea typeface="Calibri"/>
                <a:cs typeface="Calibri"/>
                <a:sym typeface="Calibri"/>
              </a:rPr>
              <a:t> By training on various bootstrap samples, bagging reduces the variance of the prediction error.</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sz="2000">
              <a:latin typeface="Calibri"/>
              <a:ea typeface="Calibri"/>
              <a:cs typeface="Calibri"/>
              <a:sym typeface="Calibri"/>
            </a:endParaRPr>
          </a:p>
          <a:p>
            <a:pPr indent="0" lvl="0" marL="0" marR="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