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2/10/2020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3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2/10/2020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100247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2/10/2020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279400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66A232-0920-457F-B871-F08C8B2B5749}" type="datetimeFigureOut">
              <a:rPr lang="es-CO" smtClean="0"/>
              <a:t>2/10/2020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66144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66A232-0920-457F-B871-F08C8B2B5749}" type="datetimeFigureOut">
              <a:rPr lang="es-CO" smtClean="0"/>
              <a:t>2/10/2020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FA93292-2219-4215-B15D-B4EDDD2C7877}"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74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66A232-0920-457F-B871-F08C8B2B5749}" type="datetimeFigureOut">
              <a:rPr lang="es-CO" smtClean="0"/>
              <a:t>2/10/2020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267143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966A232-0920-457F-B871-F08C8B2B5749}" type="datetimeFigureOut">
              <a:rPr lang="es-CO" smtClean="0"/>
              <a:t>2/10/2020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165069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66A232-0920-457F-B871-F08C8B2B5749}" type="datetimeFigureOut">
              <a:rPr lang="es-CO" smtClean="0"/>
              <a:t>2/10/2020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220796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66A232-0920-457F-B871-F08C8B2B5749}" type="datetimeFigureOut">
              <a:rPr lang="es-CO" smtClean="0"/>
              <a:t>2/10/2020</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835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66A232-0920-457F-B871-F08C8B2B5749}" type="datetimeFigureOut">
              <a:rPr lang="es-CO" smtClean="0"/>
              <a:t>2/10/2020</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A93292-2219-4215-B15D-B4EDDD2C7877}" type="slidenum">
              <a:rPr lang="es-CO" smtClean="0"/>
              <a:t>‹Nº›</a:t>
            </a:fld>
            <a:endParaRPr lang="es-CO"/>
          </a:p>
        </p:txBody>
      </p:sp>
    </p:spTree>
    <p:extLst>
      <p:ext uri="{BB962C8B-B14F-4D97-AF65-F5344CB8AC3E}">
        <p14:creationId xmlns:p14="http://schemas.microsoft.com/office/powerpoint/2010/main" val="273850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966A232-0920-457F-B871-F08C8B2B5749}" type="datetimeFigureOut">
              <a:rPr lang="es-CO" smtClean="0"/>
              <a:t>2/10/2020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FA93292-2219-4215-B15D-B4EDDD2C7877}" type="slidenum">
              <a:rPr lang="es-CO" smtClean="0"/>
              <a:t>‹Nº›</a:t>
            </a:fld>
            <a:endParaRPr lang="es-CO"/>
          </a:p>
        </p:txBody>
      </p:sp>
    </p:spTree>
    <p:extLst>
      <p:ext uri="{BB962C8B-B14F-4D97-AF65-F5344CB8AC3E}">
        <p14:creationId xmlns:p14="http://schemas.microsoft.com/office/powerpoint/2010/main" val="111493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66A232-0920-457F-B871-F08C8B2B5749}" type="datetimeFigureOut">
              <a:rPr lang="es-CO" smtClean="0"/>
              <a:t>2/10/2020</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A93292-2219-4215-B15D-B4EDDD2C7877}"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386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0504F-0D8C-4759-A4A0-53AC14BE74E8}"/>
              </a:ext>
            </a:extLst>
          </p:cNvPr>
          <p:cNvSpPr>
            <a:spLocks noGrp="1"/>
          </p:cNvSpPr>
          <p:nvPr>
            <p:ph type="ctrTitle"/>
          </p:nvPr>
        </p:nvSpPr>
        <p:spPr/>
        <p:txBody>
          <a:bodyPr>
            <a:normAutofit/>
          </a:bodyPr>
          <a:lstStyle/>
          <a:p>
            <a:pPr algn="ctr"/>
            <a:r>
              <a:rPr lang="es-CO" sz="8800" b="1" dirty="0"/>
              <a:t>Variable Instrumental.</a:t>
            </a:r>
          </a:p>
        </p:txBody>
      </p:sp>
      <p:sp>
        <p:nvSpPr>
          <p:cNvPr id="3" name="Subtítulo 2">
            <a:extLst>
              <a:ext uri="{FF2B5EF4-FFF2-40B4-BE49-F238E27FC236}">
                <a16:creationId xmlns:a16="http://schemas.microsoft.com/office/drawing/2014/main" id="{05D23448-1A59-43DA-9CBD-C56DEF1F10F4}"/>
              </a:ext>
            </a:extLst>
          </p:cNvPr>
          <p:cNvSpPr>
            <a:spLocks noGrp="1"/>
          </p:cNvSpPr>
          <p:nvPr>
            <p:ph type="subTitle" idx="1"/>
          </p:nvPr>
        </p:nvSpPr>
        <p:spPr>
          <a:xfrm>
            <a:off x="1100051" y="4455620"/>
            <a:ext cx="9899382" cy="1143000"/>
          </a:xfrm>
        </p:spPr>
        <p:txBody>
          <a:bodyPr/>
          <a:lstStyle/>
          <a:p>
            <a:pPr algn="r"/>
            <a:r>
              <a:rPr lang="es-CO" dirty="0">
                <a:latin typeface="Century Gothic" panose="020B0502020202020204" pitchFamily="34" charset="0"/>
              </a:rPr>
              <a:t>Jhan Andrade .</a:t>
            </a:r>
          </a:p>
        </p:txBody>
      </p:sp>
    </p:spTree>
    <p:extLst>
      <p:ext uri="{BB962C8B-B14F-4D97-AF65-F5344CB8AC3E}">
        <p14:creationId xmlns:p14="http://schemas.microsoft.com/office/powerpoint/2010/main" val="418882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normAutofit fontScale="90000"/>
          </a:bodyPr>
          <a:lstStyle/>
          <a:p>
            <a:r>
              <a:rPr lang="es-CO" b="1" dirty="0">
                <a:latin typeface="Century Gothic" panose="020B0502020202020204" pitchFamily="34" charset="0"/>
              </a:rPr>
              <a:t>Control por variables observables.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998738" y="1929118"/>
                <a:ext cx="10058400" cy="3779224"/>
              </a:xfrm>
            </p:spPr>
            <p:txBody>
              <a:bodyPr>
                <a:noAutofit/>
              </a:bodyPr>
              <a:lstStyle/>
              <a:p>
                <a:pPr algn="just">
                  <a:buFont typeface="Arial" panose="020B0604020202020204" pitchFamily="34" charset="0"/>
                  <a:buChar char="•"/>
                </a:pPr>
                <a:r>
                  <a:rPr lang="es-CO" dirty="0">
                    <a:latin typeface="Century Gothic" panose="020B0502020202020204" pitchFamily="34" charset="0"/>
                  </a:rPr>
                  <a:t> Ahora, veamos el siguiente ejemplo de regresión</a:t>
                </a:r>
              </a:p>
              <a:p>
                <a:pPr marL="0" indent="0" algn="just">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𝑖</m:t>
                          </m:r>
                        </m:sub>
                      </m:sSub>
                      <m:r>
                        <a:rPr lang="es-CO" b="0" i="1" smtClean="0">
                          <a:latin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0</m:t>
                          </m:r>
                        </m:sub>
                      </m:sSub>
                      <m:r>
                        <a:rPr lang="es-CO" b="0" i="1" smtClean="0">
                          <a:latin typeface="Cambria Math" panose="02040503050406030204" pitchFamily="18" charset="0"/>
                          <a:ea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1</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1</m:t>
                          </m:r>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𝛽</m:t>
                          </m:r>
                        </m:e>
                        <m:sub>
                          <m:r>
                            <a:rPr lang="es-CO" i="1">
                              <a:latin typeface="Cambria Math" panose="02040503050406030204" pitchFamily="18" charset="0"/>
                              <a:ea typeface="Cambria Math" panose="02040503050406030204" pitchFamily="18" charset="0"/>
                            </a:rPr>
                            <m:t>1</m:t>
                          </m:r>
                        </m:sub>
                      </m:sSub>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2</m:t>
                          </m:r>
                          <m:r>
                            <a:rPr lang="es-CO" i="1">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𝑒</m:t>
                          </m:r>
                        </m:e>
                        <m:sub>
                          <m:r>
                            <a:rPr lang="es-CO" b="0" i="1" smtClean="0">
                              <a:latin typeface="Cambria Math" panose="02040503050406030204" pitchFamily="18" charset="0"/>
                              <a:ea typeface="Cambria Math" panose="02040503050406030204" pitchFamily="18" charset="0"/>
                            </a:rPr>
                            <m:t>𝑖</m:t>
                          </m:r>
                        </m:sub>
                      </m:sSub>
                      <m:r>
                        <a:rPr lang="es-CO" b="0" i="0" smtClean="0">
                          <a:latin typeface="Cambria Math" panose="02040503050406030204" pitchFamily="18" charset="0"/>
                          <a:ea typeface="Cambria Math" panose="02040503050406030204" pitchFamily="18" charset="0"/>
                        </a:rPr>
                        <m:t> ;</m:t>
                      </m:r>
                      <m:r>
                        <m:rPr>
                          <m:sty m:val="p"/>
                        </m:rPr>
                        <a:rPr lang="es-CO" b="0" i="0" smtClean="0">
                          <a:latin typeface="Cambria Math" panose="02040503050406030204" pitchFamily="18" charset="0"/>
                          <a:ea typeface="Cambria Math" panose="02040503050406030204" pitchFamily="18" charset="0"/>
                        </a:rPr>
                        <m:t>con</m:t>
                      </m:r>
                      <m:r>
                        <a:rPr lang="es-CO" b="0" i="0" smtClean="0">
                          <a:latin typeface="Cambria Math" panose="02040503050406030204" pitchFamily="18" charset="0"/>
                          <a:ea typeface="Cambria Math" panose="02040503050406030204" pitchFamily="18" charset="0"/>
                        </a:rPr>
                        <m:t> </m:t>
                      </m:r>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i="1" smtClean="0">
                                  <a:effectLst/>
                                  <a:latin typeface="Cambria Math" panose="02040503050406030204" pitchFamily="18" charset="0"/>
                                  <a:ea typeface="Calibri" panose="020F0502020204030204" pitchFamily="34" charset="0"/>
                                  <a:cs typeface="Times New Roman" panose="02020603050405020304" pitchFamily="18" charset="0"/>
                                </a:rPr>
                                <m:t>𝑒</m:t>
                              </m:r>
                            </m:e>
                            <m:sub>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0 </m:t>
                      </m:r>
                    </m:oMath>
                  </m:oMathPara>
                </a14:m>
                <a:endParaRPr lang="es-CO" dirty="0">
                  <a:latin typeface="Century Gothic" panose="020B0502020202020204" pitchFamily="34" charset="0"/>
                </a:endParaRPr>
              </a:p>
              <a:p>
                <a:pPr algn="just">
                  <a:buFont typeface="Arial" panose="020B0604020202020204" pitchFamily="34" charset="0"/>
                  <a:buChar char="•"/>
                </a:pPr>
                <a:r>
                  <a:rPr lang="es-CO" dirty="0">
                    <a:latin typeface="Cambria Math" panose="02040503050406030204" pitchFamily="18" charset="0"/>
                  </a:rPr>
                  <a:t> </a:t>
                </a:r>
                <a:r>
                  <a:rPr lang="es-CO" dirty="0">
                    <a:latin typeface="Century Gothic" panose="020B0502020202020204" pitchFamily="34" charset="0"/>
                  </a:rPr>
                  <a:t>Definimos la regresión auxiliar </a:t>
                </a:r>
                <a:endParaRPr lang="es-CO"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1</m:t>
                          </m:r>
                          <m:r>
                            <a:rPr lang="es-CO" b="0" i="1" smtClean="0">
                              <a:latin typeface="Cambria Math" panose="02040503050406030204" pitchFamily="18" charset="0"/>
                            </a:rPr>
                            <m:t>𝑖</m:t>
                          </m:r>
                        </m:sub>
                      </m:sSub>
                      <m:r>
                        <a:rPr lang="es-CO" b="0" i="1" smtClean="0">
                          <a:latin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𝜂</m:t>
                          </m:r>
                        </m:e>
                        <m:sub>
                          <m:r>
                            <a:rPr lang="es-CO" b="0" i="1" smtClean="0">
                              <a:latin typeface="Cambria Math" panose="02040503050406030204" pitchFamily="18" charset="0"/>
                              <a:ea typeface="Cambria Math" panose="02040503050406030204" pitchFamily="18" charset="0"/>
                            </a:rPr>
                            <m:t>0</m:t>
                          </m:r>
                        </m:sub>
                      </m:sSub>
                      <m:r>
                        <a:rPr lang="es-CO" b="0" i="1" smtClean="0">
                          <a:latin typeface="Cambria Math" panose="02040503050406030204" pitchFamily="18" charset="0"/>
                          <a:ea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𝜂</m:t>
                          </m:r>
                        </m:e>
                        <m:sub>
                          <m:r>
                            <a:rPr lang="es-CO" b="0" i="1" smtClean="0">
                              <a:latin typeface="Cambria Math" panose="02040503050406030204" pitchFamily="18" charset="0"/>
                              <a:ea typeface="Cambria Math" panose="02040503050406030204" pitchFamily="18" charset="0"/>
                            </a:rPr>
                            <m:t>1</m:t>
                          </m:r>
                        </m:sub>
                      </m:sSub>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2</m:t>
                          </m:r>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𝑢</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r>
                        <a:rPr lang="es-CO" i="1" smtClean="0">
                          <a:latin typeface="Cambria Math" panose="02040503050406030204" pitchFamily="18" charset="0"/>
                          <a:ea typeface="Cambria Math" panose="02040503050406030204" pitchFamily="18" charset="0"/>
                        </a:rPr>
                        <m:t> </m:t>
                      </m:r>
                      <m:r>
                        <m:rPr>
                          <m:sty m:val="p"/>
                        </m:rPr>
                        <a:rPr lang="es-CO">
                          <a:latin typeface="Cambria Math" panose="02040503050406030204" pitchFamily="18" charset="0"/>
                          <a:ea typeface="Cambria Math" panose="02040503050406030204" pitchFamily="18" charset="0"/>
                        </a:rPr>
                        <m:t>con</m:t>
                      </m:r>
                      <m:r>
                        <a:rPr lang="es-CO">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b="0" i="1" smtClean="0">
                                  <a:latin typeface="Cambria Math" panose="02040503050406030204" pitchFamily="18" charset="0"/>
                                  <a:ea typeface="Calibri" panose="020F0502020204030204" pitchFamily="34" charset="0"/>
                                  <a:cs typeface="Times New Roman" panose="02020603050405020304" pitchFamily="18" charset="0"/>
                                </a:rPr>
                                <m:t>𝑢</m:t>
                              </m:r>
                            </m:e>
                            <m:sub>
                              <m:r>
                                <a:rPr lang="es-CO" i="1">
                                  <a:latin typeface="Cambria Math" panose="02040503050406030204" pitchFamily="18" charset="0"/>
                                  <a:ea typeface="Calibri" panose="020F0502020204030204" pitchFamily="34" charset="0"/>
                                  <a:cs typeface="Times New Roman" panose="02020603050405020304" pitchFamily="18" charset="0"/>
                                </a:rPr>
                                <m:t>𝑖</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𝑋</m:t>
                              </m:r>
                            </m:e>
                            <m:sub>
                              <m:r>
                                <a:rPr lang="es-CO" b="0" i="1" smtClean="0">
                                  <a:latin typeface="Cambria Math" panose="02040503050406030204" pitchFamily="18" charset="0"/>
                                  <a:ea typeface="Calibri" panose="020F0502020204030204" pitchFamily="34" charset="0"/>
                                  <a:cs typeface="Times New Roman" panose="02020603050405020304" pitchFamily="18" charset="0"/>
                                </a:rPr>
                                <m:t>2</m:t>
                              </m:r>
                              <m:r>
                                <a:rPr lang="en-GB" i="1">
                                  <a:latin typeface="Cambria Math" panose="02040503050406030204" pitchFamily="18" charset="0"/>
                                  <a:ea typeface="Calibri" panose="020F0502020204030204" pitchFamily="34" charset="0"/>
                                  <a:cs typeface="Times New Roman" panose="02020603050405020304" pitchFamily="18" charset="0"/>
                                </a:rPr>
                                <m:t>𝑖</m:t>
                              </m:r>
                            </m:sub>
                          </m:sSub>
                        </m:e>
                      </m:d>
                      <m:r>
                        <a:rPr lang="es-CO" i="1">
                          <a:latin typeface="Cambria Math" panose="02040503050406030204" pitchFamily="18" charset="0"/>
                          <a:ea typeface="Calibri" panose="020F0502020204030204" pitchFamily="34" charset="0"/>
                          <a:cs typeface="Times New Roman" panose="02020603050405020304" pitchFamily="18" charset="0"/>
                        </a:rPr>
                        <m:t>=  0 </m:t>
                      </m:r>
                    </m:oMath>
                  </m:oMathPara>
                </a14:m>
                <a:endParaRPr lang="es-CO" dirty="0">
                  <a:latin typeface="Century Gothic" panose="020B0502020202020204" pitchFamily="34" charset="0"/>
                </a:endParaRPr>
              </a:p>
              <a:p>
                <a:pPr>
                  <a:buFont typeface="Arial" panose="020B0604020202020204" pitchFamily="34" charset="0"/>
                  <a:buChar char="•"/>
                </a:pPr>
                <a:r>
                  <a:rPr lang="es-CO" dirty="0">
                    <a:latin typeface="Century Gothic" panose="020B0502020202020204" pitchFamily="34" charset="0"/>
                  </a:rPr>
                  <a:t> Se puede demostrar, que el estimador </a:t>
                </a:r>
                <a14:m>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es igual</a:t>
                </a:r>
              </a:p>
              <a:p>
                <a:pPr marL="0" indent="0">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m:t>
                      </m:r>
                      <m:r>
                        <a:rPr lang="es-CO" i="1" smtClean="0">
                          <a:latin typeface="Cambria Math" panose="02040503050406030204" pitchFamily="18" charset="0"/>
                          <a:ea typeface="Cambria Math" panose="02040503050406030204" pitchFamily="18" charset="0"/>
                        </a:rPr>
                        <m:t> </m:t>
                      </m:r>
                      <m:f>
                        <m:fPr>
                          <m:ctrlPr>
                            <a:rPr lang="es-CO" b="0" i="1" smtClean="0">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𝑐𝑜𝑣</m:t>
                          </m:r>
                          <m:r>
                            <a:rPr lang="es-CO" i="1">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𝑦</m:t>
                              </m:r>
                            </m:e>
                            <m:sub>
                              <m:r>
                                <a:rPr lang="es-CO" i="1">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acc>
                                <m:accPr>
                                  <m:chr m:val="̂"/>
                                  <m:ctrlPr>
                                    <a:rPr lang="es-CO" i="1">
                                      <a:latin typeface="Cambria Math" panose="02040503050406030204" pitchFamily="18" charset="0"/>
                                    </a:rPr>
                                  </m:ctrlPr>
                                </m:accPr>
                                <m:e>
                                  <m:r>
                                    <a:rPr lang="es-CO" b="0" i="1" smtClean="0">
                                      <a:latin typeface="Cambria Math" panose="02040503050406030204" pitchFamily="18" charset="0"/>
                                    </a:rPr>
                                    <m:t>𝑢</m:t>
                                  </m:r>
                                </m:e>
                              </m:acc>
                            </m:e>
                            <m:sub>
                              <m:r>
                                <a:rPr lang="es-CO" b="0" i="1" smtClean="0">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r>
                            <m:rPr>
                              <m:nor/>
                            </m:rPr>
                            <a:rPr lang="es-CO" dirty="0">
                              <a:latin typeface="Century Gothic" panose="020B0502020202020204" pitchFamily="34" charset="0"/>
                            </a:rPr>
                            <m:t> </m:t>
                          </m:r>
                        </m:num>
                        <m:den>
                          <m:r>
                            <a:rPr lang="es-CO" b="0" i="1" smtClean="0">
                              <a:latin typeface="Cambria Math" panose="02040503050406030204" pitchFamily="18" charset="0"/>
                              <a:ea typeface="Cambria Math" panose="02040503050406030204" pitchFamily="18" charset="0"/>
                            </a:rPr>
                            <m:t>𝑣𝑎𝑟</m:t>
                          </m:r>
                          <m:r>
                            <a:rPr lang="es-CO" b="0" i="1" smtClean="0">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panose="02040503050406030204" pitchFamily="18" charset="0"/>
                                    </a:rPr>
                                    <m:t>𝑢</m:t>
                                  </m:r>
                                </m:e>
                              </m:acc>
                            </m:e>
                            <m:sub>
                              <m:r>
                                <a:rPr lang="es-CO" i="1">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den>
                      </m:f>
                    </m:oMath>
                  </m:oMathPara>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Es decir, cuando controlamos por una variable observable </a:t>
                </a: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i="1">
                            <a:latin typeface="Cambria Math" panose="02040503050406030204" pitchFamily="18" charset="0"/>
                            <a:ea typeface="Cambria Math" panose="02040503050406030204" pitchFamily="18" charset="0"/>
                          </a:rPr>
                          <m:t>2</m:t>
                        </m:r>
                      </m:sub>
                    </m:sSub>
                    <m:r>
                      <a:rPr lang="es-CO" i="1">
                        <a:latin typeface="Cambria Math" panose="02040503050406030204" pitchFamily="18" charset="0"/>
                        <a:ea typeface="Cambria Math" panose="02040503050406030204" pitchFamily="18" charset="0"/>
                      </a:rPr>
                      <m:t> </m:t>
                    </m:r>
                  </m:oMath>
                </a14:m>
                <a:r>
                  <a:rPr lang="es-CO" dirty="0">
                    <a:latin typeface="Century Gothic" panose="020B0502020202020204" pitchFamily="34" charset="0"/>
                  </a:rPr>
                  <a:t>que se correlaciona con la variable de interés </a:t>
                </a:r>
                <a14:m>
                  <m:oMath xmlns:m="http://schemas.openxmlformats.org/officeDocument/2006/math">
                    <m:sSub>
                      <m:sSubPr>
                        <m:ctrlPr>
                          <a:rPr lang="es-CO" i="1" smtClean="0">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b="0" i="1" smtClean="0">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el coeficiente </a:t>
                </a: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acc>
                          <m:accPr>
                            <m:chr m:val="̂"/>
                            <m:ctrlPr>
                              <a:rPr lang="es-CO" i="1">
                                <a:latin typeface="Cambria Math" panose="02040503050406030204" pitchFamily="18" charset="0"/>
                              </a:rPr>
                            </m:ctrlPr>
                          </m:accPr>
                          <m:e>
                            <m:r>
                              <a:rPr lang="es-CO" i="1">
                                <a:latin typeface="Cambria Math" panose="02040503050406030204" pitchFamily="18" charset="0"/>
                                <a:ea typeface="Cambria Math" panose="02040503050406030204" pitchFamily="18" charset="0"/>
                              </a:rPr>
                              <m:t>𝛽</m:t>
                            </m:r>
                          </m:e>
                        </m:acc>
                      </m:e>
                      <m:sub>
                        <m:r>
                          <a:rPr lang="es-CO" i="1">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me calcula el efecto de </a:t>
                </a:r>
                <a14:m>
                  <m:oMath xmlns:m="http://schemas.openxmlformats.org/officeDocument/2006/math">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𝑋</m:t>
                        </m:r>
                      </m:e>
                      <m:sub>
                        <m:r>
                          <a:rPr lang="es-CO" i="1">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sobre </a:t>
                </a:r>
                <a14:m>
                  <m:oMath xmlns:m="http://schemas.openxmlformats.org/officeDocument/2006/math">
                    <m:r>
                      <a:rPr lang="es-CO" b="0" i="1" smtClean="0">
                        <a:latin typeface="Cambria Math" panose="02040503050406030204" pitchFamily="18" charset="0"/>
                      </a:rPr>
                      <m:t>𝑌</m:t>
                    </m:r>
                  </m:oMath>
                </a14:m>
                <a:r>
                  <a:rPr lang="es-CO" dirty="0">
                    <a:latin typeface="Century Gothic" panose="020B0502020202020204" pitchFamily="34" charset="0"/>
                  </a:rPr>
                  <a:t> aislando el efecto de las demás variables. </a:t>
                </a:r>
              </a:p>
            </p:txBody>
          </p:sp>
        </mc:Choice>
        <mc:Fallback>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998738" y="1929118"/>
                <a:ext cx="10058400" cy="3779224"/>
              </a:xfrm>
              <a:blipFill>
                <a:blip r:embed="rId2"/>
                <a:stretch>
                  <a:fillRect l="-1455" t="-1613" r="-1515"/>
                </a:stretch>
              </a:blipFill>
            </p:spPr>
            <p:txBody>
              <a:bodyPr/>
              <a:lstStyle/>
              <a:p>
                <a:r>
                  <a:rPr lang="es-CO">
                    <a:noFill/>
                  </a:rPr>
                  <a:t> </a:t>
                </a:r>
              </a:p>
            </p:txBody>
          </p:sp>
        </mc:Fallback>
      </mc:AlternateContent>
    </p:spTree>
    <p:extLst>
      <p:ext uri="{BB962C8B-B14F-4D97-AF65-F5344CB8AC3E}">
        <p14:creationId xmlns:p14="http://schemas.microsoft.com/office/powerpoint/2010/main" val="254601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081F9-2982-4638-A5F1-09469D9601D9}"/>
              </a:ext>
            </a:extLst>
          </p:cNvPr>
          <p:cNvSpPr>
            <a:spLocks noGrp="1"/>
          </p:cNvSpPr>
          <p:nvPr>
            <p:ph type="title"/>
          </p:nvPr>
        </p:nvSpPr>
        <p:spPr/>
        <p:txBody>
          <a:bodyPr/>
          <a:lstStyle/>
          <a:p>
            <a:r>
              <a:rPr lang="es-CO" b="1" dirty="0">
                <a:latin typeface="Century Gothic" panose="020B0502020202020204" pitchFamily="34" charset="0"/>
              </a:rPr>
              <a:t>Modelo de regresión lineal.</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9BB6438-89F8-48BE-801B-EB08E38C08F8}"/>
                  </a:ext>
                </a:extLst>
              </p:cNvPr>
              <p:cNvSpPr>
                <a:spLocks noGrp="1"/>
              </p:cNvSpPr>
              <p:nvPr>
                <p:ph idx="1"/>
              </p:nvPr>
            </p:nvSpPr>
            <p:spPr/>
            <p:txBody>
              <a:bodyPr/>
              <a:lstStyle/>
              <a:p>
                <a:pPr algn="just">
                  <a:buFont typeface="Arial" panose="020B0604020202020204" pitchFamily="34" charset="0"/>
                  <a:buChar char="•"/>
                </a:pPr>
                <a:r>
                  <a:rPr lang="es-CO" dirty="0">
                    <a:latin typeface="Century Gothic" panose="020B0502020202020204" pitchFamily="34" charset="0"/>
                  </a:rPr>
                  <a:t> Cuando se deriva el modelo de regresión (basado en la Ley de Expectativas) iteradas, se dice que una variable aleatoria se puede descomponer en dos términos: </a:t>
                </a: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8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s-CO"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s-CO" dirty="0">
                    <a:latin typeface="Century Gothic" panose="020B0502020202020204" pitchFamily="34" charset="0"/>
                  </a:rPr>
                  <a:t> Donde </a:t>
                </a:r>
                <a14:m>
                  <m:oMath xmlns:m="http://schemas.openxmlformats.org/officeDocument/2006/math">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es-CO" dirty="0">
                    <a:latin typeface="Century Gothic" panose="020B0502020202020204" pitchFamily="34" charset="0"/>
                  </a:rPr>
                  <a:t> es una función de expectativa condicional (que en este caso asumiremos lineal), la cual predice el valor que tomará la variable aleatoria </a:t>
                </a:r>
                <a:r>
                  <a:rPr lang="es-CO" b="1" dirty="0">
                    <a:latin typeface="Century Gothic" panose="020B0502020202020204" pitchFamily="34" charset="0"/>
                  </a:rPr>
                  <a:t>condicional </a:t>
                </a:r>
                <a:r>
                  <a:rPr lang="es-CO" dirty="0">
                    <a:latin typeface="Century Gothic" panose="020B0502020202020204" pitchFamily="34" charset="0"/>
                  </a:rPr>
                  <a:t>a un conjunto de variables explicativas/ regresoras. Por otra parte, </a:t>
                </a:r>
                <a14:m>
                  <m:oMath xmlns:m="http://schemas.openxmlformats.org/officeDocument/2006/math">
                    <m:sSub>
                      <m:sSubPr>
                        <m:ctrlPr>
                          <a:rPr lang="es-CO" i="1">
                            <a:latin typeface="Cambria Math" panose="02040503050406030204" pitchFamily="18" charset="0"/>
                            <a:ea typeface="Times New Roman" panose="02020603050405020304" pitchFamily="18" charset="0"/>
                            <a:cs typeface="Times New Roman" panose="02020603050405020304" pitchFamily="18" charset="0"/>
                          </a:rPr>
                        </m:ctrlPr>
                      </m:sSubPr>
                      <m:e>
                        <m:r>
                          <a:rPr lang="en-GB" i="1">
                            <a:latin typeface="Cambria Math" panose="02040503050406030204" pitchFamily="18" charset="0"/>
                            <a:ea typeface="Times New Roman" panose="02020603050405020304" pitchFamily="18" charset="0"/>
                            <a:cs typeface="Times New Roman" panose="02020603050405020304" pitchFamily="18" charset="0"/>
                          </a:rPr>
                          <m:t>𝑒</m:t>
                        </m:r>
                      </m:e>
                      <m:sub>
                        <m:r>
                          <a:rPr lang="en-GB" i="1">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s-CO" dirty="0">
                    <a:latin typeface="Century Gothic" panose="020B0502020202020204" pitchFamily="34" charset="0"/>
                  </a:rPr>
                  <a:t> es un término aleatorio ortogonal (no correlacionado con las regresoras), llegando a que </a:t>
                </a:r>
                <a14:m>
                  <m:oMath xmlns:m="http://schemas.openxmlformats.org/officeDocument/2006/math">
                    <m:r>
                      <a:rPr lang="es-CO" i="1"/>
                      <m:t>𝐸</m:t>
                    </m:r>
                    <m:d>
                      <m:dPr>
                        <m:begChr m:val="["/>
                        <m:endChr m:val="]"/>
                        <m:ctrlPr>
                          <a:rPr lang="es-CO" i="1"/>
                        </m:ctrlPr>
                      </m:dPr>
                      <m:e>
                        <m:sSub>
                          <m:sSubPr>
                            <m:ctrlPr>
                              <a:rPr lang="es-CO" i="1"/>
                            </m:ctrlPr>
                          </m:sSubPr>
                          <m:e>
                            <m:r>
                              <a:rPr lang="es-CO" i="1"/>
                              <m:t>𝑒</m:t>
                            </m:r>
                          </m:e>
                          <m:sub>
                            <m:r>
                              <a:rPr lang="es-CO" i="1"/>
                              <m:t>𝑖</m:t>
                            </m:r>
                          </m:sub>
                        </m:sSub>
                        <m:r>
                          <a:rPr lang="es-CO" i="1"/>
                          <m:t>|</m:t>
                        </m:r>
                        <m:sSub>
                          <m:sSubPr>
                            <m:ctrlPr>
                              <a:rPr lang="es-CO" i="1"/>
                            </m:ctrlPr>
                          </m:sSubPr>
                          <m:e>
                            <m:r>
                              <a:rPr lang="es-CO" i="1"/>
                              <m:t>𝑥</m:t>
                            </m:r>
                          </m:e>
                          <m:sub>
                            <m:r>
                              <a:rPr lang="es-CO" i="1"/>
                              <m:t>𝑖</m:t>
                            </m:r>
                          </m:sub>
                        </m:sSub>
                      </m:e>
                    </m:d>
                    <m:r>
                      <a:rPr lang="es-CO" i="1"/>
                      <m:t>=</m:t>
                    </m:r>
                    <m:r>
                      <a:rPr lang="es-CO" i="1"/>
                      <m:t>𝐸</m:t>
                    </m:r>
                    <m:d>
                      <m:dPr>
                        <m:begChr m:val="["/>
                        <m:endChr m:val="]"/>
                        <m:ctrlPr>
                          <a:rPr lang="es-CO" i="1"/>
                        </m:ctrlPr>
                      </m:dPr>
                      <m:e>
                        <m:sSub>
                          <m:sSubPr>
                            <m:ctrlPr>
                              <a:rPr lang="es-CO" i="1"/>
                            </m:ctrlPr>
                          </m:sSubPr>
                          <m:e>
                            <m:r>
                              <a:rPr lang="es-CO" i="1"/>
                              <m:t>𝑒</m:t>
                            </m:r>
                          </m:e>
                          <m:sub>
                            <m:r>
                              <a:rPr lang="es-CO" i="1"/>
                              <m:t>𝑖</m:t>
                            </m:r>
                          </m:sub>
                        </m:sSub>
                      </m:e>
                    </m:d>
                    <m:r>
                      <a:rPr lang="es-CO" i="1"/>
                      <m:t>=0</m:t>
                    </m:r>
                    <m:r>
                      <a:rPr lang="es-CO" b="0" i="1" smtClean="0">
                        <a:latin typeface="Cambria Math" panose="02040503050406030204" pitchFamily="18" charset="0"/>
                      </a:rPr>
                      <m:t>.</m:t>
                    </m:r>
                  </m:oMath>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Es decir, una variable aleatoria se puede descomponer en aquella parte que es explicada por un conjunto de variables explicativas y por un término inobservable no correlacionado con dichas variables. </a:t>
                </a:r>
              </a:p>
            </p:txBody>
          </p:sp>
        </mc:Choice>
        <mc:Fallback>
          <p:sp>
            <p:nvSpPr>
              <p:cNvPr id="3" name="Marcador de contenido 2">
                <a:extLst>
                  <a:ext uri="{FF2B5EF4-FFF2-40B4-BE49-F238E27FC236}">
                    <a16:creationId xmlns:a16="http://schemas.microsoft.com/office/drawing/2014/main" id="{49BB6438-89F8-48BE-801B-EB08E38C08F8}"/>
                  </a:ext>
                </a:extLst>
              </p:cNvPr>
              <p:cNvSpPr>
                <a:spLocks noGrp="1" noRot="1" noChangeAspect="1" noMove="1" noResize="1" noEditPoints="1" noAdjustHandles="1" noChangeArrowheads="1" noChangeShapeType="1" noTextEdit="1"/>
              </p:cNvSpPr>
              <p:nvPr>
                <p:ph idx="1"/>
              </p:nvPr>
            </p:nvSpPr>
            <p:spPr>
              <a:blipFill>
                <a:blip r:embed="rId2"/>
                <a:stretch>
                  <a:fillRect l="-1455" t="-1667" r="-1515"/>
                </a:stretch>
              </a:blipFill>
            </p:spPr>
            <p:txBody>
              <a:bodyPr/>
              <a:lstStyle/>
              <a:p>
                <a:r>
                  <a:rPr lang="es-CO">
                    <a:noFill/>
                  </a:rPr>
                  <a:t> </a:t>
                </a:r>
              </a:p>
            </p:txBody>
          </p:sp>
        </mc:Fallback>
      </mc:AlternateContent>
    </p:spTree>
    <p:extLst>
      <p:ext uri="{BB962C8B-B14F-4D97-AF65-F5344CB8AC3E}">
        <p14:creationId xmlns:p14="http://schemas.microsoft.com/office/powerpoint/2010/main" val="38724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01345"/>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La anterior formulación implica que el término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𝑒</m:t>
                        </m:r>
                      </m:e>
                      <m:sub>
                        <m:r>
                          <a:rPr lang="es-CO" b="0" i="1" smtClean="0">
                            <a:latin typeface="Cambria Math" panose="02040503050406030204" pitchFamily="18" charset="0"/>
                          </a:rPr>
                          <m:t>𝑖</m:t>
                        </m:r>
                      </m:sub>
                    </m:sSub>
                  </m:oMath>
                </a14:m>
                <a:r>
                  <a:rPr lang="es-CO" dirty="0">
                    <a:latin typeface="Century Gothic" panose="020B0502020202020204" pitchFamily="34" charset="0"/>
                  </a:rPr>
                  <a:t> no debe estar correlacionado con una o más variables explicativas. Esto es importante, pues la derivación del estimador </a:t>
                </a:r>
                <a14:m>
                  <m:oMath xmlns:m="http://schemas.openxmlformats.org/officeDocument/2006/math">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oMath>
                </a14:m>
                <a:r>
                  <a:rPr lang="es-CO" dirty="0">
                    <a:latin typeface="Century Gothic" panose="020B0502020202020204" pitchFamily="34" charset="0"/>
                  </a:rPr>
                  <a:t> asume como supuesto que dicha condición se satisface, lo cual permite concluir (bajo el cumplimiento de otros supuestos) que el estimador es insesgado  (en promedio le “pega” al </a:t>
                </a:r>
                <a14:m>
                  <m:oMath xmlns:m="http://schemas.openxmlformats.org/officeDocument/2006/math">
                    <m:r>
                      <a:rPr lang="es-CO" i="1" smtClean="0">
                        <a:latin typeface="Cambria Math" panose="02040503050406030204" pitchFamily="18" charset="0"/>
                        <a:ea typeface="Cambria Math" panose="02040503050406030204" pitchFamily="18" charset="0"/>
                      </a:rPr>
                      <m:t>𝛽</m:t>
                    </m:r>
                    <m:r>
                      <a:rPr lang="es-CO" b="0" i="1" smtClean="0">
                        <a:latin typeface="Cambria Math" panose="02040503050406030204" pitchFamily="18" charset="0"/>
                        <a:ea typeface="Cambria Math" panose="02040503050406030204" pitchFamily="18" charset="0"/>
                      </a:rPr>
                      <m:t> </m:t>
                    </m:r>
                  </m:oMath>
                </a14:m>
                <a:r>
                  <a:rPr lang="es-CO" dirty="0">
                    <a:latin typeface="Century Gothic" panose="020B0502020202020204" pitchFamily="34" charset="0"/>
                  </a:rPr>
                  <a:t>poblacional).</a:t>
                </a:r>
              </a:p>
              <a:p>
                <a:pPr algn="just">
                  <a:buFont typeface="Arial" panose="020B0604020202020204" pitchFamily="34" charset="0"/>
                  <a:buChar char="•"/>
                </a:pPr>
                <a:r>
                  <a:rPr lang="es-CO" dirty="0">
                    <a:latin typeface="Century Gothic" panose="020B0502020202020204" pitchFamily="34" charset="0"/>
                  </a:rPr>
                  <a:t> Analizaremos el cumplimiento del supuesto con un DAG.</a:t>
                </a:r>
              </a:p>
              <a:p>
                <a:pPr marL="0" indent="0" algn="just">
                  <a:buNone/>
                </a:pPr>
                <a:endParaRPr lang="es-CO" dirty="0">
                  <a:latin typeface="Century Gothic" panose="020B0502020202020204" pitchFamily="34" charset="0"/>
                </a:endParaRPr>
              </a:p>
            </p:txBody>
          </p:sp>
        </mc:Choice>
        <mc:Fallback>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1066800" y="1801345"/>
                <a:ext cx="10058400" cy="4023360"/>
              </a:xfrm>
              <a:blipFill>
                <a:blip r:embed="rId2"/>
                <a:stretch>
                  <a:fillRect l="-1455" t="-1515" r="-1515"/>
                </a:stretch>
              </a:blipFill>
            </p:spPr>
            <p:txBody>
              <a:bodyPr/>
              <a:lstStyle/>
              <a:p>
                <a:r>
                  <a:rPr lang="es-CO">
                    <a:noFill/>
                  </a:rPr>
                  <a:t> </a:t>
                </a:r>
              </a:p>
            </p:txBody>
          </p:sp>
        </mc:Fallback>
      </mc:AlternateContent>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315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01345"/>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No obstante, es importante recordar que la exogeneidad es un supuesto. Por consiguiente, la teoría y el análisis del fenómeno de interés es quien nos dice si es un supuesto factible o no. </a:t>
            </a:r>
          </a:p>
          <a:p>
            <a:pPr algn="just">
              <a:buFont typeface="Arial" panose="020B0604020202020204" pitchFamily="34" charset="0"/>
              <a:buChar char="•"/>
            </a:pPr>
            <a:r>
              <a:rPr lang="es-CO" dirty="0">
                <a:latin typeface="Century Gothic" panose="020B0502020202020204" pitchFamily="34" charset="0"/>
              </a:rPr>
              <a:t> Veamos con un DAG que pasa cuando no se satisface el supuesto de exogeneidad. </a:t>
            </a:r>
          </a:p>
          <a:p>
            <a:pPr marL="0" indent="0" algn="just">
              <a:buNone/>
            </a:pPr>
            <a:endParaRPr lang="es-CO" dirty="0">
              <a:latin typeface="Century Gothic" panose="020B0502020202020204" pitchFamily="34" charset="0"/>
            </a:endParaRPr>
          </a:p>
        </p:txBody>
      </p:sp>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ector recto de flecha 7">
            <a:extLst>
              <a:ext uri="{FF2B5EF4-FFF2-40B4-BE49-F238E27FC236}">
                <a16:creationId xmlns:a16="http://schemas.microsoft.com/office/drawing/2014/main" id="{857835EF-5CA1-481E-A333-F357EB99E9EE}"/>
              </a:ext>
            </a:extLst>
          </p:cNvPr>
          <p:cNvCxnSpPr>
            <a:cxnSpLocks/>
          </p:cNvCxnSpPr>
          <p:nvPr/>
        </p:nvCxnSpPr>
        <p:spPr>
          <a:xfrm flipH="1">
            <a:off x="4864963" y="5379868"/>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6923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998738" y="1929118"/>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Ahora, veamos el siguiente ejemplo: </a:t>
                </a:r>
              </a:p>
              <a:p>
                <a:pPr marL="0" indent="0" algn="just">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𝑤𝑎𝑔𝑒</m:t>
                          </m:r>
                        </m:e>
                        <m:sub>
                          <m:r>
                            <a:rPr lang="es-CO" b="0" i="1" smtClean="0">
                              <a:latin typeface="Cambria Math" panose="02040503050406030204" pitchFamily="18" charset="0"/>
                            </a:rPr>
                            <m:t>𝑖</m:t>
                          </m:r>
                        </m:sub>
                      </m:sSub>
                      <m:r>
                        <a:rPr lang="es-CO" b="0" i="1" smtClean="0">
                          <a:latin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0</m:t>
                          </m:r>
                        </m:sub>
                      </m:sSub>
                      <m:r>
                        <a:rPr lang="es-CO" b="0" i="1" smtClean="0">
                          <a:latin typeface="Cambria Math" panose="02040503050406030204" pitchFamily="18" charset="0"/>
                          <a:ea typeface="Cambria Math" panose="02040503050406030204" pitchFamily="18" charset="0"/>
                        </a:rPr>
                        <m:t>+ </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𝑒𝑑𝑢</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𝑐</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𝑒</m:t>
                          </m:r>
                        </m:e>
                        <m:sub>
                          <m:r>
                            <a:rPr lang="es-CO" b="0" i="1" smtClean="0">
                              <a:latin typeface="Cambria Math" panose="02040503050406030204" pitchFamily="18" charset="0"/>
                              <a:ea typeface="Cambria Math" panose="02040503050406030204" pitchFamily="18" charset="0"/>
                            </a:rPr>
                            <m:t>𝑖</m:t>
                          </m:r>
                        </m:sub>
                      </m:sSub>
                    </m:oMath>
                  </m:oMathPara>
                </a14:m>
                <a:endParaRPr lang="es-CO" b="0" dirty="0">
                  <a:latin typeface="Century Gothic" panose="020B0502020202020204" pitchFamily="34"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𝑒</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𝜑</m:t>
                      </m:r>
                      <m:r>
                        <a:rPr lang="es-CO" b="0" i="1" smtClean="0">
                          <a:latin typeface="Cambria Math" panose="02040503050406030204" pitchFamily="18" charset="0"/>
                          <a:ea typeface="Cambria Math" panose="02040503050406030204" pitchFamily="18" charset="0"/>
                        </a:rPr>
                        <m:t>𝑎𝑏𝑖𝑙𝑖𝑡</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𝑦</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𝑢</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 </m:t>
                      </m:r>
                    </m:oMath>
                  </m:oMathPara>
                </a14:m>
                <a:endParaRPr lang="es-CO" dirty="0">
                  <a:latin typeface="Century Gothic" panose="020B0502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𝑎𝑏𝑖𝑙𝑖𝑡𝑦</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  0 </m:t>
                      </m:r>
                    </m:oMath>
                  </m:oMathPara>
                </a14:m>
                <a:endParaRPr lang="es-CO" dirty="0">
                  <a:latin typeface="Century Gothic" panose="020B0502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GB" sz="2000" i="1" smtClean="0">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𝑢</m:t>
                              </m:r>
                            </m:e>
                            <m:sub>
                              <m:r>
                                <a:rPr lang="es-CO"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CO" sz="2000" b="0" i="1" smtClean="0">
                          <a:effectLst/>
                          <a:latin typeface="Cambria Math" panose="02040503050406030204" pitchFamily="18" charset="0"/>
                          <a:ea typeface="Calibri" panose="020F0502020204030204" pitchFamily="34" charset="0"/>
                          <a:cs typeface="Times New Roman" panose="02020603050405020304" pitchFamily="18" charset="0"/>
                        </a:rPr>
                        <m:t>  0 </m:t>
                      </m:r>
                    </m:oMath>
                  </m:oMathPara>
                </a14:m>
                <a:endParaRPr lang="es-CO" dirty="0">
                  <a:latin typeface="Century Gothic" panose="020B0502020202020204" pitchFamily="34" charset="0"/>
                </a:endParaRPr>
              </a:p>
              <a:p>
                <a:pPr>
                  <a:buFont typeface="Arial" panose="020B0604020202020204" pitchFamily="34" charset="0"/>
                  <a:buChar char="•"/>
                </a:pPr>
                <a:r>
                  <a:rPr lang="es-CO" dirty="0">
                    <a:latin typeface="Century Gothic" panose="020B0502020202020204" pitchFamily="34" charset="0"/>
                  </a:rPr>
                  <a:t> Se puede demostrar, que en promedio, el estimador de MCO es igual a:</a:t>
                </a:r>
              </a:p>
              <a:p>
                <a:pPr marL="0" indent="0">
                  <a:buNone/>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m:t>
                      </m:r>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𝛽</m:t>
                          </m:r>
                        </m:e>
                        <m:sub>
                          <m:r>
                            <a:rPr lang="es-CO" i="1">
                              <a:latin typeface="Cambria Math" panose="02040503050406030204" pitchFamily="18" charset="0"/>
                              <a:ea typeface="Cambria Math" panose="02040503050406030204" pitchFamily="18" charset="0"/>
                            </a:rPr>
                            <m:t>1</m:t>
                          </m:r>
                        </m:sub>
                      </m:sSub>
                      <m:r>
                        <a:rPr lang="es-CO" b="0" i="1" smtClean="0">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𝜑</m:t>
                      </m:r>
                      <m:f>
                        <m:fPr>
                          <m:ctrlPr>
                            <a:rPr lang="es-CO" b="0" i="1" smtClean="0">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𝑐𝑜𝑣</m:t>
                          </m:r>
                          <m:r>
                            <a:rPr lang="es-CO" i="1">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𝑒𝑑𝑢</m:t>
                          </m:r>
                          <m:sSub>
                            <m:sSubPr>
                              <m:ctrlPr>
                                <a:rPr lang="es-CO" i="1">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𝑐</m:t>
                              </m:r>
                            </m:e>
                            <m:sub>
                              <m:r>
                                <a:rPr lang="es-CO" i="1">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 </m:t>
                          </m:r>
                          <m:r>
                            <a:rPr lang="es-CO" i="1">
                              <a:latin typeface="Cambria Math" panose="02040503050406030204" pitchFamily="18" charset="0"/>
                              <a:ea typeface="Cambria Math" panose="02040503050406030204" pitchFamily="18" charset="0"/>
                            </a:rPr>
                            <m:t>𝑎𝑏𝑖𝑙𝑖𝑡</m:t>
                          </m:r>
                          <m:sSub>
                            <m:sSubPr>
                              <m:ctrlPr>
                                <a:rPr lang="es-CO" b="0" i="1" smtClean="0">
                                  <a:latin typeface="Cambria Math" panose="02040503050406030204" pitchFamily="18" charset="0"/>
                                  <a:ea typeface="Cambria Math" panose="02040503050406030204" pitchFamily="18" charset="0"/>
                                </a:rPr>
                              </m:ctrlPr>
                            </m:sSubPr>
                            <m:e>
                              <m:r>
                                <a:rPr lang="es-CO" i="1">
                                  <a:latin typeface="Cambria Math" panose="02040503050406030204" pitchFamily="18" charset="0"/>
                                  <a:ea typeface="Cambria Math" panose="02040503050406030204" pitchFamily="18" charset="0"/>
                                </a:rPr>
                                <m:t>𝑦</m:t>
                              </m:r>
                            </m:e>
                            <m:sub>
                              <m:r>
                                <a:rPr lang="es-CO" b="0" i="1" smtClean="0">
                                  <a:latin typeface="Cambria Math" panose="02040503050406030204" pitchFamily="18" charset="0"/>
                                  <a:ea typeface="Cambria Math" panose="02040503050406030204" pitchFamily="18" charset="0"/>
                                </a:rPr>
                                <m:t>𝑖</m:t>
                              </m:r>
                            </m:sub>
                          </m:sSub>
                          <m:r>
                            <a:rPr lang="es-CO" i="1">
                              <a:latin typeface="Cambria Math" panose="02040503050406030204" pitchFamily="18" charset="0"/>
                              <a:ea typeface="Cambria Math" panose="02040503050406030204" pitchFamily="18" charset="0"/>
                            </a:rPr>
                            <m:t>)</m:t>
                          </m:r>
                          <m:r>
                            <m:rPr>
                              <m:nor/>
                            </m:rPr>
                            <a:rPr lang="es-CO" dirty="0">
                              <a:latin typeface="Century Gothic" panose="020B0502020202020204" pitchFamily="34" charset="0"/>
                            </a:rPr>
                            <m:t> </m:t>
                          </m:r>
                        </m:num>
                        <m:den>
                          <m:r>
                            <a:rPr lang="es-CO" b="0" i="1" smtClean="0">
                              <a:latin typeface="Cambria Math" panose="02040503050406030204" pitchFamily="18" charset="0"/>
                              <a:ea typeface="Cambria Math" panose="02040503050406030204" pitchFamily="18" charset="0"/>
                            </a:rPr>
                            <m:t>𝑣𝑎𝑟</m:t>
                          </m:r>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𝑒𝑑𝑢</m:t>
                          </m:r>
                          <m:sSub>
                            <m:sSubPr>
                              <m:ctrlPr>
                                <a:rPr lang="es-CO" b="0" i="1" smtClean="0">
                                  <a:latin typeface="Cambria Math" panose="02040503050406030204" pitchFamily="18" charset="0"/>
                                  <a:ea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𝑐</m:t>
                              </m:r>
                            </m:e>
                            <m:sub>
                              <m:r>
                                <a:rPr lang="es-CO" b="0" i="1" smtClean="0">
                                  <a:latin typeface="Cambria Math" panose="02040503050406030204" pitchFamily="18" charset="0"/>
                                  <a:ea typeface="Cambria Math" panose="02040503050406030204" pitchFamily="18" charset="0"/>
                                </a:rPr>
                                <m:t>𝑖</m:t>
                              </m:r>
                            </m:sub>
                          </m:sSub>
                          <m:r>
                            <a:rPr lang="es-CO" b="0" i="1" smtClean="0">
                              <a:latin typeface="Cambria Math" panose="02040503050406030204" pitchFamily="18" charset="0"/>
                              <a:ea typeface="Cambria Math" panose="02040503050406030204" pitchFamily="18" charset="0"/>
                            </a:rPr>
                            <m:t>)</m:t>
                          </m:r>
                        </m:den>
                      </m:f>
                    </m:oMath>
                  </m:oMathPara>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En este caso tenemos sesgo porque se está sobreestimando el efecto de la educación sobre los salarios: el acceso a un mayor nivel educativo puede correlacionarse con factores específicos del individuo (habilidades innatas y entorno socioeconómico), que a su vez pueden asociarse con un mayor salario.</a:t>
                </a:r>
              </a:p>
            </p:txBody>
          </p:sp>
        </mc:Choice>
        <mc:Fallback>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998738" y="1929118"/>
                <a:ext cx="10058400" cy="4023360"/>
              </a:xfrm>
              <a:blipFill>
                <a:blip r:embed="rId2"/>
                <a:stretch>
                  <a:fillRect l="-1455" t="-1515" r="-1515"/>
                </a:stretch>
              </a:blipFill>
            </p:spPr>
            <p:txBody>
              <a:bodyPr/>
              <a:lstStyle/>
              <a:p>
                <a:r>
                  <a:rPr lang="es-CO">
                    <a:noFill/>
                  </a:rPr>
                  <a:t> </a:t>
                </a:r>
              </a:p>
            </p:txBody>
          </p:sp>
        </mc:Fallback>
      </mc:AlternateContent>
    </p:spTree>
    <p:extLst>
      <p:ext uri="{BB962C8B-B14F-4D97-AF65-F5344CB8AC3E}">
        <p14:creationId xmlns:p14="http://schemas.microsoft.com/office/powerpoint/2010/main" val="61136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Supuesto de Exogeneidad.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99822"/>
                <a:ext cx="10058400" cy="4023360"/>
              </a:xfrm>
            </p:spPr>
            <p:txBody>
              <a:bodyPr>
                <a:noAutofit/>
              </a:bodyPr>
              <a:lstStyle/>
              <a:p>
                <a:pPr algn="just">
                  <a:buFont typeface="Arial" panose="020B0604020202020204" pitchFamily="34" charset="0"/>
                  <a:buChar char="•"/>
                </a:pPr>
                <a:r>
                  <a:rPr lang="es-CO" dirty="0">
                    <a:latin typeface="Century Gothic" panose="020B0502020202020204" pitchFamily="34" charset="0"/>
                  </a:rPr>
                  <a:t> En el anterior ejemplo, la habilidad (aunque sucede lo mismo con el entorno socioeconómico) es un factor de confusión que induce a sesgo de variable omitida,  porque </a:t>
                </a:r>
                <a14:m>
                  <m:oMath xmlns:m="http://schemas.openxmlformats.org/officeDocument/2006/math">
                    <m:sSub>
                      <m:sSubPr>
                        <m:ctrlPr>
                          <a:rPr lang="es-CO" b="0" i="1" smtClean="0">
                            <a:latin typeface="Cambria Math" panose="02040503050406030204" pitchFamily="18" charset="0"/>
                            <a:ea typeface="Cambria Math" panose="02040503050406030204" pitchFamily="18" charset="0"/>
                          </a:rPr>
                        </m:ctrlPr>
                      </m:sSubPr>
                      <m:e>
                        <m:acc>
                          <m:accPr>
                            <m:chr m:val="̂"/>
                            <m:ctrlPr>
                              <a:rPr lang="es-CO" i="1" smtClean="0">
                                <a:latin typeface="Cambria Math" panose="02040503050406030204" pitchFamily="18" charset="0"/>
                              </a:rPr>
                            </m:ctrlPr>
                          </m:accPr>
                          <m:e>
                            <m:r>
                              <a:rPr lang="es-CO" i="1" smtClean="0">
                                <a:latin typeface="Cambria Math" panose="02040503050406030204" pitchFamily="18" charset="0"/>
                                <a:ea typeface="Cambria Math" panose="02040503050406030204" pitchFamily="18" charset="0"/>
                              </a:rPr>
                              <m:t>𝛽</m:t>
                            </m:r>
                          </m:e>
                        </m:acc>
                      </m:e>
                      <m:sub>
                        <m:r>
                          <a:rPr lang="es-CO" b="0" i="1" smtClean="0">
                            <a:latin typeface="Cambria Math" panose="02040503050406030204" pitchFamily="18" charset="0"/>
                            <a:ea typeface="Cambria Math" panose="02040503050406030204" pitchFamily="18" charset="0"/>
                          </a:rPr>
                          <m:t>1</m:t>
                        </m:r>
                      </m:sub>
                    </m:sSub>
                  </m:oMath>
                </a14:m>
                <a:r>
                  <a:rPr lang="es-CO" dirty="0">
                    <a:latin typeface="Century Gothic" panose="020B0502020202020204" pitchFamily="34" charset="0"/>
                  </a:rPr>
                  <a:t> estimado va a capturar una relación entre educación y salario que no depende únicamente de la educación y del salario, sino de otros factores adicionales que pueden explicar tanto el nivel educativo como el salario (a través de diferentes canales).</a:t>
                </a:r>
              </a:p>
            </p:txBody>
          </p:sp>
        </mc:Choice>
        <mc:Fallback>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1066800" y="1899822"/>
                <a:ext cx="10058400" cy="4023360"/>
              </a:xfrm>
              <a:blipFill>
                <a:blip r:embed="rId2"/>
                <a:stretch>
                  <a:fillRect l="-1455" t="-1667" r="-1515"/>
                </a:stretch>
              </a:blipFill>
            </p:spPr>
            <p:txBody>
              <a:bodyPr/>
              <a:lstStyle/>
              <a:p>
                <a:r>
                  <a:rPr lang="es-CO">
                    <a:noFill/>
                  </a:rPr>
                  <a:t> </a:t>
                </a:r>
              </a:p>
            </p:txBody>
          </p:sp>
        </mc:Fallback>
      </mc:AlternateContent>
      <p:sp>
        <p:nvSpPr>
          <p:cNvPr id="4" name="Elipse 3">
            <a:extLst>
              <a:ext uri="{FF2B5EF4-FFF2-40B4-BE49-F238E27FC236}">
                <a16:creationId xmlns:a16="http://schemas.microsoft.com/office/drawing/2014/main" id="{1270939C-44A9-4524-A9DB-DEB99C36303E}"/>
              </a:ext>
            </a:extLst>
          </p:cNvPr>
          <p:cNvSpPr/>
          <p:nvPr/>
        </p:nvSpPr>
        <p:spPr>
          <a:xfrm>
            <a:off x="5157925" y="3797979"/>
            <a:ext cx="719092" cy="495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b="1" dirty="0" err="1"/>
              <a:t>Wage</a:t>
            </a:r>
            <a:endParaRPr lang="es-CO" sz="1050" b="1" dirty="0"/>
          </a:p>
        </p:txBody>
      </p:sp>
      <p:sp>
        <p:nvSpPr>
          <p:cNvPr id="5" name="Elipse 4">
            <a:extLst>
              <a:ext uri="{FF2B5EF4-FFF2-40B4-BE49-F238E27FC236}">
                <a16:creationId xmlns:a16="http://schemas.microsoft.com/office/drawing/2014/main" id="{15CDA638-1A4C-42BF-BFC6-416D39DAC549}"/>
              </a:ext>
            </a:extLst>
          </p:cNvPr>
          <p:cNvSpPr/>
          <p:nvPr/>
        </p:nvSpPr>
        <p:spPr>
          <a:xfrm>
            <a:off x="3852909" y="5080675"/>
            <a:ext cx="821184" cy="48300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100" b="1" dirty="0" err="1">
                <a:latin typeface="Century Gothic" panose="020B0502020202020204" pitchFamily="34" charset="0"/>
              </a:rPr>
              <a:t>Educ</a:t>
            </a:r>
            <a:r>
              <a:rPr lang="es-CO" sz="1100" b="1" dirty="0">
                <a:latin typeface="Century Gothic" panose="020B0502020202020204" pitchFamily="34" charset="0"/>
              </a:rPr>
              <a:t>.</a:t>
            </a:r>
          </a:p>
        </p:txBody>
      </p:sp>
      <p:sp>
        <p:nvSpPr>
          <p:cNvPr id="6" name="Elipse 5">
            <a:extLst>
              <a:ext uri="{FF2B5EF4-FFF2-40B4-BE49-F238E27FC236}">
                <a16:creationId xmlns:a16="http://schemas.microsoft.com/office/drawing/2014/main" id="{1F9C8DE9-7748-452E-88D9-ACEE1E8C92FE}"/>
              </a:ext>
            </a:extLst>
          </p:cNvPr>
          <p:cNvSpPr/>
          <p:nvPr/>
        </p:nvSpPr>
        <p:spPr>
          <a:xfrm>
            <a:off x="6196613" y="5138361"/>
            <a:ext cx="899604" cy="483011"/>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t>Ability</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580877" y="4256457"/>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956916" y="4291508"/>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ector recto de flecha 7">
            <a:extLst>
              <a:ext uri="{FF2B5EF4-FFF2-40B4-BE49-F238E27FC236}">
                <a16:creationId xmlns:a16="http://schemas.microsoft.com/office/drawing/2014/main" id="{857835EF-5CA1-481E-A333-F357EB99E9EE}"/>
              </a:ext>
            </a:extLst>
          </p:cNvPr>
          <p:cNvCxnSpPr>
            <a:cxnSpLocks/>
          </p:cNvCxnSpPr>
          <p:nvPr/>
        </p:nvCxnSpPr>
        <p:spPr>
          <a:xfrm flipH="1">
            <a:off x="4869401" y="5379866"/>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90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Variable Instrumental. </a:t>
            </a:r>
          </a:p>
        </p:txBody>
      </p:sp>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66800" y="1801345"/>
            <a:ext cx="10058400" cy="4023360"/>
          </a:xfrm>
        </p:spPr>
        <p:txBody>
          <a:bodyPr/>
          <a:lstStyle/>
          <a:p>
            <a:pPr algn="just">
              <a:buFont typeface="Arial" panose="020B0604020202020204" pitchFamily="34" charset="0"/>
              <a:buChar char="•"/>
            </a:pPr>
            <a:r>
              <a:rPr lang="es-CO" dirty="0">
                <a:latin typeface="Century Gothic" panose="020B0502020202020204" pitchFamily="34" charset="0"/>
              </a:rPr>
              <a:t> El propósito de variable instrumental es aislar el efecto de X sobre Y que está “contaminado” en la forma reducida por la relación existente entre el término inobservable y la variable regresora (es decir, entre la educación, las habilidades innatas y el contexto socioeconómico). Así pues, un instrumento es una fuente de variabilidad exógena que permite aislar el efecto de X sobre Y respecto a los factores de confusión inobservables.</a:t>
            </a: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recto de flecha 9">
            <a:extLst>
              <a:ext uri="{FF2B5EF4-FFF2-40B4-BE49-F238E27FC236}">
                <a16:creationId xmlns:a16="http://schemas.microsoft.com/office/drawing/2014/main" id="{DAEE580D-51A1-4959-B4A3-051ED42274FE}"/>
              </a:ext>
            </a:extLst>
          </p:cNvPr>
          <p:cNvCxnSpPr>
            <a:cxnSpLocks/>
          </p:cNvCxnSpPr>
          <p:nvPr/>
        </p:nvCxnSpPr>
        <p:spPr>
          <a:xfrm flipH="1">
            <a:off x="4864963" y="5379868"/>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Elipse 6">
            <a:extLst>
              <a:ext uri="{FF2B5EF4-FFF2-40B4-BE49-F238E27FC236}">
                <a16:creationId xmlns:a16="http://schemas.microsoft.com/office/drawing/2014/main" id="{55EBFBAB-2E1B-4B52-8B5C-2978B226398E}"/>
              </a:ext>
            </a:extLst>
          </p:cNvPr>
          <p:cNvSpPr/>
          <p:nvPr/>
        </p:nvSpPr>
        <p:spPr>
          <a:xfrm>
            <a:off x="2260106" y="5166937"/>
            <a:ext cx="443884" cy="419025"/>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Z</a:t>
            </a:r>
          </a:p>
        </p:txBody>
      </p:sp>
      <p:cxnSp>
        <p:nvCxnSpPr>
          <p:cNvPr id="12" name="Conector recto de flecha 11">
            <a:extLst>
              <a:ext uri="{FF2B5EF4-FFF2-40B4-BE49-F238E27FC236}">
                <a16:creationId xmlns:a16="http://schemas.microsoft.com/office/drawing/2014/main" id="{0C0D9818-5604-4386-90E6-F51904405409}"/>
              </a:ext>
            </a:extLst>
          </p:cNvPr>
          <p:cNvCxnSpPr>
            <a:cxnSpLocks/>
          </p:cNvCxnSpPr>
          <p:nvPr/>
        </p:nvCxnSpPr>
        <p:spPr>
          <a:xfrm>
            <a:off x="2867487" y="5376449"/>
            <a:ext cx="1305462" cy="0"/>
          </a:xfrm>
          <a:prstGeom prst="straightConnector1">
            <a:avLst/>
          </a:prstGeom>
          <a:ln>
            <a:solidFill>
              <a:srgbClr val="00B050"/>
            </a:solidFill>
            <a:tailEnd type="triangle"/>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223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97280" y="905522"/>
            <a:ext cx="10058400" cy="831838"/>
          </a:xfrm>
        </p:spPr>
        <p:txBody>
          <a:bodyPr/>
          <a:lstStyle/>
          <a:p>
            <a:r>
              <a:rPr lang="es-CO" b="1" dirty="0">
                <a:latin typeface="Century Gothic" panose="020B0502020202020204" pitchFamily="34" charset="0"/>
              </a:rPr>
              <a:t>Variable Instrumental. </a:t>
            </a:r>
          </a:p>
        </p:txBody>
      </p:sp>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12794" y="1867862"/>
            <a:ext cx="10367639" cy="4023360"/>
          </a:xfrm>
        </p:spPr>
        <p:txBody>
          <a:bodyPr/>
          <a:lstStyle/>
          <a:p>
            <a:pPr algn="just">
              <a:buFont typeface="Arial" panose="020B0604020202020204" pitchFamily="34" charset="0"/>
              <a:buChar char="•"/>
            </a:pPr>
            <a:r>
              <a:rPr lang="es-CO" dirty="0">
                <a:latin typeface="Century Gothic" panose="020B0502020202020204" pitchFamily="34" charset="0"/>
              </a:rPr>
              <a:t> En este caso, el instrumento es una variable que no se correlaciona con la variable dependiente de forma directa, salvo por su relación con la variable X. No obstante, el instrumento no tiene ningún tipo de correlación con aquellos variables (sean observables o inobservables) que generan el sesgo de variable omitida. </a:t>
            </a:r>
          </a:p>
          <a:p>
            <a:pPr algn="just">
              <a:buFont typeface="Arial" panose="020B0604020202020204" pitchFamily="34" charset="0"/>
              <a:buChar char="•"/>
            </a:pPr>
            <a:r>
              <a:rPr lang="es-CO" dirty="0">
                <a:latin typeface="Century Gothic" panose="020B0502020202020204" pitchFamily="34" charset="0"/>
              </a:rPr>
              <a:t> La anterior hace referencia a los supuestos de relevancia y exogeneidad del instrumento. </a:t>
            </a:r>
          </a:p>
          <a:p>
            <a:pPr marL="0" indent="0" algn="just">
              <a:buNone/>
            </a:pPr>
            <a:endParaRPr lang="es-CO" dirty="0">
              <a:latin typeface="Century Gothic" panose="020B0502020202020204" pitchFamily="34" charset="0"/>
            </a:endParaRPr>
          </a:p>
          <a:p>
            <a:pPr marL="0" indent="0" algn="just">
              <a:buNone/>
            </a:pPr>
            <a:endParaRPr lang="es-CO" dirty="0">
              <a:latin typeface="Century Gothic" panose="020B0502020202020204" pitchFamily="34" charset="0"/>
            </a:endParaRPr>
          </a:p>
        </p:txBody>
      </p:sp>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6" name="Elipse 5">
            <a:extLst>
              <a:ext uri="{FF2B5EF4-FFF2-40B4-BE49-F238E27FC236}">
                <a16:creationId xmlns:a16="http://schemas.microsoft.com/office/drawing/2014/main" id="{1F9C8DE9-7748-452E-88D9-ACEE1E8C92FE}"/>
              </a:ext>
            </a:extLst>
          </p:cNvPr>
          <p:cNvSpPr/>
          <p:nvPr/>
        </p:nvSpPr>
        <p:spPr>
          <a:xfrm>
            <a:off x="6126480" y="5190875"/>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e</a:t>
            </a:r>
          </a:p>
        </p:txBody>
      </p:sp>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ector recto de flecha 10">
            <a:extLst>
              <a:ext uri="{FF2B5EF4-FFF2-40B4-BE49-F238E27FC236}">
                <a16:creationId xmlns:a16="http://schemas.microsoft.com/office/drawing/2014/main" id="{17479309-2788-4C54-A8A6-C3B13715E0B2}"/>
              </a:ext>
            </a:extLst>
          </p:cNvPr>
          <p:cNvCxnSpPr>
            <a:cxnSpLocks/>
          </p:cNvCxnSpPr>
          <p:nvPr/>
        </p:nvCxnSpPr>
        <p:spPr>
          <a:xfrm flipH="1" flipV="1">
            <a:off x="5717219" y="4327013"/>
            <a:ext cx="479395" cy="793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ector recto de flecha 9">
            <a:extLst>
              <a:ext uri="{FF2B5EF4-FFF2-40B4-BE49-F238E27FC236}">
                <a16:creationId xmlns:a16="http://schemas.microsoft.com/office/drawing/2014/main" id="{DAEE580D-51A1-4959-B4A3-051ED42274FE}"/>
              </a:ext>
            </a:extLst>
          </p:cNvPr>
          <p:cNvCxnSpPr>
            <a:cxnSpLocks/>
          </p:cNvCxnSpPr>
          <p:nvPr/>
        </p:nvCxnSpPr>
        <p:spPr>
          <a:xfrm flipH="1">
            <a:off x="4864963" y="5379868"/>
            <a:ext cx="116297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Elipse 6">
            <a:extLst>
              <a:ext uri="{FF2B5EF4-FFF2-40B4-BE49-F238E27FC236}">
                <a16:creationId xmlns:a16="http://schemas.microsoft.com/office/drawing/2014/main" id="{55EBFBAB-2E1B-4B52-8B5C-2978B226398E}"/>
              </a:ext>
            </a:extLst>
          </p:cNvPr>
          <p:cNvSpPr/>
          <p:nvPr/>
        </p:nvSpPr>
        <p:spPr>
          <a:xfrm>
            <a:off x="2260106" y="5166937"/>
            <a:ext cx="443884" cy="419025"/>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Z</a:t>
            </a:r>
          </a:p>
        </p:txBody>
      </p:sp>
      <p:cxnSp>
        <p:nvCxnSpPr>
          <p:cNvPr id="12" name="Conector recto de flecha 11">
            <a:extLst>
              <a:ext uri="{FF2B5EF4-FFF2-40B4-BE49-F238E27FC236}">
                <a16:creationId xmlns:a16="http://schemas.microsoft.com/office/drawing/2014/main" id="{0C0D9818-5604-4386-90E6-F51904405409}"/>
              </a:ext>
            </a:extLst>
          </p:cNvPr>
          <p:cNvCxnSpPr>
            <a:cxnSpLocks/>
          </p:cNvCxnSpPr>
          <p:nvPr/>
        </p:nvCxnSpPr>
        <p:spPr>
          <a:xfrm>
            <a:off x="2867487" y="5376449"/>
            <a:ext cx="1305462" cy="0"/>
          </a:xfrm>
          <a:prstGeom prst="straightConnector1">
            <a:avLst/>
          </a:prstGeom>
          <a:ln>
            <a:solidFill>
              <a:srgbClr val="00B050"/>
            </a:solidFill>
            <a:tailEnd type="triangle"/>
          </a:ln>
          <a:effectLst>
            <a:glow rad="63500">
              <a:schemeClr val="accent6">
                <a:satMod val="175000"/>
                <a:alpha val="40000"/>
              </a:schemeClr>
            </a:glo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85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5B73F-9958-4FB5-A7A8-64CC326683A2}"/>
              </a:ext>
            </a:extLst>
          </p:cNvPr>
          <p:cNvSpPr>
            <a:spLocks noGrp="1"/>
          </p:cNvSpPr>
          <p:nvPr>
            <p:ph type="title"/>
          </p:nvPr>
        </p:nvSpPr>
        <p:spPr>
          <a:xfrm>
            <a:off x="1012794" y="911444"/>
            <a:ext cx="10058400" cy="831838"/>
          </a:xfrm>
        </p:spPr>
        <p:txBody>
          <a:bodyPr>
            <a:normAutofit fontScale="90000"/>
          </a:bodyPr>
          <a:lstStyle/>
          <a:p>
            <a:r>
              <a:rPr lang="es-CO" b="1" dirty="0">
                <a:latin typeface="Century Gothic" panose="020B0502020202020204" pitchFamily="34" charset="0"/>
              </a:rPr>
              <a:t>Control por variables observables.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00D1F71-E98B-4938-9939-91854A43E86B}"/>
                  </a:ext>
                </a:extLst>
              </p:cNvPr>
              <p:cNvSpPr>
                <a:spLocks noGrp="1"/>
              </p:cNvSpPr>
              <p:nvPr>
                <p:ph idx="1"/>
              </p:nvPr>
            </p:nvSpPr>
            <p:spPr>
              <a:xfrm>
                <a:off x="1012794" y="1867862"/>
                <a:ext cx="10367639" cy="4023360"/>
              </a:xfrm>
            </p:spPr>
            <p:txBody>
              <a:bodyPr/>
              <a:lstStyle/>
              <a:p>
                <a:pPr algn="just">
                  <a:buFont typeface="Arial" panose="020B0604020202020204" pitchFamily="34" charset="0"/>
                  <a:buChar char="•"/>
                </a:pPr>
                <a:r>
                  <a:rPr lang="es-CO" dirty="0">
                    <a:latin typeface="Century Gothic" panose="020B0502020202020204" pitchFamily="34" charset="0"/>
                  </a:rPr>
                  <a:t> En este contexto, la violación del supuesto de exogeneidad se puede originar por la omisión de variables relevantes inobservables u observables, las cuales explican el resultado (</a:t>
                </a:r>
                <a14:m>
                  <m:oMath xmlns:m="http://schemas.openxmlformats.org/officeDocument/2006/math">
                    <m:r>
                      <a:rPr lang="es-CO" b="0" i="1" smtClean="0">
                        <a:latin typeface="Cambria Math" panose="02040503050406030204" pitchFamily="18" charset="0"/>
                      </a:rPr>
                      <m:t>𝑌</m:t>
                    </m:r>
                  </m:oMath>
                </a14:m>
                <a:r>
                  <a:rPr lang="es-CO" dirty="0">
                    <a:latin typeface="Century Gothic" panose="020B0502020202020204" pitchFamily="34" charset="0"/>
                  </a:rPr>
                  <a:t>) pero también se correlacionan con la variable de interés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𝑋</m:t>
                        </m:r>
                      </m:e>
                      <m:sub>
                        <m:r>
                          <a:rPr lang="es-CO" b="0" i="1" smtClean="0">
                            <a:latin typeface="Cambria Math" panose="02040503050406030204" pitchFamily="18" charset="0"/>
                          </a:rPr>
                          <m:t>1</m:t>
                        </m:r>
                      </m:sub>
                    </m:sSub>
                    <m:r>
                      <a:rPr lang="es-CO" b="0" i="1" smtClean="0">
                        <a:latin typeface="Cambria Math" panose="02040503050406030204" pitchFamily="18" charset="0"/>
                      </a:rPr>
                      <m:t>.</m:t>
                    </m:r>
                  </m:oMath>
                </a14:m>
                <a:endParaRPr lang="es-CO" dirty="0">
                  <a:latin typeface="Century Gothic" panose="020B0502020202020204" pitchFamily="34" charset="0"/>
                </a:endParaRPr>
              </a:p>
              <a:p>
                <a:pPr algn="just">
                  <a:buFont typeface="Arial" panose="020B0604020202020204" pitchFamily="34" charset="0"/>
                  <a:buChar char="•"/>
                </a:pPr>
                <a:r>
                  <a:rPr lang="es-CO" dirty="0">
                    <a:latin typeface="Century Gothic" panose="020B0502020202020204" pitchFamily="34" charset="0"/>
                  </a:rPr>
                  <a:t> Cuando el problema se explica por variables inobservables, generalmente se tiene que hacer estimación por VI. Sin embargo, cuando el sesgo de variable omitida es por una variable </a:t>
                </a:r>
                <a:r>
                  <a:rPr lang="es-CO" b="1" i="1" dirty="0">
                    <a:latin typeface="Century Gothic" panose="020B0502020202020204" pitchFamily="34" charset="0"/>
                  </a:rPr>
                  <a:t>observable, </a:t>
                </a:r>
                <a:r>
                  <a:rPr lang="es-CO" dirty="0">
                    <a:latin typeface="Century Gothic" panose="020B0502020202020204" pitchFamily="34" charset="0"/>
                  </a:rPr>
                  <a:t>simplemente se debe controlar por ella.</a:t>
                </a:r>
              </a:p>
              <a:p>
                <a:pPr marL="0" indent="0" algn="just">
                  <a:buNone/>
                </a:pPr>
                <a:endParaRPr lang="es-CO" dirty="0">
                  <a:latin typeface="Century Gothic" panose="020B0502020202020204" pitchFamily="34" charset="0"/>
                </a:endParaRPr>
              </a:p>
            </p:txBody>
          </p:sp>
        </mc:Choice>
        <mc:Fallback>
          <p:sp>
            <p:nvSpPr>
              <p:cNvPr id="3" name="Marcador de contenido 2">
                <a:extLst>
                  <a:ext uri="{FF2B5EF4-FFF2-40B4-BE49-F238E27FC236}">
                    <a16:creationId xmlns:a16="http://schemas.microsoft.com/office/drawing/2014/main" id="{300D1F71-E98B-4938-9939-91854A43E86B}"/>
                  </a:ext>
                </a:extLst>
              </p:cNvPr>
              <p:cNvSpPr>
                <a:spLocks noGrp="1" noRot="1" noChangeAspect="1" noMove="1" noResize="1" noEditPoints="1" noAdjustHandles="1" noChangeArrowheads="1" noChangeShapeType="1" noTextEdit="1"/>
              </p:cNvSpPr>
              <p:nvPr>
                <p:ph idx="1"/>
              </p:nvPr>
            </p:nvSpPr>
            <p:spPr>
              <a:xfrm>
                <a:off x="1012794" y="1867862"/>
                <a:ext cx="10367639" cy="4023360"/>
              </a:xfrm>
              <a:blipFill>
                <a:blip r:embed="rId2"/>
                <a:stretch>
                  <a:fillRect l="-1411" t="-1515" r="-1529"/>
                </a:stretch>
              </a:blipFill>
            </p:spPr>
            <p:txBody>
              <a:bodyPr/>
              <a:lstStyle/>
              <a:p>
                <a:r>
                  <a:rPr lang="es-CO">
                    <a:noFill/>
                  </a:rPr>
                  <a:t> </a:t>
                </a:r>
              </a:p>
            </p:txBody>
          </p:sp>
        </mc:Fallback>
      </mc:AlternateContent>
      <p:sp>
        <p:nvSpPr>
          <p:cNvPr id="4" name="Elipse 3">
            <a:extLst>
              <a:ext uri="{FF2B5EF4-FFF2-40B4-BE49-F238E27FC236}">
                <a16:creationId xmlns:a16="http://schemas.microsoft.com/office/drawing/2014/main" id="{1270939C-44A9-4524-A9DB-DEB99C36303E}"/>
              </a:ext>
            </a:extLst>
          </p:cNvPr>
          <p:cNvSpPr/>
          <p:nvPr/>
        </p:nvSpPr>
        <p:spPr>
          <a:xfrm>
            <a:off x="5317724" y="3879542"/>
            <a:ext cx="399495"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Y</a:t>
            </a:r>
          </a:p>
        </p:txBody>
      </p:sp>
      <mc:AlternateContent xmlns:mc="http://schemas.openxmlformats.org/markup-compatibility/2006">
        <mc:Choice xmlns:a14="http://schemas.microsoft.com/office/drawing/2010/main" Requires="a14">
          <p:sp>
            <p:nvSpPr>
              <p:cNvPr id="5" name="Elipse 4">
                <a:extLst>
                  <a:ext uri="{FF2B5EF4-FFF2-40B4-BE49-F238E27FC236}">
                    <a16:creationId xmlns:a16="http://schemas.microsoft.com/office/drawing/2014/main" id="{15CDA638-1A4C-42BF-BFC6-416D39DAC549}"/>
                  </a:ext>
                </a:extLst>
              </p:cNvPr>
              <p:cNvSpPr/>
              <p:nvPr/>
            </p:nvSpPr>
            <p:spPr>
              <a:xfrm>
                <a:off x="4341180" y="5184626"/>
                <a:ext cx="443884" cy="419025"/>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1</m:t>
                          </m:r>
                        </m:sub>
                      </m:sSub>
                    </m:oMath>
                  </m:oMathPara>
                </a14:m>
                <a:endParaRPr lang="es-CO" dirty="0"/>
              </a:p>
            </p:txBody>
          </p:sp>
        </mc:Choice>
        <mc:Fallback>
          <p:sp>
            <p:nvSpPr>
              <p:cNvPr id="5" name="Elipse 4">
                <a:extLst>
                  <a:ext uri="{FF2B5EF4-FFF2-40B4-BE49-F238E27FC236}">
                    <a16:creationId xmlns:a16="http://schemas.microsoft.com/office/drawing/2014/main" id="{15CDA638-1A4C-42BF-BFC6-416D39DAC549}"/>
                  </a:ext>
                </a:extLst>
              </p:cNvPr>
              <p:cNvSpPr>
                <a:spLocks noRot="1" noChangeAspect="1" noMove="1" noResize="1" noEditPoints="1" noAdjustHandles="1" noChangeArrowheads="1" noChangeShapeType="1" noTextEdit="1"/>
              </p:cNvSpPr>
              <p:nvPr/>
            </p:nvSpPr>
            <p:spPr>
              <a:xfrm>
                <a:off x="4341180" y="5184626"/>
                <a:ext cx="443884" cy="419025"/>
              </a:xfrm>
              <a:prstGeom prst="ellipse">
                <a:avLst/>
              </a:prstGeom>
              <a:blipFill>
                <a:blip r:embed="rId3"/>
                <a:stretch>
                  <a:fillRect/>
                </a:stretch>
              </a:blipFill>
              <a:ln>
                <a:solidFill>
                  <a:srgbClr val="00B050"/>
                </a:solidFill>
              </a:ln>
            </p:spPr>
            <p:txBody>
              <a:bodyPr/>
              <a:lstStyle/>
              <a:p>
                <a:r>
                  <a:rPr lang="es-CO">
                    <a:noFill/>
                  </a:rPr>
                  <a:t> </a:t>
                </a:r>
              </a:p>
            </p:txBody>
          </p:sp>
        </mc:Fallback>
      </mc:AlternateContent>
      <p:cxnSp>
        <p:nvCxnSpPr>
          <p:cNvPr id="9" name="Conector recto de flecha 8">
            <a:extLst>
              <a:ext uri="{FF2B5EF4-FFF2-40B4-BE49-F238E27FC236}">
                <a16:creationId xmlns:a16="http://schemas.microsoft.com/office/drawing/2014/main" id="{BB1DC90A-3713-4EA9-9C72-01B68C0D71DD}"/>
              </a:ext>
            </a:extLst>
          </p:cNvPr>
          <p:cNvCxnSpPr>
            <a:cxnSpLocks/>
          </p:cNvCxnSpPr>
          <p:nvPr/>
        </p:nvCxnSpPr>
        <p:spPr>
          <a:xfrm flipV="1">
            <a:off x="4740676" y="4308302"/>
            <a:ext cx="577048" cy="8123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ector recto de flecha 11">
            <a:extLst>
              <a:ext uri="{FF2B5EF4-FFF2-40B4-BE49-F238E27FC236}">
                <a16:creationId xmlns:a16="http://schemas.microsoft.com/office/drawing/2014/main" id="{0C0D9818-5604-4386-90E6-F51904405409}"/>
              </a:ext>
            </a:extLst>
          </p:cNvPr>
          <p:cNvCxnSpPr>
            <a:cxnSpLocks/>
          </p:cNvCxnSpPr>
          <p:nvPr/>
        </p:nvCxnSpPr>
        <p:spPr>
          <a:xfrm>
            <a:off x="3361898" y="4723827"/>
            <a:ext cx="897089" cy="6268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14" name="Elipse 13">
                <a:extLst>
                  <a:ext uri="{FF2B5EF4-FFF2-40B4-BE49-F238E27FC236}">
                    <a16:creationId xmlns:a16="http://schemas.microsoft.com/office/drawing/2014/main" id="{7516A314-C5C1-4BBE-A27A-38D4B740D681}"/>
                  </a:ext>
                </a:extLst>
              </p:cNvPr>
              <p:cNvSpPr/>
              <p:nvPr/>
            </p:nvSpPr>
            <p:spPr>
              <a:xfrm>
                <a:off x="2913354" y="4295446"/>
                <a:ext cx="443884" cy="41902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𝑋</m:t>
                          </m:r>
                        </m:e>
                        <m:sub>
                          <m:r>
                            <a:rPr lang="es-CO" b="0" i="1" smtClean="0">
                              <a:latin typeface="Cambria Math" panose="02040503050406030204" pitchFamily="18" charset="0"/>
                            </a:rPr>
                            <m:t>2</m:t>
                          </m:r>
                        </m:sub>
                      </m:sSub>
                    </m:oMath>
                  </m:oMathPara>
                </a14:m>
                <a:endParaRPr lang="es-CO" dirty="0"/>
              </a:p>
            </p:txBody>
          </p:sp>
        </mc:Choice>
        <mc:Fallback>
          <p:sp>
            <p:nvSpPr>
              <p:cNvPr id="14" name="Elipse 13">
                <a:extLst>
                  <a:ext uri="{FF2B5EF4-FFF2-40B4-BE49-F238E27FC236}">
                    <a16:creationId xmlns:a16="http://schemas.microsoft.com/office/drawing/2014/main" id="{7516A314-C5C1-4BBE-A27A-38D4B740D681}"/>
                  </a:ext>
                </a:extLst>
              </p:cNvPr>
              <p:cNvSpPr>
                <a:spLocks noRot="1" noChangeAspect="1" noMove="1" noResize="1" noEditPoints="1" noAdjustHandles="1" noChangeArrowheads="1" noChangeShapeType="1" noTextEdit="1"/>
              </p:cNvSpPr>
              <p:nvPr/>
            </p:nvSpPr>
            <p:spPr>
              <a:xfrm>
                <a:off x="2913354" y="4295446"/>
                <a:ext cx="443884" cy="419025"/>
              </a:xfrm>
              <a:prstGeom prst="ellipse">
                <a:avLst/>
              </a:prstGeom>
              <a:blipFill>
                <a:blip r:embed="rId4"/>
                <a:stretch>
                  <a:fillRect/>
                </a:stretch>
              </a:blipFill>
              <a:ln>
                <a:solidFill>
                  <a:srgbClr val="0070C0"/>
                </a:solidFill>
              </a:ln>
            </p:spPr>
            <p:txBody>
              <a:bodyPr/>
              <a:lstStyle/>
              <a:p>
                <a:r>
                  <a:rPr lang="es-CO">
                    <a:noFill/>
                  </a:rPr>
                  <a:t> </a:t>
                </a:r>
              </a:p>
            </p:txBody>
          </p:sp>
        </mc:Fallback>
      </mc:AlternateContent>
      <p:cxnSp>
        <p:nvCxnSpPr>
          <p:cNvPr id="15" name="Conector recto de flecha 14">
            <a:extLst>
              <a:ext uri="{FF2B5EF4-FFF2-40B4-BE49-F238E27FC236}">
                <a16:creationId xmlns:a16="http://schemas.microsoft.com/office/drawing/2014/main" id="{B6804A9E-ACAF-41A8-A478-EE77E3765372}"/>
              </a:ext>
            </a:extLst>
          </p:cNvPr>
          <p:cNvCxnSpPr>
            <a:cxnSpLocks/>
          </p:cNvCxnSpPr>
          <p:nvPr/>
        </p:nvCxnSpPr>
        <p:spPr>
          <a:xfrm flipV="1">
            <a:off x="3494137" y="4205236"/>
            <a:ext cx="1624836" cy="2061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7652812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209</TotalTime>
  <Words>848</Words>
  <Application>Microsoft Office PowerPoint</Application>
  <PresentationFormat>Panorámica</PresentationFormat>
  <Paragraphs>60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Cambria Math</vt:lpstr>
      <vt:lpstr>Century Gothic</vt:lpstr>
      <vt:lpstr>Retrospección</vt:lpstr>
      <vt:lpstr>Variable Instrumental.</vt:lpstr>
      <vt:lpstr>Modelo de regresión lineal.</vt:lpstr>
      <vt:lpstr>Supuesto de Exogeneidad. </vt:lpstr>
      <vt:lpstr>Supuesto de Exogeneidad. </vt:lpstr>
      <vt:lpstr>Supuesto de Exogeneidad. </vt:lpstr>
      <vt:lpstr>Supuesto de Exogeneidad. </vt:lpstr>
      <vt:lpstr>Variable Instrumental. </vt:lpstr>
      <vt:lpstr>Variable Instrumental. </vt:lpstr>
      <vt:lpstr>Control por variables observables. </vt:lpstr>
      <vt:lpstr>Control por variables observables.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Instrumental.</dc:title>
  <dc:creator>Jhan Andrade</dc:creator>
  <cp:lastModifiedBy>Jhan Andrade</cp:lastModifiedBy>
  <cp:revision>12</cp:revision>
  <dcterms:created xsi:type="dcterms:W3CDTF">2020-10-02T14:14:24Z</dcterms:created>
  <dcterms:modified xsi:type="dcterms:W3CDTF">2020-10-02T17:44:19Z</dcterms:modified>
</cp:coreProperties>
</file>