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0"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CA84B9D-DB96-481F-BA94-D68DCC8AEF82}" type="datetimeFigureOut">
              <a:rPr lang="es-CO" smtClean="0"/>
              <a:t>4/12/2020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D0F07D6-ADA6-4D6A-BE36-71E82875C9FF}"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A84B9D-DB96-481F-BA94-D68DCC8AEF82}" type="datetimeFigureOut">
              <a:rPr lang="es-CO" smtClean="0"/>
              <a:t>4/12/2020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34859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A84B9D-DB96-481F-BA94-D68DCC8AEF82}" type="datetimeFigureOut">
              <a:rPr lang="es-CO" smtClean="0"/>
              <a:t>4/12/2020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142262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A84B9D-DB96-481F-BA94-D68DCC8AEF82}" type="datetimeFigureOut">
              <a:rPr lang="es-CO" smtClean="0"/>
              <a:t>4/12/2020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26016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A84B9D-DB96-481F-BA94-D68DCC8AEF82}" type="datetimeFigureOut">
              <a:rPr lang="es-CO" smtClean="0"/>
              <a:t>4/12/2020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D0F07D6-ADA6-4D6A-BE36-71E82875C9FF}"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72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CA84B9D-DB96-481F-BA94-D68DCC8AEF82}" type="datetimeFigureOut">
              <a:rPr lang="es-CO" smtClean="0"/>
              <a:t>4/12/2020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332699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A84B9D-DB96-481F-BA94-D68DCC8AEF82}" type="datetimeFigureOut">
              <a:rPr lang="es-CO" smtClean="0"/>
              <a:t>4/12/2020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235138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CA84B9D-DB96-481F-BA94-D68DCC8AEF82}" type="datetimeFigureOut">
              <a:rPr lang="es-CO" smtClean="0"/>
              <a:t>4/12/2020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325673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A84B9D-DB96-481F-BA94-D68DCC8AEF82}" type="datetimeFigureOut">
              <a:rPr lang="es-CO" smtClean="0"/>
              <a:t>4/12/2020</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248372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A84B9D-DB96-481F-BA94-D68DCC8AEF82}" type="datetimeFigureOut">
              <a:rPr lang="es-CO" smtClean="0"/>
              <a:t>4/12/2020</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0F07D6-ADA6-4D6A-BE36-71E82875C9FF}" type="slidenum">
              <a:rPr lang="es-CO" smtClean="0"/>
              <a:t>‹Nº›</a:t>
            </a:fld>
            <a:endParaRPr lang="es-CO"/>
          </a:p>
        </p:txBody>
      </p:sp>
    </p:spTree>
    <p:extLst>
      <p:ext uri="{BB962C8B-B14F-4D97-AF65-F5344CB8AC3E}">
        <p14:creationId xmlns:p14="http://schemas.microsoft.com/office/powerpoint/2010/main" val="259848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CA84B9D-DB96-481F-BA94-D68DCC8AEF82}" type="datetimeFigureOut">
              <a:rPr lang="es-CO" smtClean="0"/>
              <a:t>4/12/2020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D0F07D6-ADA6-4D6A-BE36-71E82875C9FF}" type="slidenum">
              <a:rPr lang="es-CO" smtClean="0"/>
              <a:t>‹Nº›</a:t>
            </a:fld>
            <a:endParaRPr lang="es-CO"/>
          </a:p>
        </p:txBody>
      </p:sp>
    </p:spTree>
    <p:extLst>
      <p:ext uri="{BB962C8B-B14F-4D97-AF65-F5344CB8AC3E}">
        <p14:creationId xmlns:p14="http://schemas.microsoft.com/office/powerpoint/2010/main" val="18789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A84B9D-DB96-481F-BA94-D68DCC8AEF82}" type="datetimeFigureOut">
              <a:rPr lang="es-CO" smtClean="0"/>
              <a:t>4/12/2020</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0F07D6-ADA6-4D6A-BE36-71E82875C9FF}"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44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4793D-0AC4-4398-A626-88DE3D9A311D}"/>
              </a:ext>
            </a:extLst>
          </p:cNvPr>
          <p:cNvSpPr>
            <a:spLocks noGrp="1"/>
          </p:cNvSpPr>
          <p:nvPr>
            <p:ph type="ctrTitle"/>
          </p:nvPr>
        </p:nvSpPr>
        <p:spPr/>
        <p:txBody>
          <a:bodyPr>
            <a:normAutofit/>
          </a:bodyPr>
          <a:lstStyle/>
          <a:p>
            <a:pPr algn="ctr"/>
            <a:r>
              <a:rPr lang="es-CO" sz="6600" b="1" dirty="0">
                <a:latin typeface="Century Gothic" panose="020B0502020202020204" pitchFamily="34" charset="0"/>
              </a:rPr>
              <a:t>Monitoria SVAR.</a:t>
            </a:r>
          </a:p>
        </p:txBody>
      </p:sp>
      <p:sp>
        <p:nvSpPr>
          <p:cNvPr id="3" name="Subtítulo 2">
            <a:extLst>
              <a:ext uri="{FF2B5EF4-FFF2-40B4-BE49-F238E27FC236}">
                <a16:creationId xmlns:a16="http://schemas.microsoft.com/office/drawing/2014/main" id="{AA4029D0-ED69-433C-BB86-3D3B11A49D52}"/>
              </a:ext>
            </a:extLst>
          </p:cNvPr>
          <p:cNvSpPr>
            <a:spLocks noGrp="1"/>
          </p:cNvSpPr>
          <p:nvPr>
            <p:ph type="subTitle" idx="1"/>
          </p:nvPr>
        </p:nvSpPr>
        <p:spPr>
          <a:xfrm>
            <a:off x="1979719" y="4455620"/>
            <a:ext cx="9178731" cy="1143000"/>
          </a:xfrm>
        </p:spPr>
        <p:txBody>
          <a:bodyPr>
            <a:normAutofit/>
          </a:bodyPr>
          <a:lstStyle/>
          <a:p>
            <a:pPr algn="r"/>
            <a:r>
              <a:rPr lang="es-CO" sz="2000" dirty="0">
                <a:latin typeface="Century Gothic" panose="020B0502020202020204" pitchFamily="34" charset="0"/>
              </a:rPr>
              <a:t>Jhan Andrade, Camilo Forero &amp; Germán Rodríguez. </a:t>
            </a:r>
          </a:p>
        </p:txBody>
      </p:sp>
    </p:spTree>
    <p:extLst>
      <p:ext uri="{BB962C8B-B14F-4D97-AF65-F5344CB8AC3E}">
        <p14:creationId xmlns:p14="http://schemas.microsoft.com/office/powerpoint/2010/main" val="130786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normAutofit/>
          </a:bodyPr>
          <a:lstStyle/>
          <a:p>
            <a:r>
              <a:rPr lang="es-CO" b="1" dirty="0">
                <a:latin typeface="Century Gothic" panose="020B0502020202020204" pitchFamily="34" charset="0"/>
              </a:rPr>
              <a:t>Paso a paso utilizando Rstudio. </a:t>
            </a:r>
          </a:p>
        </p:txBody>
      </p:sp>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711200" y="2044905"/>
            <a:ext cx="10769600" cy="4119239"/>
          </a:xfrm>
        </p:spPr>
        <p:txBody>
          <a:bodyPr>
            <a:noAutofit/>
          </a:bodyPr>
          <a:lstStyle/>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r>
              <a:rPr lang="es-MX" dirty="0">
                <a:latin typeface="Century Gothic" panose="020B0502020202020204" pitchFamily="34" charset="0"/>
                <a:ea typeface="Cambria Math" panose="02040503050406030204" pitchFamily="18" charset="0"/>
              </a:rPr>
              <a:t> </a:t>
            </a:r>
            <a:endParaRPr lang="es-CO" dirty="0">
              <a:latin typeface="Century Gothic" panose="020B0502020202020204" pitchFamily="34" charset="0"/>
              <a:ea typeface="Cambria Math" panose="02040503050406030204" pitchFamily="18"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lnSpc>
                <a:spcPct val="115000"/>
              </a:lnSpc>
              <a:buNone/>
              <a:tabLst>
                <a:tab pos="926465" algn="l"/>
              </a:tabLst>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5" name="Marcador de contenido 2">
            <a:extLst>
              <a:ext uri="{FF2B5EF4-FFF2-40B4-BE49-F238E27FC236}">
                <a16:creationId xmlns:a16="http://schemas.microsoft.com/office/drawing/2014/main" id="{884D97C5-5D68-4022-A163-54B3A7A68C99}"/>
              </a:ext>
            </a:extLst>
          </p:cNvPr>
          <p:cNvSpPr txBox="1">
            <a:spLocks/>
          </p:cNvSpPr>
          <p:nvPr/>
        </p:nvSpPr>
        <p:spPr>
          <a:xfrm>
            <a:off x="2174240" y="2166824"/>
            <a:ext cx="9092016" cy="32992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s-MX" sz="1800" dirty="0">
                <a:solidFill>
                  <a:schemeClr val="tx1"/>
                </a:solidFill>
                <a:latin typeface="Century Gothic" panose="020B0502020202020204" pitchFamily="34" charset="0"/>
              </a:rPr>
              <a:t>No necesariamente tienen que imponer las mismas restricciones que están en el código, pues existen otros tipos de restricciones para identificar (normalizar los elementos de la diagonal principal de la matriz </a:t>
            </a:r>
            <a:r>
              <a:rPr lang="es-MX" sz="1800" i="1" dirty="0">
                <a:solidFill>
                  <a:schemeClr val="tx1"/>
                </a:solidFill>
                <a:latin typeface="Century Gothic" panose="020B0502020202020204" pitchFamily="34" charset="0"/>
              </a:rPr>
              <a:t>A </a:t>
            </a:r>
            <a:r>
              <a:rPr lang="es-MX" sz="1800" dirty="0">
                <a:solidFill>
                  <a:schemeClr val="tx1"/>
                </a:solidFill>
                <a:latin typeface="Century Gothic" panose="020B0502020202020204" pitchFamily="34" charset="0"/>
              </a:rPr>
              <a:t>en vez de normalizar las varianzas de las innovaciones estructurales)</a:t>
            </a:r>
          </a:p>
          <a:p>
            <a:pPr algn="just">
              <a:buFont typeface="Courier New" panose="02070309020205020404" pitchFamily="49" charset="0"/>
              <a:buChar char="o"/>
            </a:pPr>
            <a:r>
              <a:rPr lang="es-MX" sz="1800" dirty="0">
                <a:solidFill>
                  <a:schemeClr val="tx1"/>
                </a:solidFill>
                <a:latin typeface="Century Gothic" panose="020B0502020202020204" pitchFamily="34" charset="0"/>
              </a:rPr>
              <a:t>“Scoring” es un método numérico que realiza la estimación del modelo VAR estructural, es decir, resuelve el sistema de ecuaciones.  </a:t>
            </a:r>
          </a:p>
          <a:p>
            <a:pPr algn="just">
              <a:buFont typeface="Courier New" panose="02070309020205020404" pitchFamily="49" charset="0"/>
              <a:buChar char="o"/>
            </a:pPr>
            <a:r>
              <a:rPr lang="es-MX" sz="1800" dirty="0">
                <a:solidFill>
                  <a:schemeClr val="tx1"/>
                </a:solidFill>
                <a:latin typeface="Century Gothic" panose="020B0502020202020204" pitchFamily="34" charset="0"/>
              </a:rPr>
              <a:t> Hessian = T permite obtener la matriz de varianzas y covarianzas de los residuales.</a:t>
            </a:r>
          </a:p>
          <a:p>
            <a:pPr algn="just">
              <a:buFont typeface="Courier New" panose="02070309020205020404" pitchFamily="49" charset="0"/>
              <a:buChar char="o"/>
            </a:pPr>
            <a:r>
              <a:rPr lang="es-MX" sz="1800" dirty="0">
                <a:solidFill>
                  <a:schemeClr val="tx1"/>
                </a:solidFill>
                <a:latin typeface="Century Gothic" panose="020B0502020202020204" pitchFamily="34" charset="0"/>
              </a:rPr>
              <a:t> Salvo el número de iteraciones, el resto de argumentos del método numérico estimado se asumen por defecto. </a:t>
            </a:r>
          </a:p>
          <a:p>
            <a:pPr algn="just">
              <a:buFont typeface="Courier New" panose="02070309020205020404" pitchFamily="49" charset="0"/>
              <a:buChar char="o"/>
            </a:pPr>
            <a:r>
              <a:rPr lang="es-MX" sz="1800" dirty="0">
                <a:solidFill>
                  <a:schemeClr val="tx1"/>
                </a:solidFill>
                <a:latin typeface="Century Gothic" panose="020B0502020202020204" pitchFamily="34" charset="0"/>
              </a:rPr>
              <a:t> Just identified significa que el SVAR está exactamente identificado. </a:t>
            </a:r>
          </a:p>
          <a:p>
            <a:pPr algn="just">
              <a:buFont typeface="Courier New" panose="02070309020205020404" pitchFamily="49" charset="0"/>
              <a:buChar char="o"/>
            </a:pPr>
            <a:endParaRPr lang="es-MX" sz="1800" dirty="0">
              <a:latin typeface="Century Gothic" panose="020B0502020202020204" pitchFamily="34" charset="0"/>
            </a:endParaRPr>
          </a:p>
        </p:txBody>
      </p:sp>
    </p:spTree>
    <p:extLst>
      <p:ext uri="{BB962C8B-B14F-4D97-AF65-F5344CB8AC3E}">
        <p14:creationId xmlns:p14="http://schemas.microsoft.com/office/powerpoint/2010/main" val="127928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normAutofit/>
          </a:bodyPr>
          <a:lstStyle/>
          <a:p>
            <a:r>
              <a:rPr lang="es-CO" b="1" dirty="0">
                <a:latin typeface="Century Gothic" panose="020B0502020202020204" pitchFamily="34" charset="0"/>
              </a:rPr>
              <a:t>Paso a paso utilizando Rstudio. </a:t>
            </a:r>
          </a:p>
        </p:txBody>
      </p:sp>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956224" y="2044906"/>
            <a:ext cx="10524576" cy="3075736"/>
          </a:xfrm>
        </p:spPr>
        <p:txBody>
          <a:bodyPr>
            <a:noAutofit/>
          </a:bodyPr>
          <a:lstStyle/>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r>
              <a:rPr lang="es-MX" dirty="0">
                <a:latin typeface="Century Gothic" panose="020B0502020202020204" pitchFamily="34" charset="0"/>
                <a:ea typeface="Cambria Math" panose="02040503050406030204" pitchFamily="18" charset="0"/>
              </a:rPr>
              <a:t> </a:t>
            </a:r>
            <a:endParaRPr lang="es-CO" dirty="0">
              <a:latin typeface="Century Gothic" panose="020B0502020202020204" pitchFamily="34" charset="0"/>
              <a:ea typeface="Cambria Math" panose="02040503050406030204" pitchFamily="18"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lnSpc>
                <a:spcPct val="115000"/>
              </a:lnSpc>
              <a:buNone/>
              <a:tabLst>
                <a:tab pos="926465" algn="l"/>
              </a:tabLst>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5" name="Marcador de contenido 2">
            <a:extLst>
              <a:ext uri="{FF2B5EF4-FFF2-40B4-BE49-F238E27FC236}">
                <a16:creationId xmlns:a16="http://schemas.microsoft.com/office/drawing/2014/main" id="{884D97C5-5D68-4022-A163-54B3A7A68C99}"/>
              </a:ext>
            </a:extLst>
          </p:cNvPr>
          <p:cNvSpPr txBox="1">
            <a:spLocks/>
          </p:cNvSpPr>
          <p:nvPr/>
        </p:nvSpPr>
        <p:spPr>
          <a:xfrm>
            <a:off x="956224" y="2515972"/>
            <a:ext cx="10279552" cy="231373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lvl="0" indent="-342900" algn="just">
              <a:lnSpc>
                <a:spcPct val="115000"/>
              </a:lnSpc>
              <a:buAutoNum type="arabicPeriod" startAt="4"/>
              <a:tabLst>
                <a:tab pos="926465" algn="l"/>
              </a:tabLst>
            </a:pPr>
            <a:r>
              <a:rPr lang="es-CO" dirty="0">
                <a:solidFill>
                  <a:schemeClr val="tx1"/>
                </a:solidFill>
                <a:effectLst/>
                <a:latin typeface="Century Gothic" panose="020B0502020202020204" pitchFamily="34" charset="0"/>
                <a:ea typeface="Times New Roman" panose="02020603050405020304" pitchFamily="18" charset="0"/>
              </a:rPr>
              <a:t>Finalmente, a partir del modelo SVAR estimado e identificado podemos hacer el análisis impulso-respuesta (no es necesario hacer las IRF ortogonales, pues ya se hizo la identificación de los choques estructurales que no están correlacionados) y descomposición de varianza. </a:t>
            </a:r>
          </a:p>
          <a:p>
            <a:pPr marL="342900" lvl="0" indent="-342900" algn="just">
              <a:lnSpc>
                <a:spcPct val="115000"/>
              </a:lnSpc>
              <a:buAutoNum type="arabicPeriod" startAt="4"/>
              <a:tabLst>
                <a:tab pos="926465" algn="l"/>
              </a:tabLst>
            </a:pPr>
            <a:r>
              <a:rPr lang="es-CO" dirty="0">
                <a:solidFill>
                  <a:schemeClr val="tx1"/>
                </a:solidFill>
                <a:effectLst/>
                <a:latin typeface="Century Gothic" panose="020B0502020202020204" pitchFamily="34" charset="0"/>
                <a:ea typeface="Times New Roman" panose="02020603050405020304" pitchFamily="18" charset="0"/>
              </a:rPr>
              <a:t>Se utilizan las mismas funciones que se emplearon en el VAR en forma reducida, sin embargo, el argumento principal de las mismas es el modelo SVAR. </a:t>
            </a:r>
            <a:endParaRPr lang="es-CO" dirty="0">
              <a:solidFill>
                <a:schemeClr val="tx1"/>
              </a:solidFill>
              <a:effectLst/>
              <a:latin typeface="Century Gothic" panose="020B0502020202020204" pitchFamily="34" charset="0"/>
              <a:ea typeface="Arial" panose="020B0604020202020204" pitchFamily="34" charset="0"/>
            </a:endParaRPr>
          </a:p>
          <a:p>
            <a:pPr marL="0" indent="0" algn="just">
              <a:buNone/>
            </a:pPr>
            <a:endParaRPr lang="es-MX" sz="1800" dirty="0">
              <a:latin typeface="Century Gothic" panose="020B0502020202020204" pitchFamily="34" charset="0"/>
            </a:endParaRPr>
          </a:p>
        </p:txBody>
      </p:sp>
    </p:spTree>
    <p:extLst>
      <p:ext uri="{BB962C8B-B14F-4D97-AF65-F5344CB8AC3E}">
        <p14:creationId xmlns:p14="http://schemas.microsoft.com/office/powerpoint/2010/main" val="47862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D8D8A-503F-4815-BBDA-9B89EFE9DCB6}"/>
              </a:ext>
            </a:extLst>
          </p:cNvPr>
          <p:cNvSpPr>
            <a:spLocks noGrp="1"/>
          </p:cNvSpPr>
          <p:nvPr>
            <p:ph type="title"/>
          </p:nvPr>
        </p:nvSpPr>
        <p:spPr>
          <a:xfrm>
            <a:off x="1097280" y="988906"/>
            <a:ext cx="10058400" cy="748454"/>
          </a:xfrm>
        </p:spPr>
        <p:txBody>
          <a:bodyPr>
            <a:normAutofit/>
          </a:bodyPr>
          <a:lstStyle/>
          <a:p>
            <a:r>
              <a:rPr lang="es-CO" sz="4400" b="1">
                <a:latin typeface="Century Gothic" panose="020B0502020202020204" pitchFamily="34" charset="0"/>
              </a:rPr>
              <a:t>El problema de identificación. </a:t>
            </a:r>
            <a:endParaRPr lang="es-CO" sz="44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310392F7-1962-48ED-B5FD-894ECBDC2F68}"/>
              </a:ext>
            </a:extLst>
          </p:cNvPr>
          <p:cNvSpPr>
            <a:spLocks noGrp="1"/>
          </p:cNvSpPr>
          <p:nvPr>
            <p:ph idx="1"/>
          </p:nvPr>
        </p:nvSpPr>
        <p:spPr>
          <a:xfrm>
            <a:off x="1097280" y="1959369"/>
            <a:ext cx="10150728" cy="3811116"/>
          </a:xfrm>
        </p:spPr>
        <p:txBody>
          <a:bodyPr>
            <a:noAutofit/>
          </a:bodyPr>
          <a:lstStyle/>
          <a:p>
            <a:pPr algn="just">
              <a:lnSpc>
                <a:spcPct val="100000"/>
              </a:lnSpc>
              <a:buFont typeface="Wingdings" panose="05000000000000000000" pitchFamily="2" charset="2"/>
              <a:buChar char="§"/>
            </a:pPr>
            <a:r>
              <a:rPr lang="es-CO" dirty="0">
                <a:solidFill>
                  <a:schemeClr val="tx1"/>
                </a:solidFill>
                <a:latin typeface="Century Gothic" panose="020B0502020202020204" pitchFamily="34" charset="0"/>
              </a:rPr>
              <a:t> En el análisis impulso-respuesta se quiere analizar cómo responde – a lo largo del tiempo – una variable ante un choque exógeno.  Es decir, el propósito es analizar el impacto </a:t>
            </a:r>
            <a:r>
              <a:rPr lang="es-CO" b="1" dirty="0">
                <a:solidFill>
                  <a:schemeClr val="tx1"/>
                </a:solidFill>
                <a:latin typeface="Century Gothic" panose="020B0502020202020204" pitchFamily="34" charset="0"/>
              </a:rPr>
              <a:t>directo </a:t>
            </a:r>
            <a:r>
              <a:rPr lang="es-CO" dirty="0">
                <a:solidFill>
                  <a:schemeClr val="tx1"/>
                </a:solidFill>
                <a:latin typeface="Century Gothic" panose="020B0502020202020204" pitchFamily="34" charset="0"/>
              </a:rPr>
              <a:t>que dicho choque tiene sobre la variable de interés.</a:t>
            </a:r>
          </a:p>
          <a:p>
            <a:pPr marL="0" indent="0" algn="just">
              <a:lnSpc>
                <a:spcPct val="100000"/>
              </a:lnSpc>
              <a:buNone/>
            </a:pPr>
            <a:endParaRPr lang="es-CO" dirty="0">
              <a:latin typeface="Century Gothic" panose="020B0502020202020204" pitchFamily="34" charset="0"/>
            </a:endParaRPr>
          </a:p>
          <a:p>
            <a:pPr marL="0" indent="0" algn="just">
              <a:lnSpc>
                <a:spcPct val="100000"/>
              </a:lnSpc>
              <a:buNone/>
            </a:pPr>
            <a:r>
              <a:rPr lang="es-CO" dirty="0">
                <a:latin typeface="Century Gothic" panose="020B0502020202020204" pitchFamily="34" charset="0"/>
              </a:rPr>
              <a:t> </a:t>
            </a:r>
          </a:p>
          <a:p>
            <a:pPr marL="0" indent="0" algn="just">
              <a:lnSpc>
                <a:spcPct val="100000"/>
              </a:lnSpc>
              <a:buNone/>
            </a:pPr>
            <a:endParaRPr lang="es-CO" dirty="0">
              <a:latin typeface="Century Gothic" panose="020B0502020202020204" pitchFamily="34" charset="0"/>
            </a:endParaRPr>
          </a:p>
          <a:p>
            <a:pPr marL="0" indent="0" algn="just">
              <a:lnSpc>
                <a:spcPct val="100000"/>
              </a:lnSpc>
              <a:buNone/>
            </a:pPr>
            <a:endParaRPr lang="es-CO" dirty="0">
              <a:latin typeface="Century Gothic" panose="020B0502020202020204" pitchFamily="34" charset="0"/>
            </a:endParaRPr>
          </a:p>
          <a:p>
            <a:pPr marL="0" indent="0" algn="just">
              <a:buNone/>
            </a:pPr>
            <a:endParaRPr lang="es-CO" dirty="0"/>
          </a:p>
          <a:p>
            <a:pPr marL="0" indent="0" algn="just">
              <a:buNone/>
            </a:pPr>
            <a:endParaRPr lang="es-CO" dirty="0"/>
          </a:p>
        </p:txBody>
      </p:sp>
      <p:sp>
        <p:nvSpPr>
          <p:cNvPr id="4" name="Marcador de contenido 2">
            <a:extLst>
              <a:ext uri="{FF2B5EF4-FFF2-40B4-BE49-F238E27FC236}">
                <a16:creationId xmlns:a16="http://schemas.microsoft.com/office/drawing/2014/main" id="{0976795A-5484-4B6E-AA3E-CFAEAA372D5E}"/>
              </a:ext>
            </a:extLst>
          </p:cNvPr>
          <p:cNvSpPr txBox="1">
            <a:spLocks/>
          </p:cNvSpPr>
          <p:nvPr/>
        </p:nvSpPr>
        <p:spPr>
          <a:xfrm>
            <a:off x="1896270" y="3261246"/>
            <a:ext cx="9351738" cy="9645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s-CO" sz="1800" dirty="0">
                <a:solidFill>
                  <a:schemeClr val="tx1"/>
                </a:solidFill>
                <a:latin typeface="Century Gothic" panose="020B0502020202020204" pitchFamily="34" charset="0"/>
              </a:rPr>
              <a:t>Tal propósito sería razonable si los choques que afectan a cada una de las variables no estuviesen correlacionados, de modo que afectaran sólo a una variable al tiempo. </a:t>
            </a:r>
          </a:p>
          <a:p>
            <a:pPr marL="0" indent="0" algn="just">
              <a:buFont typeface="Calibri" panose="020F0502020204030204" pitchFamily="34" charset="0"/>
              <a:buNone/>
            </a:pPr>
            <a:endParaRPr lang="es-CO" dirty="0"/>
          </a:p>
        </p:txBody>
      </p:sp>
      <p:pic>
        <p:nvPicPr>
          <p:cNvPr id="6" name="Imagen 5">
            <a:extLst>
              <a:ext uri="{FF2B5EF4-FFF2-40B4-BE49-F238E27FC236}">
                <a16:creationId xmlns:a16="http://schemas.microsoft.com/office/drawing/2014/main" id="{1BCEBA5F-A419-4820-83F4-2811F1261362}"/>
              </a:ext>
            </a:extLst>
          </p:cNvPr>
          <p:cNvPicPr>
            <a:picLocks noChangeAspect="1"/>
          </p:cNvPicPr>
          <p:nvPr/>
        </p:nvPicPr>
        <p:blipFill rotWithShape="1">
          <a:blip r:embed="rId2"/>
          <a:srcRect l="13599" t="19927" r="35466" b="50000"/>
          <a:stretch/>
        </p:blipFill>
        <p:spPr>
          <a:xfrm>
            <a:off x="3129847" y="4119238"/>
            <a:ext cx="6209881" cy="2028279"/>
          </a:xfrm>
          <a:prstGeom prst="rect">
            <a:avLst/>
          </a:prstGeom>
        </p:spPr>
      </p:pic>
    </p:spTree>
    <p:extLst>
      <p:ext uri="{BB962C8B-B14F-4D97-AF65-F5344CB8AC3E}">
        <p14:creationId xmlns:p14="http://schemas.microsoft.com/office/powerpoint/2010/main" val="408125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D8D8A-503F-4815-BBDA-9B89EFE9DCB6}"/>
              </a:ext>
            </a:extLst>
          </p:cNvPr>
          <p:cNvSpPr>
            <a:spLocks noGrp="1"/>
          </p:cNvSpPr>
          <p:nvPr>
            <p:ph type="title"/>
          </p:nvPr>
        </p:nvSpPr>
        <p:spPr>
          <a:xfrm>
            <a:off x="1097280" y="988906"/>
            <a:ext cx="10058400" cy="748454"/>
          </a:xfrm>
        </p:spPr>
        <p:txBody>
          <a:bodyPr>
            <a:normAutofit/>
          </a:bodyPr>
          <a:lstStyle/>
          <a:p>
            <a:r>
              <a:rPr lang="es-CO" sz="4400" b="1" dirty="0">
                <a:latin typeface="Century Gothic" panose="020B0502020202020204" pitchFamily="34" charset="0"/>
              </a:rPr>
              <a:t>El problema de identificación.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10392F7-1962-48ED-B5FD-894ECBDC2F68}"/>
                  </a:ext>
                </a:extLst>
              </p:cNvPr>
              <p:cNvSpPr>
                <a:spLocks noGrp="1"/>
              </p:cNvSpPr>
              <p:nvPr>
                <p:ph idx="1"/>
              </p:nvPr>
            </p:nvSpPr>
            <p:spPr>
              <a:xfrm>
                <a:off x="1107194" y="1891865"/>
                <a:ext cx="10150728" cy="2657019"/>
              </a:xfrm>
            </p:spPr>
            <p:txBody>
              <a:bodyPr>
                <a:noAutofit/>
              </a:bodyPr>
              <a:lstStyle/>
              <a:p>
                <a:pPr algn="just">
                  <a:lnSpc>
                    <a:spcPct val="100000"/>
                  </a:lnSpc>
                  <a:buFont typeface="Wingdings" panose="05000000000000000000" pitchFamily="2" charset="2"/>
                  <a:buChar char="§"/>
                </a:pPr>
                <a:r>
                  <a:rPr lang="es-CO" dirty="0">
                    <a:solidFill>
                      <a:schemeClr val="tx1"/>
                    </a:solidFill>
                    <a:latin typeface="Century Gothic" panose="020B0502020202020204" pitchFamily="34" charset="0"/>
                  </a:rPr>
                  <a:t>Supongamos por ahora que</a:t>
                </a:r>
                <a:r>
                  <a:rPr lang="es-CO" sz="2000" dirty="0">
                    <a:solidFill>
                      <a:schemeClr val="tx1"/>
                    </a:solidFill>
                    <a:latin typeface="Century Gothic" panose="020B0502020202020204" pitchFamily="34" charset="0"/>
                  </a:rPr>
                  <a:t> el choque que afecta a una variable </a:t>
                </a:r>
                <a14:m>
                  <m:oMath xmlns:m="http://schemas.openxmlformats.org/officeDocument/2006/math">
                    <m:sSub>
                      <m:sSubPr>
                        <m:ctrlPr>
                          <a:rPr lang="es-CO" sz="2000" b="0" i="1" smtClean="0">
                            <a:solidFill>
                              <a:schemeClr val="tx1"/>
                            </a:solidFill>
                            <a:latin typeface="Cambria Math" panose="02040503050406030204" pitchFamily="18" charset="0"/>
                          </a:rPr>
                        </m:ctrlPr>
                      </m:sSubPr>
                      <m:e>
                        <m:r>
                          <a:rPr lang="es-CO" sz="2000" b="0" i="1" smtClean="0">
                            <a:solidFill>
                              <a:schemeClr val="tx1"/>
                            </a:solidFill>
                            <a:latin typeface="Cambria Math" panose="02040503050406030204" pitchFamily="18" charset="0"/>
                          </a:rPr>
                          <m:t>𝑦</m:t>
                        </m:r>
                      </m:e>
                      <m:sub>
                        <m:r>
                          <a:rPr lang="es-CO" sz="2000" b="0" i="1" smtClean="0">
                            <a:solidFill>
                              <a:schemeClr val="tx1"/>
                            </a:solidFill>
                            <a:latin typeface="Cambria Math" panose="02040503050406030204" pitchFamily="18" charset="0"/>
                          </a:rPr>
                          <m:t>1</m:t>
                        </m:r>
                      </m:sub>
                    </m:sSub>
                  </m:oMath>
                </a14:m>
                <a:r>
                  <a:rPr lang="es-CO" sz="2000" dirty="0">
                    <a:solidFill>
                      <a:schemeClr val="tx1"/>
                    </a:solidFill>
                    <a:latin typeface="Century Gothic" panose="020B0502020202020204" pitchFamily="34" charset="0"/>
                  </a:rPr>
                  <a:t> (producto) se correlaciona con otro choque que también afecta (directa o indirectamente) a la variable </a:t>
                </a:r>
                <a14:m>
                  <m:oMath xmlns:m="http://schemas.openxmlformats.org/officeDocument/2006/math">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rPr>
                          <m:t>𝑦</m:t>
                        </m:r>
                      </m:e>
                      <m:sub>
                        <m:r>
                          <a:rPr lang="es-CO" b="0" i="1" smtClean="0">
                            <a:solidFill>
                              <a:schemeClr val="tx1"/>
                            </a:solidFill>
                            <a:latin typeface="Cambria Math" panose="02040503050406030204" pitchFamily="18" charset="0"/>
                          </a:rPr>
                          <m:t>2</m:t>
                        </m:r>
                      </m:sub>
                    </m:sSub>
                  </m:oMath>
                </a14:m>
                <a:r>
                  <a:rPr lang="es-CO" sz="2000" dirty="0">
                    <a:solidFill>
                      <a:schemeClr val="tx1"/>
                    </a:solidFill>
                    <a:latin typeface="Century Gothic" panose="020B0502020202020204" pitchFamily="34" charset="0"/>
                  </a:rPr>
                  <a:t> (inflación) de forma contemporánea. </a:t>
                </a:r>
              </a:p>
              <a:p>
                <a:pPr marL="0" indent="0" algn="just">
                  <a:lnSpc>
                    <a:spcPct val="100000"/>
                  </a:lnSpc>
                  <a:buNone/>
                </a:pPr>
                <a:endParaRPr lang="es-CO" dirty="0">
                  <a:latin typeface="Century Gothic" panose="020B0502020202020204" pitchFamily="34" charset="0"/>
                </a:endParaRPr>
              </a:p>
              <a:p>
                <a:pPr algn="just">
                  <a:lnSpc>
                    <a:spcPct val="100000"/>
                  </a:lnSpc>
                  <a:buFont typeface="Wingdings" panose="05000000000000000000" pitchFamily="2" charset="2"/>
                  <a:buChar char="§"/>
                </a:pPr>
                <a:endParaRPr lang="es-CO" sz="2000" dirty="0">
                  <a:latin typeface="Century Gothic" panose="020B0502020202020204" pitchFamily="34" charset="0"/>
                </a:endParaRPr>
              </a:p>
              <a:p>
                <a:pPr marL="0" indent="0" algn="just">
                  <a:lnSpc>
                    <a:spcPct val="100000"/>
                  </a:lnSpc>
                  <a:buNone/>
                </a:pPr>
                <a:endParaRPr lang="es-CO" sz="2000" dirty="0">
                  <a:latin typeface="Century Gothic" panose="020B0502020202020204" pitchFamily="34" charset="0"/>
                </a:endParaRPr>
              </a:p>
              <a:p>
                <a:pPr marL="0" indent="0" algn="just">
                  <a:lnSpc>
                    <a:spcPct val="100000"/>
                  </a:lnSpc>
                  <a:buNone/>
                </a:pPr>
                <a:endParaRPr lang="es-CO" dirty="0">
                  <a:latin typeface="Century Gothic" panose="020B0502020202020204" pitchFamily="34" charset="0"/>
                </a:endParaRPr>
              </a:p>
              <a:p>
                <a:pPr marL="0" indent="0" algn="just">
                  <a:lnSpc>
                    <a:spcPct val="100000"/>
                  </a:lnSpc>
                  <a:buNone/>
                </a:pPr>
                <a:endParaRPr lang="es-CO" dirty="0">
                  <a:latin typeface="Century Gothic" panose="020B0502020202020204" pitchFamily="34" charset="0"/>
                </a:endParaRPr>
              </a:p>
              <a:p>
                <a:pPr marL="0" indent="0" algn="just">
                  <a:buNone/>
                </a:pPr>
                <a:endParaRPr lang="es-CO" dirty="0"/>
              </a:p>
              <a:p>
                <a:pPr marL="0" indent="0" algn="just">
                  <a:buNone/>
                </a:pPr>
                <a:endParaRPr lang="es-CO" dirty="0"/>
              </a:p>
            </p:txBody>
          </p:sp>
        </mc:Choice>
        <mc:Fallback xmlns="">
          <p:sp>
            <p:nvSpPr>
              <p:cNvPr id="3" name="Marcador de contenido 2">
                <a:extLst>
                  <a:ext uri="{FF2B5EF4-FFF2-40B4-BE49-F238E27FC236}">
                    <a16:creationId xmlns:a16="http://schemas.microsoft.com/office/drawing/2014/main" id="{310392F7-1962-48ED-B5FD-894ECBDC2F68}"/>
                  </a:ext>
                </a:extLst>
              </p:cNvPr>
              <p:cNvSpPr>
                <a:spLocks noGrp="1" noRot="1" noChangeAspect="1" noMove="1" noResize="1" noEditPoints="1" noAdjustHandles="1" noChangeArrowheads="1" noChangeShapeType="1" noTextEdit="1"/>
              </p:cNvSpPr>
              <p:nvPr>
                <p:ph idx="1"/>
              </p:nvPr>
            </p:nvSpPr>
            <p:spPr>
              <a:xfrm>
                <a:off x="1107194" y="1891865"/>
                <a:ext cx="10150728" cy="2657019"/>
              </a:xfrm>
              <a:blipFill>
                <a:blip r:embed="rId2"/>
                <a:stretch>
                  <a:fillRect l="-1441" t="-1147" r="-1502"/>
                </a:stretch>
              </a:blipFill>
            </p:spPr>
            <p:txBody>
              <a:bodyPr/>
              <a:lstStyle/>
              <a:p>
                <a:r>
                  <a:rPr lang="es-CO">
                    <a:noFill/>
                  </a:rPr>
                  <a:t> </a:t>
                </a:r>
              </a:p>
            </p:txBody>
          </p:sp>
        </mc:Fallback>
      </mc:AlternateContent>
      <p:sp>
        <p:nvSpPr>
          <p:cNvPr id="6" name="Marcador de contenido 2">
            <a:extLst>
              <a:ext uri="{FF2B5EF4-FFF2-40B4-BE49-F238E27FC236}">
                <a16:creationId xmlns:a16="http://schemas.microsoft.com/office/drawing/2014/main" id="{6DC42675-7E89-49FC-AFF6-94D378548E77}"/>
              </a:ext>
            </a:extLst>
          </p:cNvPr>
          <p:cNvSpPr txBox="1">
            <a:spLocks/>
          </p:cNvSpPr>
          <p:nvPr/>
        </p:nvSpPr>
        <p:spPr>
          <a:xfrm>
            <a:off x="1901006" y="2927368"/>
            <a:ext cx="9351738" cy="154157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s-CO" sz="1800" dirty="0">
                <a:latin typeface="Century Gothic" panose="020B0502020202020204" pitchFamily="34" charset="0"/>
              </a:rPr>
              <a:t> </a:t>
            </a:r>
            <a:r>
              <a:rPr lang="es-CO" sz="1800" dirty="0">
                <a:solidFill>
                  <a:schemeClr val="tx1"/>
                </a:solidFill>
                <a:latin typeface="Century Gothic" panose="020B0502020202020204" pitchFamily="34" charset="0"/>
              </a:rPr>
              <a:t>Si la inflación es una variable explicativa del producto, la respuesta de éste último ante el choque original va a estar contaminada por los impactos indirectos que dicho choque tuvo sobre otras variables que explican el producto.</a:t>
            </a:r>
          </a:p>
          <a:p>
            <a:pPr algn="just">
              <a:buFont typeface="Courier New" panose="02070309020205020404" pitchFamily="49" charset="0"/>
              <a:buChar char="o"/>
            </a:pPr>
            <a:r>
              <a:rPr lang="es-CO" sz="1800" dirty="0">
                <a:solidFill>
                  <a:schemeClr val="tx1"/>
                </a:solidFill>
                <a:latin typeface="Century Gothic" panose="020B0502020202020204" pitchFamily="34" charset="0"/>
              </a:rPr>
              <a:t> Es por esto que las funciones impulso-respuesta de un VAR en forma reducida nos muestran el impacto directo e indirecto que un choque tiene sobre una variable: no hay ceteris – paribus.  </a:t>
            </a:r>
          </a:p>
        </p:txBody>
      </p:sp>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621D93DB-6F73-4011-A3D5-1C39148C28F7}"/>
                  </a:ext>
                </a:extLst>
              </p:cNvPr>
              <p:cNvSpPr/>
              <p:nvPr/>
            </p:nvSpPr>
            <p:spPr>
              <a:xfrm>
                <a:off x="3373515" y="5447748"/>
                <a:ext cx="577048" cy="49715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𝑢</m:t>
                          </m:r>
                        </m:e>
                        <m:sub>
                          <m:r>
                            <a:rPr lang="es-CO" b="0" i="1" smtClean="0">
                              <a:latin typeface="Cambria Math" panose="02040503050406030204" pitchFamily="18" charset="0"/>
                            </a:rPr>
                            <m:t>1</m:t>
                          </m:r>
                        </m:sub>
                      </m:sSub>
                    </m:oMath>
                  </m:oMathPara>
                </a14:m>
                <a:endParaRPr lang="es-CO" dirty="0"/>
              </a:p>
            </p:txBody>
          </p:sp>
        </mc:Choice>
        <mc:Fallback xmlns="">
          <p:sp>
            <p:nvSpPr>
              <p:cNvPr id="7" name="Elipse 6">
                <a:extLst>
                  <a:ext uri="{FF2B5EF4-FFF2-40B4-BE49-F238E27FC236}">
                    <a16:creationId xmlns:a16="http://schemas.microsoft.com/office/drawing/2014/main" id="{621D93DB-6F73-4011-A3D5-1C39148C28F7}"/>
                  </a:ext>
                </a:extLst>
              </p:cNvPr>
              <p:cNvSpPr>
                <a:spLocks noRot="1" noChangeAspect="1" noMove="1" noResize="1" noEditPoints="1" noAdjustHandles="1" noChangeArrowheads="1" noChangeShapeType="1" noTextEdit="1"/>
              </p:cNvSpPr>
              <p:nvPr/>
            </p:nvSpPr>
            <p:spPr>
              <a:xfrm>
                <a:off x="3373515" y="5447748"/>
                <a:ext cx="577048" cy="497150"/>
              </a:xfrm>
              <a:prstGeom prst="ellipse">
                <a:avLst/>
              </a:prstGeom>
              <a:blipFill>
                <a:blip r:embed="rId3"/>
                <a:stretch>
                  <a:fillRect/>
                </a:stretch>
              </a:blipFill>
              <a:ln>
                <a:solidFill>
                  <a:srgbClr val="00B050"/>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Elipse 7">
                <a:extLst>
                  <a:ext uri="{FF2B5EF4-FFF2-40B4-BE49-F238E27FC236}">
                    <a16:creationId xmlns:a16="http://schemas.microsoft.com/office/drawing/2014/main" id="{258D69A5-8F72-4D10-86C8-105D9E3FA473}"/>
                  </a:ext>
                </a:extLst>
              </p:cNvPr>
              <p:cNvSpPr/>
              <p:nvPr/>
            </p:nvSpPr>
            <p:spPr>
              <a:xfrm>
                <a:off x="4688890" y="4656337"/>
                <a:ext cx="577048" cy="49715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𝑢</m:t>
                          </m:r>
                        </m:e>
                        <m:sub>
                          <m:r>
                            <a:rPr lang="es-CO" b="0" i="1" smtClean="0">
                              <a:latin typeface="Cambria Math" panose="02040503050406030204" pitchFamily="18" charset="0"/>
                            </a:rPr>
                            <m:t>2</m:t>
                          </m:r>
                        </m:sub>
                      </m:sSub>
                    </m:oMath>
                  </m:oMathPara>
                </a14:m>
                <a:endParaRPr lang="es-CO" dirty="0"/>
              </a:p>
            </p:txBody>
          </p:sp>
        </mc:Choice>
        <mc:Fallback xmlns="">
          <p:sp>
            <p:nvSpPr>
              <p:cNvPr id="8" name="Elipse 7">
                <a:extLst>
                  <a:ext uri="{FF2B5EF4-FFF2-40B4-BE49-F238E27FC236}">
                    <a16:creationId xmlns:a16="http://schemas.microsoft.com/office/drawing/2014/main" id="{258D69A5-8F72-4D10-86C8-105D9E3FA473}"/>
                  </a:ext>
                </a:extLst>
              </p:cNvPr>
              <p:cNvSpPr>
                <a:spLocks noRot="1" noChangeAspect="1" noMove="1" noResize="1" noEditPoints="1" noAdjustHandles="1" noChangeArrowheads="1" noChangeShapeType="1" noTextEdit="1"/>
              </p:cNvSpPr>
              <p:nvPr/>
            </p:nvSpPr>
            <p:spPr>
              <a:xfrm>
                <a:off x="4688890" y="4656337"/>
                <a:ext cx="577048" cy="497150"/>
              </a:xfrm>
              <a:prstGeom prst="ellipse">
                <a:avLst/>
              </a:prstGeom>
              <a:blipFill>
                <a:blip r:embed="rId4"/>
                <a:stretch>
                  <a:fillRect/>
                </a:stretch>
              </a:blipFill>
              <a:ln>
                <a:solidFill>
                  <a:srgbClr val="00B050"/>
                </a:solidFill>
              </a:ln>
            </p:spPr>
            <p:txBody>
              <a:bodyPr/>
              <a:lstStyle/>
              <a:p>
                <a:r>
                  <a:rPr lang="es-CO">
                    <a:noFill/>
                  </a:rPr>
                  <a:t> </a:t>
                </a:r>
              </a:p>
            </p:txBody>
          </p:sp>
        </mc:Fallback>
      </mc:AlternateContent>
      <p:cxnSp>
        <p:nvCxnSpPr>
          <p:cNvPr id="10" name="Conector recto de flecha 9">
            <a:extLst>
              <a:ext uri="{FF2B5EF4-FFF2-40B4-BE49-F238E27FC236}">
                <a16:creationId xmlns:a16="http://schemas.microsoft.com/office/drawing/2014/main" id="{8D8CB75F-ACB3-4AF8-AC6A-159E1C6B01B9}"/>
              </a:ext>
            </a:extLst>
          </p:cNvPr>
          <p:cNvCxnSpPr/>
          <p:nvPr/>
        </p:nvCxnSpPr>
        <p:spPr>
          <a:xfrm>
            <a:off x="4163627" y="5696323"/>
            <a:ext cx="27875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 name="Rectángulo: esquinas redondeadas 10">
                <a:extLst>
                  <a:ext uri="{FF2B5EF4-FFF2-40B4-BE49-F238E27FC236}">
                    <a16:creationId xmlns:a16="http://schemas.microsoft.com/office/drawing/2014/main" id="{99D75E00-C15A-48C0-A9E0-9B4CD9679482}"/>
                  </a:ext>
                </a:extLst>
              </p:cNvPr>
              <p:cNvSpPr/>
              <p:nvPr/>
            </p:nvSpPr>
            <p:spPr>
              <a:xfrm>
                <a:off x="8324295" y="4670212"/>
                <a:ext cx="577048" cy="412811"/>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2</m:t>
                          </m:r>
                        </m:sub>
                      </m:sSub>
                    </m:oMath>
                  </m:oMathPara>
                </a14:m>
                <a:endParaRPr lang="es-CO" dirty="0"/>
              </a:p>
            </p:txBody>
          </p:sp>
        </mc:Choice>
        <mc:Fallback xmlns="">
          <p:sp>
            <p:nvSpPr>
              <p:cNvPr id="11" name="Rectángulo: esquinas redondeadas 10">
                <a:extLst>
                  <a:ext uri="{FF2B5EF4-FFF2-40B4-BE49-F238E27FC236}">
                    <a16:creationId xmlns:a16="http://schemas.microsoft.com/office/drawing/2014/main" id="{99D75E00-C15A-48C0-A9E0-9B4CD9679482}"/>
                  </a:ext>
                </a:extLst>
              </p:cNvPr>
              <p:cNvSpPr>
                <a:spLocks noRot="1" noChangeAspect="1" noMove="1" noResize="1" noEditPoints="1" noAdjustHandles="1" noChangeArrowheads="1" noChangeShapeType="1" noTextEdit="1"/>
              </p:cNvSpPr>
              <p:nvPr/>
            </p:nvSpPr>
            <p:spPr>
              <a:xfrm>
                <a:off x="8324295" y="4670212"/>
                <a:ext cx="577048" cy="412811"/>
              </a:xfrm>
              <a:prstGeom prst="roundRect">
                <a:avLst/>
              </a:prstGeom>
              <a:blipFill>
                <a:blip r:embed="rId5"/>
                <a:stretch>
                  <a:fillRect/>
                </a:stretch>
              </a:blipFill>
              <a:ln>
                <a:solidFill>
                  <a:srgbClr val="0070C0"/>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Rectángulo: esquinas redondeadas 11">
                <a:extLst>
                  <a:ext uri="{FF2B5EF4-FFF2-40B4-BE49-F238E27FC236}">
                    <a16:creationId xmlns:a16="http://schemas.microsoft.com/office/drawing/2014/main" id="{F169EA89-D7CD-4B56-A962-D1C3940DD635}"/>
                  </a:ext>
                </a:extLst>
              </p:cNvPr>
              <p:cNvSpPr/>
              <p:nvPr/>
            </p:nvSpPr>
            <p:spPr>
              <a:xfrm>
                <a:off x="7133208" y="5532087"/>
                <a:ext cx="577048" cy="412811"/>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1</m:t>
                          </m:r>
                        </m:sub>
                      </m:sSub>
                    </m:oMath>
                  </m:oMathPara>
                </a14:m>
                <a:endParaRPr lang="es-CO" dirty="0"/>
              </a:p>
            </p:txBody>
          </p:sp>
        </mc:Choice>
        <mc:Fallback xmlns="">
          <p:sp>
            <p:nvSpPr>
              <p:cNvPr id="12" name="Rectángulo: esquinas redondeadas 11">
                <a:extLst>
                  <a:ext uri="{FF2B5EF4-FFF2-40B4-BE49-F238E27FC236}">
                    <a16:creationId xmlns:a16="http://schemas.microsoft.com/office/drawing/2014/main" id="{F169EA89-D7CD-4B56-A962-D1C3940DD635}"/>
                  </a:ext>
                </a:extLst>
              </p:cNvPr>
              <p:cNvSpPr>
                <a:spLocks noRot="1" noChangeAspect="1" noMove="1" noResize="1" noEditPoints="1" noAdjustHandles="1" noChangeArrowheads="1" noChangeShapeType="1" noTextEdit="1"/>
              </p:cNvSpPr>
              <p:nvPr/>
            </p:nvSpPr>
            <p:spPr>
              <a:xfrm>
                <a:off x="7133208" y="5532087"/>
                <a:ext cx="577048" cy="412811"/>
              </a:xfrm>
              <a:prstGeom prst="roundRect">
                <a:avLst/>
              </a:prstGeom>
              <a:blipFill>
                <a:blip r:embed="rId6"/>
                <a:stretch>
                  <a:fillRect/>
                </a:stretch>
              </a:blipFill>
              <a:ln>
                <a:solidFill>
                  <a:srgbClr val="0070C0"/>
                </a:solidFill>
              </a:ln>
            </p:spPr>
            <p:txBody>
              <a:bodyPr/>
              <a:lstStyle/>
              <a:p>
                <a:r>
                  <a:rPr lang="es-CO">
                    <a:noFill/>
                  </a:rPr>
                  <a:t> </a:t>
                </a:r>
              </a:p>
            </p:txBody>
          </p:sp>
        </mc:Fallback>
      </mc:AlternateContent>
      <p:cxnSp>
        <p:nvCxnSpPr>
          <p:cNvPr id="13" name="Conector recto de flecha 12">
            <a:extLst>
              <a:ext uri="{FF2B5EF4-FFF2-40B4-BE49-F238E27FC236}">
                <a16:creationId xmlns:a16="http://schemas.microsoft.com/office/drawing/2014/main" id="{D322C3E3-5538-4CF3-AD5B-ABCFAA402B68}"/>
              </a:ext>
            </a:extLst>
          </p:cNvPr>
          <p:cNvCxnSpPr/>
          <p:nvPr/>
        </p:nvCxnSpPr>
        <p:spPr>
          <a:xfrm>
            <a:off x="5416858" y="4876618"/>
            <a:ext cx="278758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ector recto de flecha 14">
            <a:extLst>
              <a:ext uri="{FF2B5EF4-FFF2-40B4-BE49-F238E27FC236}">
                <a16:creationId xmlns:a16="http://schemas.microsoft.com/office/drawing/2014/main" id="{81DE293F-E212-4ED2-9C08-1073B9C0D0F4}"/>
              </a:ext>
            </a:extLst>
          </p:cNvPr>
          <p:cNvCxnSpPr>
            <a:cxnSpLocks/>
          </p:cNvCxnSpPr>
          <p:nvPr/>
        </p:nvCxnSpPr>
        <p:spPr>
          <a:xfrm flipV="1">
            <a:off x="3950563" y="5083023"/>
            <a:ext cx="738327" cy="3785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Conector recto de flecha 16">
            <a:extLst>
              <a:ext uri="{FF2B5EF4-FFF2-40B4-BE49-F238E27FC236}">
                <a16:creationId xmlns:a16="http://schemas.microsoft.com/office/drawing/2014/main" id="{F7E97F41-D595-466F-A1B5-43170F219B6D}"/>
              </a:ext>
            </a:extLst>
          </p:cNvPr>
          <p:cNvCxnSpPr>
            <a:cxnSpLocks/>
          </p:cNvCxnSpPr>
          <p:nvPr/>
        </p:nvCxnSpPr>
        <p:spPr>
          <a:xfrm flipH="1">
            <a:off x="7787197" y="5172357"/>
            <a:ext cx="696896" cy="5196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CuadroTexto 19">
            <a:extLst>
              <a:ext uri="{FF2B5EF4-FFF2-40B4-BE49-F238E27FC236}">
                <a16:creationId xmlns:a16="http://schemas.microsoft.com/office/drawing/2014/main" id="{C8F7AD2F-624B-4D9D-A359-922AEDE0C06F}"/>
              </a:ext>
            </a:extLst>
          </p:cNvPr>
          <p:cNvSpPr txBox="1"/>
          <p:nvPr/>
        </p:nvSpPr>
        <p:spPr>
          <a:xfrm>
            <a:off x="4715523" y="5688229"/>
            <a:ext cx="2654422" cy="307777"/>
          </a:xfrm>
          <a:prstGeom prst="rect">
            <a:avLst/>
          </a:prstGeom>
          <a:noFill/>
        </p:spPr>
        <p:txBody>
          <a:bodyPr wrap="square" rtlCol="0">
            <a:spAutoFit/>
          </a:bodyPr>
          <a:lstStyle/>
          <a:p>
            <a:r>
              <a:rPr lang="es-CO" sz="1400" i="1" dirty="0">
                <a:latin typeface="Century Gothic" panose="020B0502020202020204" pitchFamily="34" charset="0"/>
              </a:rPr>
              <a:t>Impacto directo.</a:t>
            </a:r>
          </a:p>
        </p:txBody>
      </p:sp>
      <p:cxnSp>
        <p:nvCxnSpPr>
          <p:cNvPr id="21" name="Conector recto de flecha 20">
            <a:extLst>
              <a:ext uri="{FF2B5EF4-FFF2-40B4-BE49-F238E27FC236}">
                <a16:creationId xmlns:a16="http://schemas.microsoft.com/office/drawing/2014/main" id="{3C6AC05D-6D88-4CB8-A5B4-7EC60D07AB53}"/>
              </a:ext>
            </a:extLst>
          </p:cNvPr>
          <p:cNvCxnSpPr>
            <a:cxnSpLocks/>
          </p:cNvCxnSpPr>
          <p:nvPr/>
        </p:nvCxnSpPr>
        <p:spPr>
          <a:xfrm>
            <a:off x="5342879" y="5032761"/>
            <a:ext cx="1679358" cy="4993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389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D8D8A-503F-4815-BBDA-9B89EFE9DCB6}"/>
              </a:ext>
            </a:extLst>
          </p:cNvPr>
          <p:cNvSpPr>
            <a:spLocks noGrp="1"/>
          </p:cNvSpPr>
          <p:nvPr>
            <p:ph type="title"/>
          </p:nvPr>
        </p:nvSpPr>
        <p:spPr>
          <a:xfrm>
            <a:off x="1097280" y="988906"/>
            <a:ext cx="10058400" cy="748454"/>
          </a:xfrm>
        </p:spPr>
        <p:txBody>
          <a:bodyPr>
            <a:normAutofit/>
          </a:bodyPr>
          <a:lstStyle/>
          <a:p>
            <a:r>
              <a:rPr lang="es-CO" sz="4400" b="1" dirty="0">
                <a:latin typeface="Century Gothic" panose="020B0502020202020204" pitchFamily="34" charset="0"/>
              </a:rPr>
              <a:t>El problema de identificación.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10392F7-1962-48ED-B5FD-894ECBDC2F68}"/>
                  </a:ext>
                </a:extLst>
              </p:cNvPr>
              <p:cNvSpPr>
                <a:spLocks noGrp="1"/>
              </p:cNvSpPr>
              <p:nvPr>
                <p:ph idx="1"/>
              </p:nvPr>
            </p:nvSpPr>
            <p:spPr>
              <a:xfrm>
                <a:off x="1097280" y="2067676"/>
                <a:ext cx="10150728" cy="3915874"/>
              </a:xfrm>
            </p:spPr>
            <p:txBody>
              <a:bodyPr>
                <a:noAutofit/>
              </a:bodyPr>
              <a:lstStyle/>
              <a:p>
                <a:pPr algn="just">
                  <a:lnSpc>
                    <a:spcPct val="100000"/>
                  </a:lnSpc>
                  <a:buFont typeface="Wingdings" panose="05000000000000000000" pitchFamily="2" charset="2"/>
                  <a:buChar char="§"/>
                </a:pPr>
                <a:r>
                  <a:rPr lang="es-CO" dirty="0">
                    <a:solidFill>
                      <a:schemeClr val="tx1"/>
                    </a:solidFill>
                    <a:latin typeface="Century Gothic" panose="020B0502020202020204" pitchFamily="34" charset="0"/>
                  </a:rPr>
                  <a:t> De lo anterior podemos decir que un VAR en forma reducida me captura impactos directos e indirectos ante un choque que no se pueden aislar, mientras que un VAR en forma estructural me captura –bajo ciertos supuestos- el impacto directo (no mediado por los ajustes sucesivos de otras variables). </a:t>
                </a:r>
              </a:p>
              <a:p>
                <a:pPr marL="0" indent="0" algn="just">
                  <a:lnSpc>
                    <a:spcPct val="100000"/>
                  </a:lnSpc>
                  <a:buNone/>
                </a:pPr>
                <a:endParaRPr lang="es-CO" dirty="0">
                  <a:solidFill>
                    <a:schemeClr val="tx1"/>
                  </a:solidFill>
                  <a:latin typeface="Century Gothic" panose="020B0502020202020204" pitchFamily="34" charset="0"/>
                </a:endParaRPr>
              </a:p>
              <a:p>
                <a:pPr algn="just">
                  <a:lnSpc>
                    <a:spcPct val="100000"/>
                  </a:lnSpc>
                  <a:buFont typeface="Wingdings" panose="05000000000000000000" pitchFamily="2" charset="2"/>
                  <a:buChar char="§"/>
                </a:pPr>
                <a:r>
                  <a:rPr lang="es-CO" dirty="0">
                    <a:solidFill>
                      <a:schemeClr val="tx1"/>
                    </a:solidFill>
                    <a:latin typeface="Century Gothic" panose="020B0502020202020204" pitchFamily="34" charset="0"/>
                  </a:rPr>
                  <a:t>Consideremos inicialmente un VAR en 2 variables cuya matriz de varianzas y covarianzas de las innovaciones es: </a:t>
                </a:r>
              </a:p>
              <a:p>
                <a:pPr marL="0" indent="0" algn="just">
                  <a:lnSpc>
                    <a:spcPct val="100000"/>
                  </a:lnSpc>
                  <a:buNone/>
                </a:pPr>
                <a14:m>
                  <m:oMathPara xmlns:m="http://schemas.openxmlformats.org/officeDocument/2006/math">
                    <m:oMathParaPr>
                      <m:jc m:val="centerGroup"/>
                    </m:oMathParaPr>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Σ</m:t>
                      </m:r>
                      <m:r>
                        <a:rPr lang="es-CO" b="0" i="1" smtClean="0">
                          <a:solidFill>
                            <a:schemeClr val="tx1"/>
                          </a:solidFill>
                          <a:latin typeface="Cambria Math" panose="02040503050406030204" pitchFamily="18" charset="0"/>
                          <a:ea typeface="Cambria Math" panose="02040503050406030204" pitchFamily="18" charset="0"/>
                        </a:rPr>
                        <m:t>=</m:t>
                      </m:r>
                      <m:d>
                        <m:dPr>
                          <m:ctrlPr>
                            <a:rPr lang="es-CO" b="0" i="1" smtClean="0">
                              <a:solidFill>
                                <a:schemeClr val="tx1"/>
                              </a:solidFill>
                              <a:latin typeface="Cambria Math" panose="02040503050406030204" pitchFamily="18" charset="0"/>
                              <a:ea typeface="Cambria Math" panose="02040503050406030204" pitchFamily="18" charset="0"/>
                            </a:rPr>
                          </m:ctrlPr>
                        </m:dPr>
                        <m:e>
                          <m:m>
                            <m:mPr>
                              <m:mcs>
                                <m:mc>
                                  <m:mcPr>
                                    <m:count m:val="2"/>
                                    <m:mcJc m:val="center"/>
                                  </m:mcPr>
                                </m:mc>
                              </m:mcs>
                              <m:ctrlPr>
                                <a:rPr lang="es-CO" b="0" i="1" smtClean="0">
                                  <a:solidFill>
                                    <a:schemeClr val="tx1"/>
                                  </a:solidFill>
                                  <a:latin typeface="Cambria Math" panose="02040503050406030204" pitchFamily="18" charset="0"/>
                                  <a:ea typeface="Cambria Math" panose="02040503050406030204" pitchFamily="18" charset="0"/>
                                </a:rPr>
                              </m:ctrlPr>
                            </m:mPr>
                            <m:mr>
                              <m:e>
                                <m:r>
                                  <m:rPr>
                                    <m:brk m:alnAt="7"/>
                                  </m:rPr>
                                  <a:rPr lang="es-CO" b="0" i="1" smtClean="0">
                                    <a:solidFill>
                                      <a:schemeClr val="tx1"/>
                                    </a:solidFill>
                                    <a:latin typeface="Cambria Math" panose="02040503050406030204" pitchFamily="18" charset="0"/>
                                    <a:ea typeface="Cambria Math" panose="02040503050406030204" pitchFamily="18" charset="0"/>
                                  </a:rPr>
                                  <m:t>𝑣</m:t>
                                </m:r>
                                <m:r>
                                  <a:rPr lang="es-CO" b="0" i="1" smtClean="0">
                                    <a:solidFill>
                                      <a:schemeClr val="tx1"/>
                                    </a:solidFill>
                                    <a:latin typeface="Cambria Math" panose="02040503050406030204" pitchFamily="18" charset="0"/>
                                    <a:ea typeface="Cambria Math" panose="02040503050406030204" pitchFamily="18" charset="0"/>
                                  </a:rPr>
                                  <m:t>𝑎𝑟</m:t>
                                </m:r>
                                <m:r>
                                  <a:rPr lang="es-CO" b="0" i="1" smtClean="0">
                                    <a:solidFill>
                                      <a:schemeClr val="tx1"/>
                                    </a:solidFill>
                                    <a:latin typeface="Cambria Math" panose="02040503050406030204" pitchFamily="18" charset="0"/>
                                    <a:ea typeface="Cambria Math" panose="02040503050406030204" pitchFamily="18" charset="0"/>
                                  </a:rPr>
                                  <m:t>(</m:t>
                                </m:r>
                                <m:sSub>
                                  <m:sSubPr>
                                    <m:ctrlPr>
                                      <a:rPr lang="es-CO" b="0" i="1" smtClean="0">
                                        <a:solidFill>
                                          <a:schemeClr val="tx1"/>
                                        </a:solidFill>
                                        <a:latin typeface="Cambria Math" panose="02040503050406030204" pitchFamily="18" charset="0"/>
                                        <a:ea typeface="Cambria Math" panose="02040503050406030204" pitchFamily="18" charset="0"/>
                                      </a:rPr>
                                    </m:ctrlPr>
                                  </m:sSubPr>
                                  <m:e>
                                    <m:r>
                                      <m:rPr>
                                        <m:brk m:alnAt="7"/>
                                      </m:rPr>
                                      <a:rPr lang="es-CO" b="0" i="1" smtClean="0">
                                        <a:solidFill>
                                          <a:schemeClr val="tx1"/>
                                        </a:solidFill>
                                        <a:latin typeface="Cambria Math" panose="02040503050406030204" pitchFamily="18" charset="0"/>
                                        <a:ea typeface="Cambria Math" panose="02040503050406030204" pitchFamily="18" charset="0"/>
                                      </a:rPr>
                                      <m:t>𝑢</m:t>
                                    </m:r>
                                  </m:e>
                                  <m:sub>
                                    <m:r>
                                      <m:rPr>
                                        <m:brk m:alnAt="7"/>
                                      </m:rPr>
                                      <a:rPr lang="es-CO" b="0" i="1" smtClean="0">
                                        <a:solidFill>
                                          <a:schemeClr val="tx1"/>
                                        </a:solidFill>
                                        <a:latin typeface="Cambria Math" panose="02040503050406030204" pitchFamily="18" charset="0"/>
                                        <a:ea typeface="Cambria Math" panose="02040503050406030204" pitchFamily="18" charset="0"/>
                                      </a:rPr>
                                      <m:t>1</m:t>
                                    </m:r>
                                  </m:sub>
                                </m:sSub>
                                <m:r>
                                  <m:rPr>
                                    <m:brk m:alnAt="7"/>
                                  </m:rPr>
                                  <a:rPr lang="es-CO" b="0" i="1" smtClean="0">
                                    <a:solidFill>
                                      <a:schemeClr val="tx1"/>
                                    </a:solidFill>
                                    <a:latin typeface="Cambria Math" panose="02040503050406030204" pitchFamily="18" charset="0"/>
                                    <a:ea typeface="Cambria Math" panose="02040503050406030204" pitchFamily="18" charset="0"/>
                                  </a:rPr>
                                  <m:t>)</m:t>
                                </m:r>
                              </m:e>
                              <m:e>
                                <m:r>
                                  <a:rPr lang="es-CO" b="0" i="1" smtClean="0">
                                    <a:solidFill>
                                      <a:schemeClr val="tx1"/>
                                    </a:solidFill>
                                    <a:latin typeface="Cambria Math" panose="02040503050406030204" pitchFamily="18" charset="0"/>
                                    <a:ea typeface="Cambria Math" panose="02040503050406030204" pitchFamily="18" charset="0"/>
                                  </a:rPr>
                                  <m:t>𝑐𝑜𝑣</m:t>
                                </m:r>
                                <m:r>
                                  <a:rPr lang="es-CO" b="0" i="1" smtClean="0">
                                    <a:solidFill>
                                      <a:schemeClr val="tx1"/>
                                    </a:solidFill>
                                    <a:latin typeface="Cambria Math" panose="02040503050406030204" pitchFamily="18" charset="0"/>
                                    <a:ea typeface="Cambria Math" panose="02040503050406030204" pitchFamily="18" charset="0"/>
                                  </a:rPr>
                                  <m:t>(</m:t>
                                </m:r>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𝑢</m:t>
                                    </m:r>
                                  </m:e>
                                  <m:sub>
                                    <m:r>
                                      <a:rPr lang="es-CO" b="0" i="1" smtClean="0">
                                        <a:solidFill>
                                          <a:schemeClr val="tx1"/>
                                        </a:solidFill>
                                        <a:latin typeface="Cambria Math" panose="02040503050406030204" pitchFamily="18" charset="0"/>
                                        <a:ea typeface="Cambria Math" panose="02040503050406030204" pitchFamily="18" charset="0"/>
                                      </a:rPr>
                                      <m:t>1</m:t>
                                    </m:r>
                                  </m:sub>
                                </m:sSub>
                                <m:r>
                                  <a:rPr lang="es-CO" b="0" i="1" smtClean="0">
                                    <a:solidFill>
                                      <a:schemeClr val="tx1"/>
                                    </a:solidFill>
                                    <a:latin typeface="Cambria Math" panose="02040503050406030204" pitchFamily="18" charset="0"/>
                                    <a:ea typeface="Cambria Math" panose="02040503050406030204" pitchFamily="18" charset="0"/>
                                  </a:rPr>
                                  <m:t>,</m:t>
                                </m:r>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𝑢</m:t>
                                    </m:r>
                                  </m:e>
                                  <m:sub>
                                    <m:r>
                                      <a:rPr lang="es-CO" b="0" i="1" smtClean="0">
                                        <a:solidFill>
                                          <a:schemeClr val="tx1"/>
                                        </a:solidFill>
                                        <a:latin typeface="Cambria Math" panose="02040503050406030204" pitchFamily="18" charset="0"/>
                                        <a:ea typeface="Cambria Math" panose="02040503050406030204" pitchFamily="18" charset="0"/>
                                      </a:rPr>
                                      <m:t>2</m:t>
                                    </m:r>
                                  </m:sub>
                                </m:sSub>
                                <m:r>
                                  <a:rPr lang="es-CO" b="0" i="1" smtClean="0">
                                    <a:solidFill>
                                      <a:schemeClr val="tx1"/>
                                    </a:solidFill>
                                    <a:latin typeface="Cambria Math" panose="02040503050406030204" pitchFamily="18" charset="0"/>
                                    <a:ea typeface="Cambria Math" panose="02040503050406030204" pitchFamily="18" charset="0"/>
                                  </a:rPr>
                                  <m:t>)</m:t>
                                </m:r>
                              </m:e>
                            </m:mr>
                            <m:mr>
                              <m:e>
                                <m:r>
                                  <a:rPr lang="es-CO" b="0" i="1" smtClean="0">
                                    <a:solidFill>
                                      <a:schemeClr val="tx1"/>
                                    </a:solidFill>
                                    <a:latin typeface="Cambria Math" panose="02040503050406030204" pitchFamily="18" charset="0"/>
                                    <a:ea typeface="Cambria Math" panose="02040503050406030204" pitchFamily="18" charset="0"/>
                                  </a:rPr>
                                  <m:t>𝑐𝑜𝑣</m:t>
                                </m:r>
                                <m:r>
                                  <a:rPr lang="es-CO" b="0" i="1" smtClean="0">
                                    <a:solidFill>
                                      <a:schemeClr val="tx1"/>
                                    </a:solidFill>
                                    <a:latin typeface="Cambria Math" panose="02040503050406030204" pitchFamily="18" charset="0"/>
                                    <a:ea typeface="Cambria Math" panose="02040503050406030204" pitchFamily="18" charset="0"/>
                                  </a:rPr>
                                  <m:t>(</m:t>
                                </m:r>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𝑢</m:t>
                                    </m:r>
                                  </m:e>
                                  <m:sub>
                                    <m:r>
                                      <a:rPr lang="es-CO" b="0" i="1" smtClean="0">
                                        <a:solidFill>
                                          <a:schemeClr val="tx1"/>
                                        </a:solidFill>
                                        <a:latin typeface="Cambria Math" panose="02040503050406030204" pitchFamily="18" charset="0"/>
                                        <a:ea typeface="Cambria Math" panose="02040503050406030204" pitchFamily="18" charset="0"/>
                                      </a:rPr>
                                      <m:t>1</m:t>
                                    </m:r>
                                  </m:sub>
                                </m:sSub>
                                <m:r>
                                  <a:rPr lang="es-CO" b="0" i="1" smtClean="0">
                                    <a:solidFill>
                                      <a:schemeClr val="tx1"/>
                                    </a:solidFill>
                                    <a:latin typeface="Cambria Math" panose="02040503050406030204" pitchFamily="18" charset="0"/>
                                    <a:ea typeface="Cambria Math" panose="02040503050406030204" pitchFamily="18" charset="0"/>
                                  </a:rPr>
                                  <m:t>,</m:t>
                                </m:r>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𝑢</m:t>
                                    </m:r>
                                  </m:e>
                                  <m:sub>
                                    <m:r>
                                      <a:rPr lang="es-CO" b="0" i="1" smtClean="0">
                                        <a:solidFill>
                                          <a:schemeClr val="tx1"/>
                                        </a:solidFill>
                                        <a:latin typeface="Cambria Math" panose="02040503050406030204" pitchFamily="18" charset="0"/>
                                        <a:ea typeface="Cambria Math" panose="02040503050406030204" pitchFamily="18" charset="0"/>
                                      </a:rPr>
                                      <m:t>2</m:t>
                                    </m:r>
                                  </m:sub>
                                </m:sSub>
                                <m:r>
                                  <a:rPr lang="es-CO" b="0" i="1" smtClean="0">
                                    <a:solidFill>
                                      <a:schemeClr val="tx1"/>
                                    </a:solidFill>
                                    <a:latin typeface="Cambria Math" panose="02040503050406030204" pitchFamily="18" charset="0"/>
                                    <a:ea typeface="Cambria Math" panose="02040503050406030204" pitchFamily="18" charset="0"/>
                                  </a:rPr>
                                  <m:t>)</m:t>
                                </m:r>
                              </m:e>
                              <m:e>
                                <m:r>
                                  <a:rPr lang="es-CO" b="0" i="1" smtClean="0">
                                    <a:solidFill>
                                      <a:schemeClr val="tx1"/>
                                    </a:solidFill>
                                    <a:latin typeface="Cambria Math" panose="02040503050406030204" pitchFamily="18" charset="0"/>
                                    <a:ea typeface="Cambria Math" panose="02040503050406030204" pitchFamily="18" charset="0"/>
                                  </a:rPr>
                                  <m:t>𝑣𝑎𝑟</m:t>
                                </m:r>
                                <m:r>
                                  <a:rPr lang="es-CO" b="0" i="1" smtClean="0">
                                    <a:solidFill>
                                      <a:schemeClr val="tx1"/>
                                    </a:solidFill>
                                    <a:latin typeface="Cambria Math" panose="02040503050406030204" pitchFamily="18" charset="0"/>
                                    <a:ea typeface="Cambria Math" panose="02040503050406030204" pitchFamily="18" charset="0"/>
                                  </a:rPr>
                                  <m:t>(</m:t>
                                </m:r>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𝑢</m:t>
                                    </m:r>
                                  </m:e>
                                  <m:sub>
                                    <m:r>
                                      <a:rPr lang="es-CO" b="0" i="1" smtClean="0">
                                        <a:solidFill>
                                          <a:schemeClr val="tx1"/>
                                        </a:solidFill>
                                        <a:latin typeface="Cambria Math" panose="02040503050406030204" pitchFamily="18" charset="0"/>
                                        <a:ea typeface="Cambria Math" panose="02040503050406030204" pitchFamily="18" charset="0"/>
                                      </a:rPr>
                                      <m:t>2</m:t>
                                    </m:r>
                                  </m:sub>
                                </m:sSub>
                                <m:r>
                                  <a:rPr lang="es-CO" b="0" i="1" smtClean="0">
                                    <a:solidFill>
                                      <a:schemeClr val="tx1"/>
                                    </a:solidFill>
                                    <a:latin typeface="Cambria Math" panose="02040503050406030204" pitchFamily="18" charset="0"/>
                                    <a:ea typeface="Cambria Math" panose="02040503050406030204" pitchFamily="18" charset="0"/>
                                  </a:rPr>
                                  <m:t>)</m:t>
                                </m:r>
                              </m:e>
                            </m:mr>
                          </m:m>
                        </m:e>
                      </m:d>
                    </m:oMath>
                  </m:oMathPara>
                </a14:m>
                <a:endParaRPr lang="es-CO" dirty="0">
                  <a:latin typeface="Century Gothic" panose="020B0502020202020204" pitchFamily="34" charset="0"/>
                </a:endParaRPr>
              </a:p>
              <a:p>
                <a:pPr marL="0" indent="0" algn="just">
                  <a:buNone/>
                </a:pPr>
                <a:endParaRPr lang="es-CO" dirty="0"/>
              </a:p>
              <a:p>
                <a:pPr marL="0" indent="0" algn="just">
                  <a:buNone/>
                </a:pPr>
                <a:endParaRPr lang="es-CO" dirty="0"/>
              </a:p>
            </p:txBody>
          </p:sp>
        </mc:Choice>
        <mc:Fallback>
          <p:sp>
            <p:nvSpPr>
              <p:cNvPr id="3" name="Marcador de contenido 2">
                <a:extLst>
                  <a:ext uri="{FF2B5EF4-FFF2-40B4-BE49-F238E27FC236}">
                    <a16:creationId xmlns:a16="http://schemas.microsoft.com/office/drawing/2014/main" id="{310392F7-1962-48ED-B5FD-894ECBDC2F68}"/>
                  </a:ext>
                </a:extLst>
              </p:cNvPr>
              <p:cNvSpPr>
                <a:spLocks noGrp="1" noRot="1" noChangeAspect="1" noMove="1" noResize="1" noEditPoints="1" noAdjustHandles="1" noChangeArrowheads="1" noChangeShapeType="1" noTextEdit="1"/>
              </p:cNvSpPr>
              <p:nvPr>
                <p:ph idx="1"/>
              </p:nvPr>
            </p:nvSpPr>
            <p:spPr>
              <a:xfrm>
                <a:off x="1097280" y="2067676"/>
                <a:ext cx="10150728" cy="3915874"/>
              </a:xfrm>
              <a:blipFill>
                <a:blip r:embed="rId2"/>
                <a:stretch>
                  <a:fillRect l="-1441" t="-778" r="-1502"/>
                </a:stretch>
              </a:blipFill>
            </p:spPr>
            <p:txBody>
              <a:bodyPr/>
              <a:lstStyle/>
              <a:p>
                <a:r>
                  <a:rPr lang="es-CO">
                    <a:noFill/>
                  </a:rPr>
                  <a:t> </a:t>
                </a:r>
              </a:p>
            </p:txBody>
          </p:sp>
        </mc:Fallback>
      </mc:AlternateContent>
      <p:sp>
        <p:nvSpPr>
          <p:cNvPr id="4" name="Marcador de contenido 2">
            <a:extLst>
              <a:ext uri="{FF2B5EF4-FFF2-40B4-BE49-F238E27FC236}">
                <a16:creationId xmlns:a16="http://schemas.microsoft.com/office/drawing/2014/main" id="{25DEC66E-50CB-4981-8A71-DC5EC5BA15E8}"/>
              </a:ext>
            </a:extLst>
          </p:cNvPr>
          <p:cNvSpPr txBox="1">
            <a:spLocks/>
          </p:cNvSpPr>
          <p:nvPr/>
        </p:nvSpPr>
        <p:spPr>
          <a:xfrm>
            <a:off x="1958414" y="5454031"/>
            <a:ext cx="9351738" cy="68931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s-CO" sz="1800" dirty="0">
                <a:solidFill>
                  <a:schemeClr val="tx1"/>
                </a:solidFill>
                <a:latin typeface="Century Gothic" panose="020B0502020202020204" pitchFamily="34" charset="0"/>
              </a:rPr>
              <a:t> En tanto las covarianzas de las innovaciones en un VAR en forma reducida son diferentes de cero, es evidencia de que los choques suelen estar correlacionados. </a:t>
            </a:r>
          </a:p>
        </p:txBody>
      </p:sp>
    </p:spTree>
    <p:extLst>
      <p:ext uri="{BB962C8B-B14F-4D97-AF65-F5344CB8AC3E}">
        <p14:creationId xmlns:p14="http://schemas.microsoft.com/office/powerpoint/2010/main" val="338494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lstStyle/>
          <a:p>
            <a:r>
              <a:rPr lang="es-CO" b="1" dirty="0">
                <a:latin typeface="Century Gothic" panose="020B0502020202020204" pitchFamily="34" charset="0"/>
              </a:rPr>
              <a:t>El modelo SVAR.</a:t>
            </a:r>
          </a:p>
        </p:txBody>
      </p:sp>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1097280" y="2015231"/>
            <a:ext cx="10058400" cy="3391270"/>
          </a:xfrm>
        </p:spPr>
        <p:txBody>
          <a:bodyPr>
            <a:noAutofit/>
          </a:bodyPr>
          <a:lstStyle/>
          <a:p>
            <a:pPr algn="just">
              <a:buFont typeface="Wingdings" panose="05000000000000000000" pitchFamily="2" charset="2"/>
              <a:buChar char="§"/>
            </a:pPr>
            <a:r>
              <a:rPr lang="es-CO" dirty="0">
                <a:solidFill>
                  <a:schemeClr val="tx1"/>
                </a:solidFill>
                <a:latin typeface="Century Gothic" panose="020B0502020202020204" pitchFamily="34" charset="0"/>
              </a:rPr>
              <a:t> La lógica de un modelo SVAR es identificar los impactos directos (estructurales) que los choques en distintas variables del sistema tienen sobre otras, de modo que las respuestas ante dichos choques no se vean contaminadas por la influencia de otras variables que se mueven al mismo tiempo. </a:t>
            </a:r>
          </a:p>
          <a:p>
            <a:pPr marL="0" indent="0" algn="just">
              <a:buNone/>
            </a:pPr>
            <a:endParaRPr lang="es-CO" dirty="0">
              <a:solidFill>
                <a:schemeClr val="tx1"/>
              </a:solidFill>
              <a:latin typeface="Century Gothic" panose="020B0502020202020204" pitchFamily="34" charset="0"/>
            </a:endParaRPr>
          </a:p>
          <a:p>
            <a:pPr marL="0" indent="0" algn="just">
              <a:buNone/>
            </a:pPr>
            <a:endParaRPr lang="es-CO" dirty="0">
              <a:solidFill>
                <a:schemeClr val="tx1"/>
              </a:solidFill>
              <a:latin typeface="Century Gothic" panose="020B0502020202020204" pitchFamily="34" charset="0"/>
            </a:endParaRPr>
          </a:p>
          <a:p>
            <a:pPr algn="just">
              <a:buFont typeface="Wingdings" panose="05000000000000000000" pitchFamily="2" charset="2"/>
              <a:buChar char="§"/>
            </a:pPr>
            <a:r>
              <a:rPr lang="es-CO" dirty="0">
                <a:solidFill>
                  <a:schemeClr val="tx1"/>
                </a:solidFill>
                <a:latin typeface="Century Gothic" panose="020B0502020202020204" pitchFamily="34" charset="0"/>
              </a:rPr>
              <a:t> En tanto un modelo SVAR no puede ser directamente estimado (por sesgo de simultaneidad), se requieren imponer – a la luz de la teoría económica – cierto  tipo de restricciones sobre el modelo estructural para recuperar los parámetros estructurales a partir del modelo en forma reducida. </a:t>
            </a:r>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E6905F4A-E6F0-44C6-82BF-CF431AC2B8F6}"/>
                  </a:ext>
                </a:extLst>
              </p:cNvPr>
              <p:cNvSpPr txBox="1">
                <a:spLocks/>
              </p:cNvSpPr>
              <p:nvPr/>
            </p:nvSpPr>
            <p:spPr>
              <a:xfrm>
                <a:off x="1896270" y="3261246"/>
                <a:ext cx="9351738" cy="9645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s-CO" sz="1800" dirty="0">
                    <a:solidFill>
                      <a:schemeClr val="tx1"/>
                    </a:solidFill>
                    <a:latin typeface="Century Gothic" panose="020B0502020202020204" pitchFamily="34" charset="0"/>
                  </a:rPr>
                  <a:t>Es por esta razón que las covarianzas de las innovaciones estructurales son cero: </a:t>
                </a:r>
                <a:r>
                  <a:rPr lang="es-CO" sz="1800" dirty="0">
                    <a:solidFill>
                      <a:schemeClr val="tx1"/>
                    </a:solidFill>
                    <a:effectLst/>
                    <a:latin typeface="Times New Roman" panose="02020603050405020304" pitchFamily="18" charset="0"/>
                    <a:ea typeface="Arial" panose="020B0604020202020204" pitchFamily="34" charset="0"/>
                  </a:rPr>
                  <a:t> </a:t>
                </a:r>
                <a14:m>
                  <m:oMath xmlns:m="http://schemas.openxmlformats.org/officeDocument/2006/math">
                    <m:sSub>
                      <m:sSubPr>
                        <m:ctrlPr>
                          <a:rPr lang="es-CO" i="1">
                            <a:solidFill>
                              <a:schemeClr val="tx1"/>
                            </a:solidFill>
                            <a:effectLst/>
                            <a:latin typeface="Cambria Math" panose="02040503050406030204" pitchFamily="18" charset="0"/>
                            <a:cs typeface="Times New Roman" panose="02020603050405020304" pitchFamily="18" charset="0"/>
                          </a:rPr>
                        </m:ctrlPr>
                      </m:sSubPr>
                      <m:e>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𝑐𝑜𝑣</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𝑖</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sSub>
                      <m:sSubPr>
                        <m:ctrlPr>
                          <a:rPr lang="es-CO" i="1">
                            <a:solidFill>
                              <a:schemeClr val="tx1"/>
                            </a:solidFill>
                            <a:effectLst/>
                            <a:latin typeface="Cambria Math" panose="02040503050406030204" pitchFamily="18" charset="0"/>
                            <a:cs typeface="Times New Roman" panose="02020603050405020304" pitchFamily="18" charset="0"/>
                          </a:rPr>
                        </m:ctrlPr>
                      </m:sSubPr>
                      <m:e>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𝑗</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)=0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𝑝𝑎𝑟𝑎</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𝑡𝑜𝑑𝑜</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𝑖</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𝑗</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𝑦</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𝑡𝑎𝑚𝑏𝑖</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é</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𝑛</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𝑝𝑎𝑟𝑎</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𝑡𝑜𝑑𝑜</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r>
                      <a:rPr lang="es-CO"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oMath>
                </a14:m>
                <a:r>
                  <a:rPr lang="es-CO" dirty="0">
                    <a:solidFill>
                      <a:schemeClr val="tx1"/>
                    </a:solidFill>
                    <a:effectLst/>
                    <a:latin typeface="Times New Roman" panose="02020603050405020304" pitchFamily="18" charset="0"/>
                    <a:ea typeface="Arial" panose="020B0604020202020204" pitchFamily="34" charset="0"/>
                  </a:rPr>
                  <a:t>.</a:t>
                </a:r>
                <a:r>
                  <a:rPr lang="es-CO" dirty="0">
                    <a:solidFill>
                      <a:schemeClr val="tx1"/>
                    </a:solidFill>
                    <a:latin typeface="Century Gothic" panose="020B0502020202020204" pitchFamily="34" charset="0"/>
                  </a:rPr>
                  <a:t> </a:t>
                </a:r>
              </a:p>
              <a:p>
                <a:pPr marL="0" indent="0" algn="just">
                  <a:buNone/>
                </a:pPr>
                <a:endParaRPr lang="es-CO" dirty="0"/>
              </a:p>
            </p:txBody>
          </p:sp>
        </mc:Choice>
        <mc:Fallback xmlns="">
          <p:sp>
            <p:nvSpPr>
              <p:cNvPr id="4" name="Marcador de contenido 2">
                <a:extLst>
                  <a:ext uri="{FF2B5EF4-FFF2-40B4-BE49-F238E27FC236}">
                    <a16:creationId xmlns:a16="http://schemas.microsoft.com/office/drawing/2014/main" id="{E6905F4A-E6F0-44C6-82BF-CF431AC2B8F6}"/>
                  </a:ext>
                </a:extLst>
              </p:cNvPr>
              <p:cNvSpPr txBox="1">
                <a:spLocks noRot="1" noChangeAspect="1" noMove="1" noResize="1" noEditPoints="1" noAdjustHandles="1" noChangeArrowheads="1" noChangeShapeType="1" noTextEdit="1"/>
              </p:cNvSpPr>
              <p:nvPr/>
            </p:nvSpPr>
            <p:spPr>
              <a:xfrm>
                <a:off x="1896270" y="3261246"/>
                <a:ext cx="9351738" cy="964526"/>
              </a:xfrm>
              <a:prstGeom prst="rect">
                <a:avLst/>
              </a:prstGeom>
              <a:blipFill>
                <a:blip r:embed="rId2"/>
                <a:stretch>
                  <a:fillRect l="-1434" t="-6962" r="-1565"/>
                </a:stretch>
              </a:blipFill>
            </p:spPr>
            <p:txBody>
              <a:bodyPr/>
              <a:lstStyle/>
              <a:p>
                <a:r>
                  <a:rPr lang="es-CO">
                    <a:noFill/>
                  </a:rPr>
                  <a:t> </a:t>
                </a:r>
              </a:p>
            </p:txBody>
          </p:sp>
        </mc:Fallback>
      </mc:AlternateContent>
    </p:spTree>
    <p:extLst>
      <p:ext uri="{BB962C8B-B14F-4D97-AF65-F5344CB8AC3E}">
        <p14:creationId xmlns:p14="http://schemas.microsoft.com/office/powerpoint/2010/main" val="18587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normAutofit fontScale="90000"/>
          </a:bodyPr>
          <a:lstStyle/>
          <a:p>
            <a:r>
              <a:rPr lang="es-CO" b="1" dirty="0">
                <a:latin typeface="Century Gothic" panose="020B0502020202020204" pitchFamily="34" charset="0"/>
              </a:rPr>
              <a:t>Identificación por restricciones de Ortogonalidad.</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1159424" y="1908699"/>
                <a:ext cx="10058400" cy="4119239"/>
              </a:xfrm>
            </p:spPr>
            <p:txBody>
              <a:bodyPr>
                <a:noAutofit/>
              </a:bodyPr>
              <a:lstStyle/>
              <a:p>
                <a:pPr algn="just">
                  <a:buFont typeface="Wingdings" panose="05000000000000000000" pitchFamily="2" charset="2"/>
                  <a:buChar char="§"/>
                </a:pPr>
                <a:r>
                  <a:rPr lang="es-CO" dirty="0">
                    <a:solidFill>
                      <a:schemeClr val="tx1"/>
                    </a:solidFill>
                    <a:latin typeface="Century Gothic" panose="020B0502020202020204" pitchFamily="34" charset="0"/>
                  </a:rPr>
                  <a:t> Asumamos un modelo VAR(2) con tres variables: </a:t>
                </a:r>
                <a:endParaRPr lang="es-CO" b="1" i="1" dirty="0">
                  <a:solidFill>
                    <a:schemeClr val="tx1"/>
                  </a:solidFill>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b="1" i="1" smtClean="0">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m:t>
                          </m:r>
                        </m:e>
                        <m:sub>
                          <m:r>
                            <a:rPr lang="es-CO" b="1" i="1">
                              <a:solidFill>
                                <a:schemeClr val="tx1"/>
                              </a:solidFill>
                              <a:latin typeface="Cambria Math" panose="02040503050406030204" pitchFamily="18" charset="0"/>
                            </a:rPr>
                            <m:t>𝟎</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m:t>
                          </m:r>
                        </m:e>
                        <m:sub>
                          <m:r>
                            <a:rPr lang="es-CO" b="1" i="1">
                              <a:solidFill>
                                <a:schemeClr val="tx1"/>
                              </a:solidFill>
                              <a:latin typeface="Cambria Math" panose="02040503050406030204" pitchFamily="18" charset="0"/>
                            </a:rPr>
                            <m:t>𝟏</m:t>
                          </m:r>
                        </m:sub>
                      </m:sSub>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r>
                            <a:rPr lang="es-CO" b="1" i="1">
                              <a:solidFill>
                                <a:schemeClr val="tx1"/>
                              </a:solidFill>
                              <a:latin typeface="Cambria Math" panose="02040503050406030204" pitchFamily="18" charset="0"/>
                            </a:rPr>
                            <m:t>−</m:t>
                          </m:r>
                          <m:r>
                            <a:rPr lang="es-CO" b="1" i="1">
                              <a:solidFill>
                                <a:schemeClr val="tx1"/>
                              </a:solidFill>
                              <a:latin typeface="Cambria Math" panose="02040503050406030204" pitchFamily="18" charset="0"/>
                            </a:rPr>
                            <m:t>𝟏</m:t>
                          </m:r>
                        </m:sub>
                      </m:sSub>
                      <m:r>
                        <a:rPr lang="es-CO" b="1" i="1" smtClean="0">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m:t>
                          </m:r>
                        </m:e>
                        <m:sub>
                          <m:r>
                            <a:rPr lang="es-CO" b="1" i="1" smtClean="0">
                              <a:solidFill>
                                <a:schemeClr val="tx1"/>
                              </a:solidFill>
                              <a:latin typeface="Cambria Math" panose="02040503050406030204" pitchFamily="18" charset="0"/>
                            </a:rPr>
                            <m:t>𝟐</m:t>
                          </m:r>
                        </m:sub>
                      </m:sSub>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r>
                            <a:rPr lang="es-CO" b="1" i="1">
                              <a:solidFill>
                                <a:schemeClr val="tx1"/>
                              </a:solidFill>
                              <a:latin typeface="Cambria Math" panose="02040503050406030204" pitchFamily="18" charset="0"/>
                            </a:rPr>
                            <m:t>−</m:t>
                          </m:r>
                          <m:r>
                            <a:rPr lang="es-CO" b="1" i="1" smtClean="0">
                              <a:solidFill>
                                <a:schemeClr val="tx1"/>
                              </a:solidFill>
                              <a:latin typeface="Cambria Math" panose="02040503050406030204" pitchFamily="18" charset="0"/>
                            </a:rPr>
                            <m:t>𝟐</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𝒆</m:t>
                          </m:r>
                        </m:e>
                        <m:sub>
                          <m:r>
                            <a:rPr lang="es-CO" b="1" i="1">
                              <a:solidFill>
                                <a:schemeClr val="tx1"/>
                              </a:solidFill>
                              <a:latin typeface="Cambria Math" panose="02040503050406030204" pitchFamily="18" charset="0"/>
                            </a:rPr>
                            <m:t>𝒕</m:t>
                          </m:r>
                        </m:sub>
                      </m:sSub>
                    </m:oMath>
                  </m:oMathPara>
                </a14:m>
                <a:endParaRPr lang="es-CO" dirty="0">
                  <a:solidFill>
                    <a:schemeClr val="tx1"/>
                  </a:solidFill>
                  <a:latin typeface="Century Gothic" panose="020B0502020202020204" pitchFamily="34" charset="0"/>
                </a:endParaRPr>
              </a:p>
              <a:p>
                <a:pPr algn="just">
                  <a:buFont typeface="Wingdings" panose="05000000000000000000" pitchFamily="2" charset="2"/>
                  <a:buChar char="§"/>
                </a:pPr>
                <a:r>
                  <a:rPr lang="es-CO" dirty="0">
                    <a:solidFill>
                      <a:schemeClr val="tx1"/>
                    </a:solidFill>
                    <a:latin typeface="Century Gothic" panose="020B0502020202020204" pitchFamily="34" charset="0"/>
                  </a:rPr>
                  <a:t> Pre multiplicamos por una matriz A de la forma: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s-CO" b="0" i="1" smtClean="0">
                          <a:solidFill>
                            <a:schemeClr val="tx1"/>
                          </a:solidFill>
                          <a:latin typeface="Cambria Math" panose="02040503050406030204" pitchFamily="18" charset="0"/>
                        </a:rPr>
                        <m:t>𝐴</m:t>
                      </m:r>
                      <m:r>
                        <a:rPr lang="es-CO" b="0" i="1" smtClean="0">
                          <a:solidFill>
                            <a:schemeClr val="tx1"/>
                          </a:solidFill>
                          <a:latin typeface="Cambria Math" panose="02040503050406030204" pitchFamily="18" charset="0"/>
                        </a:rPr>
                        <m:t>= </m:t>
                      </m:r>
                      <m:d>
                        <m:dPr>
                          <m:ctrlPr>
                            <a:rPr lang="es-CO" b="0" i="1" smtClean="0">
                              <a:solidFill>
                                <a:schemeClr val="tx1"/>
                              </a:solidFill>
                              <a:latin typeface="Cambria Math" panose="02040503050406030204" pitchFamily="18" charset="0"/>
                            </a:rPr>
                          </m:ctrlPr>
                        </m:dPr>
                        <m:e>
                          <m:m>
                            <m:mPr>
                              <m:mcs>
                                <m:mc>
                                  <m:mcPr>
                                    <m:count m:val="3"/>
                                    <m:mcJc m:val="center"/>
                                  </m:mcPr>
                                </m:mc>
                              </m:mcs>
                              <m:ctrlPr>
                                <a:rPr lang="es-CO" b="0" i="1" smtClean="0">
                                  <a:solidFill>
                                    <a:schemeClr val="tx1"/>
                                  </a:solidFill>
                                  <a:latin typeface="Cambria Math" panose="02040503050406030204" pitchFamily="18" charset="0"/>
                                </a:rPr>
                              </m:ctrlPr>
                            </m:mPr>
                            <m:mr>
                              <m:e>
                                <m:sSub>
                                  <m:sSubPr>
                                    <m:ctrlPr>
                                      <a:rPr lang="es-CO" b="0" i="1" smtClean="0">
                                        <a:solidFill>
                                          <a:schemeClr val="tx1"/>
                                        </a:solidFill>
                                        <a:latin typeface="Cambria Math" panose="02040503050406030204" pitchFamily="18" charset="0"/>
                                        <a:ea typeface="Cambria Math" panose="02040503050406030204" pitchFamily="18" charset="0"/>
                                      </a:rPr>
                                    </m:ctrlPr>
                                  </m:sSubPr>
                                  <m:e>
                                    <m:r>
                                      <m:rPr>
                                        <m:brk m:alnAt="7"/>
                                      </m:rPr>
                                      <a:rPr lang="es-CO" b="0" i="1" smtClean="0">
                                        <a:solidFill>
                                          <a:schemeClr val="tx1"/>
                                        </a:solidFill>
                                        <a:latin typeface="Cambria Math" panose="02040503050406030204" pitchFamily="18" charset="0"/>
                                        <a:ea typeface="Cambria Math" panose="02040503050406030204" pitchFamily="18" charset="0"/>
                                      </a:rPr>
                                      <m:t>𝛼</m:t>
                                    </m:r>
                                  </m:e>
                                  <m:sub>
                                    <m:r>
                                      <m:rPr>
                                        <m:brk m:alnAt="7"/>
                                      </m:rPr>
                                      <a:rPr lang="es-CO" b="0" i="1" smtClean="0">
                                        <a:solidFill>
                                          <a:schemeClr val="tx1"/>
                                        </a:solidFill>
                                        <a:latin typeface="Cambria Math" panose="02040503050406030204" pitchFamily="18" charset="0"/>
                                        <a:ea typeface="Cambria Math" panose="02040503050406030204" pitchFamily="18" charset="0"/>
                                      </a:rPr>
                                      <m:t>1</m:t>
                                    </m:r>
                                    <m:r>
                                      <a:rPr lang="es-CO" b="0" i="1" smtClean="0">
                                        <a:solidFill>
                                          <a:schemeClr val="tx1"/>
                                        </a:solidFill>
                                        <a:latin typeface="Cambria Math" panose="02040503050406030204" pitchFamily="18" charset="0"/>
                                        <a:ea typeface="Cambria Math" panose="02040503050406030204" pitchFamily="18" charset="0"/>
                                      </a:rPr>
                                      <m:t>1</m:t>
                                    </m:r>
                                  </m:sub>
                                </m:sSub>
                              </m:e>
                              <m:e>
                                <m:sSub>
                                  <m:sSubPr>
                                    <m:ctrlPr>
                                      <a:rPr lang="es-CO" i="1">
                                        <a:solidFill>
                                          <a:schemeClr val="tx1"/>
                                        </a:solidFill>
                                        <a:latin typeface="Cambria Math" panose="02040503050406030204" pitchFamily="18" charset="0"/>
                                        <a:ea typeface="Cambria Math" panose="02040503050406030204" pitchFamily="18" charset="0"/>
                                      </a:rPr>
                                    </m:ctrlPr>
                                  </m:sSubPr>
                                  <m:e>
                                    <m:r>
                                      <m:rPr>
                                        <m:brk m:alnAt="7"/>
                                      </m:rPr>
                                      <a:rPr lang="es-CO" i="1">
                                        <a:solidFill>
                                          <a:schemeClr val="tx1"/>
                                        </a:solidFill>
                                        <a:latin typeface="Cambria Math" panose="02040503050406030204" pitchFamily="18" charset="0"/>
                                        <a:ea typeface="Cambria Math" panose="02040503050406030204" pitchFamily="18" charset="0"/>
                                      </a:rPr>
                                      <m:t>𝛼</m:t>
                                    </m:r>
                                  </m:e>
                                  <m:sub>
                                    <m:r>
                                      <m:rPr>
                                        <m:brk m:alnAt="7"/>
                                      </m:rPr>
                                      <a:rPr lang="es-CO" i="1">
                                        <a:solidFill>
                                          <a:schemeClr val="tx1"/>
                                        </a:solidFill>
                                        <a:latin typeface="Cambria Math" panose="02040503050406030204" pitchFamily="18" charset="0"/>
                                        <a:ea typeface="Cambria Math" panose="02040503050406030204" pitchFamily="18" charset="0"/>
                                      </a:rPr>
                                      <m:t>1</m:t>
                                    </m:r>
                                    <m:r>
                                      <a:rPr lang="es-CO" b="0" i="1" smtClean="0">
                                        <a:solidFill>
                                          <a:schemeClr val="tx1"/>
                                        </a:solidFill>
                                        <a:latin typeface="Cambria Math" panose="02040503050406030204" pitchFamily="18" charset="0"/>
                                        <a:ea typeface="Cambria Math" panose="02040503050406030204" pitchFamily="18" charset="0"/>
                                      </a:rPr>
                                      <m:t>2</m:t>
                                    </m:r>
                                  </m:sub>
                                </m:sSub>
                              </m:e>
                              <m:e>
                                <m:sSub>
                                  <m:sSubPr>
                                    <m:ctrlPr>
                                      <a:rPr lang="es-CO" i="1">
                                        <a:solidFill>
                                          <a:schemeClr val="tx1"/>
                                        </a:solidFill>
                                        <a:latin typeface="Cambria Math" panose="02040503050406030204" pitchFamily="18" charset="0"/>
                                        <a:ea typeface="Cambria Math" panose="02040503050406030204" pitchFamily="18" charset="0"/>
                                      </a:rPr>
                                    </m:ctrlPr>
                                  </m:sSubPr>
                                  <m:e>
                                    <m:r>
                                      <m:rPr>
                                        <m:brk m:alnAt="7"/>
                                      </m:rPr>
                                      <a:rPr lang="es-CO" i="1">
                                        <a:solidFill>
                                          <a:schemeClr val="tx1"/>
                                        </a:solidFill>
                                        <a:latin typeface="Cambria Math" panose="02040503050406030204" pitchFamily="18" charset="0"/>
                                        <a:ea typeface="Cambria Math" panose="02040503050406030204" pitchFamily="18" charset="0"/>
                                      </a:rPr>
                                      <m:t>𝛼</m:t>
                                    </m:r>
                                  </m:e>
                                  <m:sub>
                                    <m:r>
                                      <m:rPr>
                                        <m:brk m:alnAt="7"/>
                                      </m:rPr>
                                      <a:rPr lang="es-CO" i="1">
                                        <a:solidFill>
                                          <a:schemeClr val="tx1"/>
                                        </a:solidFill>
                                        <a:latin typeface="Cambria Math" panose="02040503050406030204" pitchFamily="18" charset="0"/>
                                        <a:ea typeface="Cambria Math" panose="02040503050406030204" pitchFamily="18" charset="0"/>
                                      </a:rPr>
                                      <m:t>1</m:t>
                                    </m:r>
                                    <m:r>
                                      <a:rPr lang="es-CO" b="0" i="1" smtClean="0">
                                        <a:solidFill>
                                          <a:schemeClr val="tx1"/>
                                        </a:solidFill>
                                        <a:latin typeface="Cambria Math" panose="02040503050406030204" pitchFamily="18" charset="0"/>
                                        <a:ea typeface="Cambria Math" panose="02040503050406030204" pitchFamily="18" charset="0"/>
                                      </a:rPr>
                                      <m:t>3</m:t>
                                    </m:r>
                                  </m:sub>
                                </m:sSub>
                              </m:e>
                            </m:mr>
                            <m:mr>
                              <m:e>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𝛼</m:t>
                                    </m:r>
                                  </m:e>
                                  <m:sub>
                                    <m:r>
                                      <a:rPr lang="es-CO" b="0" i="1" smtClean="0">
                                        <a:solidFill>
                                          <a:schemeClr val="tx1"/>
                                        </a:solidFill>
                                        <a:latin typeface="Cambria Math" panose="02040503050406030204" pitchFamily="18" charset="0"/>
                                        <a:ea typeface="Cambria Math" panose="02040503050406030204" pitchFamily="18" charset="0"/>
                                      </a:rPr>
                                      <m:t>21</m:t>
                                    </m:r>
                                  </m:sub>
                                </m:sSub>
                              </m:e>
                              <m:e>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𝛼</m:t>
                                    </m:r>
                                  </m:e>
                                  <m:sub>
                                    <m:r>
                                      <a:rPr lang="es-CO" b="0" i="1" smtClean="0">
                                        <a:solidFill>
                                          <a:schemeClr val="tx1"/>
                                        </a:solidFill>
                                        <a:latin typeface="Cambria Math" panose="02040503050406030204" pitchFamily="18" charset="0"/>
                                        <a:ea typeface="Cambria Math" panose="02040503050406030204" pitchFamily="18" charset="0"/>
                                      </a:rPr>
                                      <m:t>22</m:t>
                                    </m:r>
                                  </m:sub>
                                </m:sSub>
                              </m:e>
                              <m:e>
                                <m:sSub>
                                  <m:sSubPr>
                                    <m:ctrlPr>
                                      <a:rPr lang="es-CO" i="1">
                                        <a:solidFill>
                                          <a:schemeClr val="tx1"/>
                                        </a:solidFill>
                                        <a:latin typeface="Cambria Math" panose="02040503050406030204" pitchFamily="18" charset="0"/>
                                        <a:ea typeface="Cambria Math" panose="02040503050406030204" pitchFamily="18" charset="0"/>
                                      </a:rPr>
                                    </m:ctrlPr>
                                  </m:sSubPr>
                                  <m:e>
                                    <m:r>
                                      <m:rPr>
                                        <m:brk m:alnAt="7"/>
                                      </m:rPr>
                                      <a:rPr lang="es-CO" i="1">
                                        <a:solidFill>
                                          <a:schemeClr val="tx1"/>
                                        </a:solidFill>
                                        <a:latin typeface="Cambria Math" panose="02040503050406030204" pitchFamily="18" charset="0"/>
                                        <a:ea typeface="Cambria Math" panose="02040503050406030204" pitchFamily="18" charset="0"/>
                                      </a:rPr>
                                      <m:t>𝛼</m:t>
                                    </m:r>
                                  </m:e>
                                  <m:sub>
                                    <m:r>
                                      <a:rPr lang="es-CO" b="0" i="1" smtClean="0">
                                        <a:solidFill>
                                          <a:schemeClr val="tx1"/>
                                        </a:solidFill>
                                        <a:latin typeface="Cambria Math" panose="02040503050406030204" pitchFamily="18" charset="0"/>
                                        <a:ea typeface="Cambria Math" panose="02040503050406030204" pitchFamily="18" charset="0"/>
                                      </a:rPr>
                                      <m:t>23</m:t>
                                    </m:r>
                                  </m:sub>
                                </m:sSub>
                              </m:e>
                            </m:mr>
                            <m:mr>
                              <m:e>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𝛼</m:t>
                                    </m:r>
                                  </m:e>
                                  <m:sub>
                                    <m:r>
                                      <a:rPr lang="es-CO" b="0" i="1" smtClean="0">
                                        <a:solidFill>
                                          <a:schemeClr val="tx1"/>
                                        </a:solidFill>
                                        <a:latin typeface="Cambria Math" panose="02040503050406030204" pitchFamily="18" charset="0"/>
                                        <a:ea typeface="Cambria Math" panose="02040503050406030204" pitchFamily="18" charset="0"/>
                                      </a:rPr>
                                      <m:t>31</m:t>
                                    </m:r>
                                  </m:sub>
                                </m:sSub>
                              </m:e>
                              <m:e>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𝛼</m:t>
                                    </m:r>
                                  </m:e>
                                  <m:sub>
                                    <m:r>
                                      <a:rPr lang="es-CO" b="0" i="1" smtClean="0">
                                        <a:solidFill>
                                          <a:schemeClr val="tx1"/>
                                        </a:solidFill>
                                        <a:latin typeface="Cambria Math" panose="02040503050406030204" pitchFamily="18" charset="0"/>
                                        <a:ea typeface="Cambria Math" panose="02040503050406030204" pitchFamily="18" charset="0"/>
                                      </a:rPr>
                                      <m:t>32</m:t>
                                    </m:r>
                                  </m:sub>
                                </m:sSub>
                              </m:e>
                              <m:e>
                                <m:sSub>
                                  <m:sSubPr>
                                    <m:ctrlPr>
                                      <a:rPr lang="es-CO" b="0" i="1" smtClean="0">
                                        <a:solidFill>
                                          <a:schemeClr val="tx1"/>
                                        </a:solidFill>
                                        <a:latin typeface="Cambria Math" panose="02040503050406030204" pitchFamily="18" charset="0"/>
                                        <a:ea typeface="Cambria Math" panose="02040503050406030204" pitchFamily="18" charset="0"/>
                                      </a:rPr>
                                    </m:ctrlPr>
                                  </m:sSubPr>
                                  <m:e>
                                    <m:r>
                                      <a:rPr lang="es-CO" b="0" i="1" smtClean="0">
                                        <a:solidFill>
                                          <a:schemeClr val="tx1"/>
                                        </a:solidFill>
                                        <a:latin typeface="Cambria Math" panose="02040503050406030204" pitchFamily="18" charset="0"/>
                                        <a:ea typeface="Cambria Math" panose="02040503050406030204" pitchFamily="18" charset="0"/>
                                      </a:rPr>
                                      <m:t>𝛼</m:t>
                                    </m:r>
                                  </m:e>
                                  <m:sub>
                                    <m:r>
                                      <a:rPr lang="es-CO" b="0" i="1" smtClean="0">
                                        <a:solidFill>
                                          <a:schemeClr val="tx1"/>
                                        </a:solidFill>
                                        <a:latin typeface="Cambria Math" panose="02040503050406030204" pitchFamily="18" charset="0"/>
                                        <a:ea typeface="Cambria Math" panose="02040503050406030204" pitchFamily="18" charset="0"/>
                                      </a:rPr>
                                      <m:t>33</m:t>
                                    </m:r>
                                  </m:sub>
                                </m:sSub>
                              </m:e>
                            </m:mr>
                          </m:m>
                        </m:e>
                      </m:d>
                    </m:oMath>
                  </m:oMathPara>
                </a14:m>
                <a:endParaRPr lang="es-CO" dirty="0">
                  <a:solidFill>
                    <a:schemeClr val="tx1"/>
                  </a:solidFill>
                  <a:latin typeface="Century Gothic" panose="020B0502020202020204" pitchFamily="34"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r>
                        <a:rPr lang="es-CO" b="1" i="1" smtClean="0">
                          <a:solidFill>
                            <a:schemeClr val="tx1"/>
                          </a:solidFill>
                          <a:latin typeface="Cambria Math" panose="02040503050406030204" pitchFamily="18" charset="0"/>
                        </a:rPr>
                        <m:t>𝑨</m:t>
                      </m:r>
                      <m:sSub>
                        <m:sSubPr>
                          <m:ctrlPr>
                            <a:rPr lang="es-CO" b="1" i="1" smtClean="0">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𝑨</m:t>
                          </m:r>
                          <m:r>
                            <a:rPr lang="es-CO" b="1" i="1">
                              <a:solidFill>
                                <a:schemeClr val="tx1"/>
                              </a:solidFill>
                              <a:latin typeface="Cambria Math" panose="02040503050406030204" pitchFamily="18" charset="0"/>
                            </a:rPr>
                            <m:t>𝑨</m:t>
                          </m:r>
                        </m:e>
                        <m:sub>
                          <m:r>
                            <a:rPr lang="es-CO" b="1" i="1">
                              <a:solidFill>
                                <a:schemeClr val="tx1"/>
                              </a:solidFill>
                              <a:latin typeface="Cambria Math" panose="02040503050406030204" pitchFamily="18" charset="0"/>
                            </a:rPr>
                            <m:t>𝟎</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𝑨</m:t>
                          </m:r>
                          <m:r>
                            <a:rPr lang="es-CO" b="1" i="1">
                              <a:solidFill>
                                <a:schemeClr val="tx1"/>
                              </a:solidFill>
                              <a:latin typeface="Cambria Math" panose="02040503050406030204" pitchFamily="18" charset="0"/>
                            </a:rPr>
                            <m:t>𝑨</m:t>
                          </m:r>
                        </m:e>
                        <m:sub>
                          <m:r>
                            <a:rPr lang="es-CO" b="1" i="1">
                              <a:solidFill>
                                <a:schemeClr val="tx1"/>
                              </a:solidFill>
                              <a:latin typeface="Cambria Math" panose="02040503050406030204" pitchFamily="18" charset="0"/>
                            </a:rPr>
                            <m:t>𝟏</m:t>
                          </m:r>
                        </m:sub>
                      </m:sSub>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r>
                            <a:rPr lang="es-CO" b="1" i="1">
                              <a:solidFill>
                                <a:schemeClr val="tx1"/>
                              </a:solidFill>
                              <a:latin typeface="Cambria Math" panose="02040503050406030204" pitchFamily="18" charset="0"/>
                            </a:rPr>
                            <m:t>−</m:t>
                          </m:r>
                          <m:r>
                            <a:rPr lang="es-CO" b="1" i="1">
                              <a:solidFill>
                                <a:schemeClr val="tx1"/>
                              </a:solidFill>
                              <a:latin typeface="Cambria Math" panose="02040503050406030204" pitchFamily="18" charset="0"/>
                            </a:rPr>
                            <m:t>𝟏</m:t>
                          </m:r>
                        </m:sub>
                      </m:sSub>
                      <m:r>
                        <a:rPr lang="es-CO" b="1" i="1" smtClean="0">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𝑨</m:t>
                          </m:r>
                          <m:r>
                            <a:rPr lang="es-CO" b="1" i="1">
                              <a:solidFill>
                                <a:schemeClr val="tx1"/>
                              </a:solidFill>
                              <a:latin typeface="Cambria Math" panose="02040503050406030204" pitchFamily="18" charset="0"/>
                            </a:rPr>
                            <m:t>𝑨</m:t>
                          </m:r>
                        </m:e>
                        <m:sub>
                          <m:r>
                            <a:rPr lang="es-CO" b="1" i="1" smtClean="0">
                              <a:solidFill>
                                <a:schemeClr val="tx1"/>
                              </a:solidFill>
                              <a:latin typeface="Cambria Math" panose="02040503050406030204" pitchFamily="18" charset="0"/>
                            </a:rPr>
                            <m:t>𝟐</m:t>
                          </m:r>
                        </m:sub>
                      </m:sSub>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r>
                            <a:rPr lang="es-CO" b="1" i="1">
                              <a:solidFill>
                                <a:schemeClr val="tx1"/>
                              </a:solidFill>
                              <a:latin typeface="Cambria Math" panose="02040503050406030204" pitchFamily="18" charset="0"/>
                            </a:rPr>
                            <m:t>−</m:t>
                          </m:r>
                          <m:r>
                            <a:rPr lang="es-CO" b="1" i="1" smtClean="0">
                              <a:solidFill>
                                <a:schemeClr val="tx1"/>
                              </a:solidFill>
                              <a:latin typeface="Cambria Math" panose="02040503050406030204" pitchFamily="18" charset="0"/>
                            </a:rPr>
                            <m:t>𝟐</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𝑨</m:t>
                          </m:r>
                          <m:r>
                            <a:rPr lang="es-CO" b="1" i="1">
                              <a:solidFill>
                                <a:schemeClr val="tx1"/>
                              </a:solidFill>
                              <a:latin typeface="Cambria Math" panose="02040503050406030204" pitchFamily="18" charset="0"/>
                            </a:rPr>
                            <m:t>𝒆</m:t>
                          </m:r>
                        </m:e>
                        <m:sub>
                          <m:r>
                            <a:rPr lang="es-CO" b="1" i="1">
                              <a:solidFill>
                                <a:schemeClr val="tx1"/>
                              </a:solidFill>
                              <a:latin typeface="Cambria Math" panose="02040503050406030204" pitchFamily="18" charset="0"/>
                            </a:rPr>
                            <m:t>𝒕</m:t>
                          </m:r>
                        </m:sub>
                      </m:sSub>
                    </m:oMath>
                  </m:oMathPara>
                </a14:m>
                <a:endParaRPr lang="es-CO" dirty="0">
                  <a:solidFill>
                    <a:schemeClr val="tx1"/>
                  </a:solidFill>
                  <a:latin typeface="Century Gothic" panose="020B0502020202020204" pitchFamily="34" charset="0"/>
                </a:endParaRPr>
              </a:p>
              <a:p>
                <a:pPr algn="just">
                  <a:lnSpc>
                    <a:spcPct val="150000"/>
                  </a:lnSpc>
                  <a:buFont typeface="Wingdings" panose="05000000000000000000" pitchFamily="2" charset="2"/>
                  <a:buChar char="§"/>
                </a:pPr>
                <a:r>
                  <a:rPr lang="es-CO" dirty="0">
                    <a:solidFill>
                      <a:schemeClr val="tx1"/>
                    </a:solidFill>
                    <a:latin typeface="Century Gothic" panose="020B0502020202020204" pitchFamily="34" charset="0"/>
                  </a:rPr>
                  <a:t> Si hacemos </a:t>
                </a:r>
                <a14:m>
                  <m:oMath xmlns:m="http://schemas.openxmlformats.org/officeDocument/2006/math">
                    <m:sSub>
                      <m:sSubPr>
                        <m:ctrlPr>
                          <a:rPr lang="es-CO" b="1" i="1" smtClean="0">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𝑩</m:t>
                        </m:r>
                      </m:e>
                      <m:sub>
                        <m:r>
                          <a:rPr lang="es-CO" b="1" i="1">
                            <a:solidFill>
                              <a:schemeClr val="tx1"/>
                            </a:solidFill>
                            <a:latin typeface="Cambria Math" panose="02040503050406030204" pitchFamily="18" charset="0"/>
                          </a:rPr>
                          <m:t>𝟎</m:t>
                        </m:r>
                      </m:sub>
                    </m:sSub>
                    <m:r>
                      <a:rPr lang="es-CO" b="1" i="1" smtClean="0">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𝑨𝑨</m:t>
                        </m:r>
                      </m:e>
                      <m:sub>
                        <m:r>
                          <a:rPr lang="es-CO" b="1" i="1">
                            <a:solidFill>
                              <a:schemeClr val="tx1"/>
                            </a:solidFill>
                            <a:latin typeface="Cambria Math" panose="02040503050406030204" pitchFamily="18" charset="0"/>
                          </a:rPr>
                          <m:t>𝟎</m:t>
                        </m:r>
                      </m:sub>
                    </m:sSub>
                  </m:oMath>
                </a14:m>
                <a:r>
                  <a:rPr lang="es-CO" dirty="0">
                    <a:solidFill>
                      <a:schemeClr val="tx1"/>
                    </a:solidFill>
                    <a:latin typeface="Century Gothic" panose="020B0502020202020204" pitchFamily="34" charset="0"/>
                  </a:rPr>
                  <a:t>,</a:t>
                </a:r>
                <a:r>
                  <a:rPr lang="es-CO" b="1" dirty="0">
                    <a:solidFill>
                      <a:schemeClr val="tx1"/>
                    </a:solidFill>
                  </a:rPr>
                  <a:t> </a:t>
                </a:r>
                <a14:m>
                  <m:oMath xmlns:m="http://schemas.openxmlformats.org/officeDocument/2006/math">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𝑩</m:t>
                        </m:r>
                      </m:e>
                      <m:sub>
                        <m:r>
                          <a:rPr lang="es-CO" b="1" i="1" smtClean="0">
                            <a:solidFill>
                              <a:schemeClr val="tx1"/>
                            </a:solidFill>
                            <a:latin typeface="Cambria Math" panose="02040503050406030204" pitchFamily="18" charset="0"/>
                          </a:rPr>
                          <m:t>𝟏</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𝑨𝑨</m:t>
                        </m:r>
                      </m:e>
                      <m:sub>
                        <m:r>
                          <a:rPr lang="es-CO" b="1" i="1" smtClean="0">
                            <a:solidFill>
                              <a:schemeClr val="tx1"/>
                            </a:solidFill>
                            <a:latin typeface="Cambria Math" panose="02040503050406030204" pitchFamily="18" charset="0"/>
                          </a:rPr>
                          <m:t>𝟏</m:t>
                        </m:r>
                      </m:sub>
                    </m:sSub>
                    <m:r>
                      <a:rPr lang="es-CO" b="0" i="0" smtClean="0">
                        <a:solidFill>
                          <a:schemeClr val="tx1"/>
                        </a:solidFill>
                        <a:latin typeface="Cambria Math" panose="02040503050406030204" pitchFamily="18" charset="0"/>
                      </a:rPr>
                      <m:t>,</m:t>
                    </m:r>
                  </m:oMath>
                </a14:m>
                <a:r>
                  <a:rPr lang="es-CO" dirty="0">
                    <a:solidFill>
                      <a:schemeClr val="tx1"/>
                    </a:solidFill>
                    <a:latin typeface="Century Gothic" panose="020B0502020202020204" pitchFamily="34" charset="0"/>
                  </a:rPr>
                  <a:t> </a:t>
                </a:r>
                <a14:m>
                  <m:oMath xmlns:m="http://schemas.openxmlformats.org/officeDocument/2006/math">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𝑩</m:t>
                        </m:r>
                      </m:e>
                      <m:sub>
                        <m:r>
                          <a:rPr lang="es-CO" b="1" i="1" smtClean="0">
                            <a:solidFill>
                              <a:schemeClr val="tx1"/>
                            </a:solidFill>
                            <a:latin typeface="Cambria Math" panose="02040503050406030204" pitchFamily="18" charset="0"/>
                          </a:rPr>
                          <m:t>𝟐</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𝑨𝑨</m:t>
                        </m:r>
                      </m:e>
                      <m:sub>
                        <m:r>
                          <a:rPr lang="es-CO" b="1" i="1" smtClean="0">
                            <a:solidFill>
                              <a:schemeClr val="tx1"/>
                            </a:solidFill>
                            <a:latin typeface="Cambria Math" panose="02040503050406030204" pitchFamily="18" charset="0"/>
                          </a:rPr>
                          <m:t>𝟐</m:t>
                        </m:r>
                      </m:sub>
                    </m:sSub>
                  </m:oMath>
                </a14:m>
                <a:r>
                  <a:rPr lang="es-CO" dirty="0">
                    <a:solidFill>
                      <a:schemeClr val="tx1"/>
                    </a:solidFill>
                    <a:latin typeface="Century Gothic" panose="020B0502020202020204" pitchFamily="34" charset="0"/>
                  </a:rPr>
                  <a:t> y </a:t>
                </a:r>
                <a14:m>
                  <m:oMath xmlns:m="http://schemas.openxmlformats.org/officeDocument/2006/math">
                    <m:sSub>
                      <m:sSubPr>
                        <m:ctrlPr>
                          <a:rPr lang="es-CO" b="1" i="1" smtClean="0">
                            <a:solidFill>
                              <a:schemeClr val="tx1"/>
                            </a:solidFill>
                            <a:latin typeface="Cambria Math" panose="02040503050406030204" pitchFamily="18" charset="0"/>
                            <a:ea typeface="Cambria Math" panose="02040503050406030204" pitchFamily="18" charset="0"/>
                          </a:rPr>
                        </m:ctrlPr>
                      </m:sSubPr>
                      <m:e>
                        <m:r>
                          <a:rPr lang="el-GR" b="1" i="1" smtClean="0">
                            <a:solidFill>
                              <a:schemeClr val="tx1"/>
                            </a:solidFill>
                            <a:latin typeface="Cambria Math" panose="02040503050406030204" pitchFamily="18" charset="0"/>
                            <a:ea typeface="Cambria Math" panose="02040503050406030204" pitchFamily="18" charset="0"/>
                          </a:rPr>
                          <m:t>𝜺</m:t>
                        </m:r>
                      </m:e>
                      <m:sub>
                        <m:r>
                          <a:rPr lang="es-CO" b="1" i="1" smtClean="0">
                            <a:solidFill>
                              <a:schemeClr val="tx1"/>
                            </a:solidFill>
                            <a:latin typeface="Cambria Math" panose="02040503050406030204" pitchFamily="18" charset="0"/>
                            <a:ea typeface="Cambria Math" panose="02040503050406030204" pitchFamily="18" charset="0"/>
                          </a:rPr>
                          <m:t>𝒕</m:t>
                        </m:r>
                      </m:sub>
                    </m:sSub>
                    <m:r>
                      <a:rPr lang="es-CO" b="1" i="1" smtClean="0">
                        <a:solidFill>
                          <a:schemeClr val="tx1"/>
                        </a:solidFill>
                        <a:latin typeface="Cambria Math" panose="02040503050406030204" pitchFamily="18" charset="0"/>
                        <a:ea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a:solidFill>
                              <a:schemeClr val="tx1"/>
                            </a:solidFill>
                            <a:latin typeface="Cambria Math" panose="02040503050406030204" pitchFamily="18" charset="0"/>
                          </a:rPr>
                          <m:t>𝑨𝒆</m:t>
                        </m:r>
                      </m:e>
                      <m:sub>
                        <m:r>
                          <a:rPr lang="es-CO" b="1" i="1">
                            <a:solidFill>
                              <a:schemeClr val="tx1"/>
                            </a:solidFill>
                            <a:latin typeface="Cambria Math" panose="02040503050406030204" pitchFamily="18" charset="0"/>
                          </a:rPr>
                          <m:t>𝒕</m:t>
                        </m:r>
                      </m:sub>
                    </m:sSub>
                  </m:oMath>
                </a14:m>
                <a:r>
                  <a:rPr lang="es-CO" dirty="0">
                    <a:solidFill>
                      <a:schemeClr val="tx1"/>
                    </a:solidFill>
                    <a:latin typeface="Century Gothic" panose="020B0502020202020204" pitchFamily="34" charset="0"/>
                  </a:rPr>
                  <a:t>, llegamos al SVAR(2):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s-MX" b="1" i="1" smtClean="0">
                          <a:solidFill>
                            <a:schemeClr val="tx1"/>
                          </a:solidFill>
                          <a:latin typeface="Cambria Math" panose="02040503050406030204" pitchFamily="18" charset="0"/>
                        </a:rPr>
                        <m:t>𝑨</m:t>
                      </m:r>
                      <m:sSub>
                        <m:sSubPr>
                          <m:ctrlPr>
                            <a:rPr lang="es-CO" b="1" i="1" smtClean="0">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𝑩</m:t>
                          </m:r>
                        </m:e>
                        <m:sub>
                          <m:r>
                            <a:rPr lang="es-CO" b="1" i="1">
                              <a:solidFill>
                                <a:schemeClr val="tx1"/>
                              </a:solidFill>
                              <a:latin typeface="Cambria Math" panose="02040503050406030204" pitchFamily="18" charset="0"/>
                            </a:rPr>
                            <m:t>𝟎</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𝑩</m:t>
                          </m:r>
                        </m:e>
                        <m:sub>
                          <m:r>
                            <a:rPr lang="es-CO" b="1" i="1">
                              <a:solidFill>
                                <a:schemeClr val="tx1"/>
                              </a:solidFill>
                              <a:latin typeface="Cambria Math" panose="02040503050406030204" pitchFamily="18" charset="0"/>
                            </a:rPr>
                            <m:t>𝟏</m:t>
                          </m:r>
                        </m:sub>
                      </m:sSub>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r>
                            <a:rPr lang="es-CO" b="1" i="1">
                              <a:solidFill>
                                <a:schemeClr val="tx1"/>
                              </a:solidFill>
                              <a:latin typeface="Cambria Math" panose="02040503050406030204" pitchFamily="18" charset="0"/>
                            </a:rPr>
                            <m:t>−</m:t>
                          </m:r>
                          <m:r>
                            <a:rPr lang="es-CO" b="1" i="1">
                              <a:solidFill>
                                <a:schemeClr val="tx1"/>
                              </a:solidFill>
                              <a:latin typeface="Cambria Math" panose="02040503050406030204" pitchFamily="18" charset="0"/>
                            </a:rPr>
                            <m:t>𝟏</m:t>
                          </m:r>
                        </m:sub>
                      </m:sSub>
                      <m:r>
                        <a:rPr lang="es-CO" b="1" i="1" smtClean="0">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𝑩</m:t>
                          </m:r>
                        </m:e>
                        <m:sub>
                          <m:r>
                            <a:rPr lang="es-CO" b="1" i="1" smtClean="0">
                              <a:solidFill>
                                <a:schemeClr val="tx1"/>
                              </a:solidFill>
                              <a:latin typeface="Cambria Math" panose="02040503050406030204" pitchFamily="18" charset="0"/>
                            </a:rPr>
                            <m:t>𝟐</m:t>
                          </m:r>
                        </m:sub>
                      </m:sSub>
                      <m:sSub>
                        <m:sSubPr>
                          <m:ctrlPr>
                            <a:rPr lang="es-CO" b="1" i="1">
                              <a:solidFill>
                                <a:schemeClr val="tx1"/>
                              </a:solidFill>
                              <a:latin typeface="Cambria Math" panose="02040503050406030204" pitchFamily="18" charset="0"/>
                            </a:rPr>
                          </m:ctrlPr>
                        </m:sSubPr>
                        <m:e>
                          <m:r>
                            <a:rPr lang="es-CO" b="1" i="1" smtClean="0">
                              <a:solidFill>
                                <a:schemeClr val="tx1"/>
                              </a:solidFill>
                              <a:latin typeface="Cambria Math" panose="02040503050406030204" pitchFamily="18" charset="0"/>
                            </a:rPr>
                            <m:t>𝒀</m:t>
                          </m:r>
                        </m:e>
                        <m:sub>
                          <m:r>
                            <a:rPr lang="es-CO" b="1" i="1">
                              <a:solidFill>
                                <a:schemeClr val="tx1"/>
                              </a:solidFill>
                              <a:latin typeface="Cambria Math" panose="02040503050406030204" pitchFamily="18" charset="0"/>
                            </a:rPr>
                            <m:t>𝒕</m:t>
                          </m:r>
                          <m:r>
                            <a:rPr lang="es-CO" b="1" i="1">
                              <a:solidFill>
                                <a:schemeClr val="tx1"/>
                              </a:solidFill>
                              <a:latin typeface="Cambria Math" panose="02040503050406030204" pitchFamily="18" charset="0"/>
                            </a:rPr>
                            <m:t>−</m:t>
                          </m:r>
                          <m:r>
                            <a:rPr lang="es-CO" b="1" i="1" smtClean="0">
                              <a:solidFill>
                                <a:schemeClr val="tx1"/>
                              </a:solidFill>
                              <a:latin typeface="Cambria Math" panose="02040503050406030204" pitchFamily="18" charset="0"/>
                            </a:rPr>
                            <m:t>𝟐</m:t>
                          </m:r>
                        </m:sub>
                      </m:sSub>
                      <m:r>
                        <a:rPr lang="es-CO" b="1" i="1">
                          <a:solidFill>
                            <a:schemeClr val="tx1"/>
                          </a:solidFill>
                          <a:latin typeface="Cambria Math" panose="02040503050406030204" pitchFamily="18" charset="0"/>
                        </a:rPr>
                        <m:t>+</m:t>
                      </m:r>
                      <m:sSub>
                        <m:sSubPr>
                          <m:ctrlPr>
                            <a:rPr lang="es-CO" b="1" i="1">
                              <a:solidFill>
                                <a:schemeClr val="tx1"/>
                              </a:solidFill>
                              <a:latin typeface="Cambria Math" panose="02040503050406030204" pitchFamily="18" charset="0"/>
                              <a:ea typeface="Cambria Math" panose="02040503050406030204" pitchFamily="18" charset="0"/>
                            </a:rPr>
                          </m:ctrlPr>
                        </m:sSubPr>
                        <m:e>
                          <m:r>
                            <a:rPr lang="el-GR" b="1" i="1">
                              <a:solidFill>
                                <a:schemeClr val="tx1"/>
                              </a:solidFill>
                              <a:latin typeface="Cambria Math" panose="02040503050406030204" pitchFamily="18" charset="0"/>
                              <a:ea typeface="Cambria Math" panose="02040503050406030204" pitchFamily="18" charset="0"/>
                            </a:rPr>
                            <m:t>𝜺</m:t>
                          </m:r>
                        </m:e>
                        <m:sub>
                          <m:r>
                            <a:rPr lang="es-CO" b="1" i="1">
                              <a:solidFill>
                                <a:schemeClr val="tx1"/>
                              </a:solidFill>
                              <a:latin typeface="Cambria Math" panose="02040503050406030204" pitchFamily="18" charset="0"/>
                              <a:ea typeface="Cambria Math" panose="02040503050406030204" pitchFamily="18" charset="0"/>
                            </a:rPr>
                            <m:t>𝒕</m:t>
                          </m:r>
                        </m:sub>
                      </m:sSub>
                    </m:oMath>
                  </m:oMathPara>
                </a14:m>
                <a:endParaRPr lang="es-CO" dirty="0">
                  <a:solidFill>
                    <a:schemeClr val="tx1"/>
                  </a:solidFill>
                  <a:latin typeface="Century Gothic" panose="020B0502020202020204" pitchFamily="34" charset="0"/>
                </a:endParaRPr>
              </a:p>
              <a:p>
                <a:pPr algn="ctr">
                  <a:lnSpc>
                    <a:spcPct val="150000"/>
                  </a:lnSpc>
                  <a:buFont typeface="Wingdings" panose="05000000000000000000" pitchFamily="2" charset="2"/>
                  <a:buChar char="§"/>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mc:Choice>
        <mc:Fallback>
          <p:sp>
            <p:nvSpPr>
              <p:cNvPr id="3" name="Marcador de contenido 2">
                <a:extLst>
                  <a:ext uri="{FF2B5EF4-FFF2-40B4-BE49-F238E27FC236}">
                    <a16:creationId xmlns:a16="http://schemas.microsoft.com/office/drawing/2014/main" id="{C2DA9320-D3E9-4DCF-AC24-7EF8249A7366}"/>
                  </a:ext>
                </a:extLst>
              </p:cNvPr>
              <p:cNvSpPr>
                <a:spLocks noGrp="1" noRot="1" noChangeAspect="1" noMove="1" noResize="1" noEditPoints="1" noAdjustHandles="1" noChangeArrowheads="1" noChangeShapeType="1" noTextEdit="1"/>
              </p:cNvSpPr>
              <p:nvPr>
                <p:ph idx="1"/>
              </p:nvPr>
            </p:nvSpPr>
            <p:spPr>
              <a:xfrm>
                <a:off x="1159424" y="1908699"/>
                <a:ext cx="10058400" cy="4119239"/>
              </a:xfrm>
              <a:blipFill>
                <a:blip r:embed="rId2"/>
                <a:stretch>
                  <a:fillRect l="-1455" t="-1479"/>
                </a:stretch>
              </a:blipFill>
            </p:spPr>
            <p:txBody>
              <a:bodyPr/>
              <a:lstStyle/>
              <a:p>
                <a:r>
                  <a:rPr lang="es-CO">
                    <a:noFill/>
                  </a:rPr>
                  <a:t> </a:t>
                </a:r>
              </a:p>
            </p:txBody>
          </p:sp>
        </mc:Fallback>
      </mc:AlternateContent>
    </p:spTree>
    <p:extLst>
      <p:ext uri="{BB962C8B-B14F-4D97-AF65-F5344CB8AC3E}">
        <p14:creationId xmlns:p14="http://schemas.microsoft.com/office/powerpoint/2010/main" val="213489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normAutofit fontScale="90000"/>
          </a:bodyPr>
          <a:lstStyle/>
          <a:p>
            <a:r>
              <a:rPr lang="es-CO" b="1" dirty="0">
                <a:latin typeface="Century Gothic" panose="020B0502020202020204" pitchFamily="34" charset="0"/>
              </a:rPr>
              <a:t>Identificación por restricciones de Ortogonalidad.</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1159424" y="1908699"/>
                <a:ext cx="10058400" cy="4119239"/>
              </a:xfrm>
            </p:spPr>
            <p:txBody>
              <a:bodyPr>
                <a:noAutofit/>
              </a:bodyPr>
              <a:lstStyle/>
              <a:p>
                <a:pPr algn="just">
                  <a:buFont typeface="Wingdings" panose="05000000000000000000" pitchFamily="2" charset="2"/>
                  <a:buChar char="§"/>
                </a:pPr>
                <a:r>
                  <a:rPr lang="es-CO" dirty="0">
                    <a:solidFill>
                      <a:schemeClr val="tx1"/>
                    </a:solidFill>
                    <a:latin typeface="Century Gothic" panose="020B0502020202020204" pitchFamily="34" charset="0"/>
                    <a:ea typeface="Cambria Math" panose="02040503050406030204" pitchFamily="18" charset="0"/>
                  </a:rPr>
                  <a:t>Como </a:t>
                </a:r>
                <a14:m>
                  <m:oMath xmlns:m="http://schemas.openxmlformats.org/officeDocument/2006/math">
                    <m:sSub>
                      <m:sSubPr>
                        <m:ctrlPr>
                          <a:rPr lang="es-CO" i="1" smtClean="0">
                            <a:solidFill>
                              <a:schemeClr val="tx1"/>
                            </a:solidFill>
                            <a:latin typeface="Cambria Math" panose="02040503050406030204" pitchFamily="18" charset="0"/>
                            <a:ea typeface="Cambria Math" panose="02040503050406030204" pitchFamily="18" charset="0"/>
                          </a:rPr>
                        </m:ctrlPr>
                      </m:sSubPr>
                      <m:e>
                        <m:sSup>
                          <m:sSupPr>
                            <m:ctrlPr>
                              <a:rPr lang="es-CO" i="1" smtClean="0">
                                <a:solidFill>
                                  <a:schemeClr val="tx1"/>
                                </a:solidFill>
                                <a:latin typeface="Cambria Math" panose="02040503050406030204" pitchFamily="18" charset="0"/>
                                <a:ea typeface="Cambria Math" panose="02040503050406030204" pitchFamily="18" charset="0"/>
                              </a:rPr>
                            </m:ctrlPr>
                          </m:sSupPr>
                          <m:e>
                            <m:r>
                              <a:rPr lang="es-CO" b="0" i="1" smtClean="0">
                                <a:solidFill>
                                  <a:schemeClr val="tx1"/>
                                </a:solidFill>
                                <a:latin typeface="Cambria Math" panose="02040503050406030204" pitchFamily="18" charset="0"/>
                                <a:ea typeface="Cambria Math" panose="02040503050406030204" pitchFamily="18" charset="0"/>
                              </a:rPr>
                              <m:t>𝐴</m:t>
                            </m:r>
                          </m:e>
                          <m:sup>
                            <m:r>
                              <a:rPr lang="es-CO" b="0" i="1" smtClean="0">
                                <a:solidFill>
                                  <a:schemeClr val="tx1"/>
                                </a:solidFill>
                                <a:latin typeface="Cambria Math" panose="02040503050406030204" pitchFamily="18" charset="0"/>
                                <a:ea typeface="Cambria Math" panose="02040503050406030204" pitchFamily="18" charset="0"/>
                              </a:rPr>
                              <m:t>−1</m:t>
                            </m:r>
                          </m:sup>
                        </m:sSup>
                        <m:r>
                          <a:rPr lang="el-GR" b="0" i="1" smtClean="0">
                            <a:solidFill>
                              <a:schemeClr val="tx1"/>
                            </a:solidFill>
                            <a:latin typeface="Cambria Math" panose="02040503050406030204" pitchFamily="18" charset="0"/>
                            <a:ea typeface="Cambria Math" panose="02040503050406030204" pitchFamily="18" charset="0"/>
                          </a:rPr>
                          <m:t>𝜀</m:t>
                        </m:r>
                      </m:e>
                      <m:sub>
                        <m:r>
                          <a:rPr lang="es-CO" b="0" i="1" smtClean="0">
                            <a:solidFill>
                              <a:schemeClr val="tx1"/>
                            </a:solidFill>
                            <a:latin typeface="Cambria Math" panose="02040503050406030204" pitchFamily="18" charset="0"/>
                            <a:ea typeface="Cambria Math" panose="02040503050406030204" pitchFamily="18" charset="0"/>
                          </a:rPr>
                          <m:t>𝑡</m:t>
                        </m:r>
                      </m:sub>
                    </m:sSub>
                    <m:r>
                      <a:rPr lang="es-CO" b="0" i="1" smtClean="0">
                        <a:solidFill>
                          <a:schemeClr val="tx1"/>
                        </a:solidFill>
                        <a:latin typeface="Cambria Math" panose="02040503050406030204" pitchFamily="18" charset="0"/>
                        <a:ea typeface="Cambria Math" panose="02040503050406030204" pitchFamily="18" charset="0"/>
                      </a:rPr>
                      <m:t>=</m:t>
                    </m:r>
                    <m:sSub>
                      <m:sSubPr>
                        <m:ctrlPr>
                          <a:rPr lang="es-CO" i="1">
                            <a:solidFill>
                              <a:schemeClr val="tx1"/>
                            </a:solidFill>
                            <a:latin typeface="Cambria Math" panose="02040503050406030204" pitchFamily="18" charset="0"/>
                          </a:rPr>
                        </m:ctrlPr>
                      </m:sSubPr>
                      <m:e>
                        <m:r>
                          <a:rPr lang="es-CO" b="0" i="1">
                            <a:solidFill>
                              <a:schemeClr val="tx1"/>
                            </a:solidFill>
                            <a:latin typeface="Cambria Math" panose="02040503050406030204" pitchFamily="18" charset="0"/>
                          </a:rPr>
                          <m:t>𝑒</m:t>
                        </m:r>
                      </m:e>
                      <m:sub>
                        <m:r>
                          <a:rPr lang="es-CO" b="0" i="1">
                            <a:solidFill>
                              <a:schemeClr val="tx1"/>
                            </a:solidFill>
                            <a:latin typeface="Cambria Math" panose="02040503050406030204" pitchFamily="18" charset="0"/>
                          </a:rPr>
                          <m:t>𝑡</m:t>
                        </m:r>
                      </m:sub>
                    </m:sSub>
                  </m:oMath>
                </a14:m>
                <a:r>
                  <a:rPr lang="es-CO" dirty="0">
                    <a:solidFill>
                      <a:schemeClr val="tx1"/>
                    </a:solidFill>
                    <a:latin typeface="Century Gothic" panose="020B0502020202020204" pitchFamily="34" charset="0"/>
                  </a:rPr>
                  <a:t>, podemos obtener la matriz de varianzas y covarianzas del VAR en forma reducida                  </a:t>
                </a:r>
                <a14:m>
                  <m:oMath xmlns:m="http://schemas.openxmlformats.org/officeDocument/2006/math">
                    <m:r>
                      <m:rPr>
                        <m:sty m:val="p"/>
                      </m:rPr>
                      <a:rPr lang="es-CO" sz="1800" smtClean="0">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Σ</m:t>
                    </m:r>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sSub>
                      <m:sSub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bPr>
                      <m:e>
                        <m:r>
                          <a:rPr lang="es-CO" sz="1800" b="0" i="1" smtClean="0">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𝑒</m:t>
                        </m:r>
                      </m:e>
                      <m:sub>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sSubSup>
                      <m:sSubSup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bSupPr>
                      <m:e>
                        <m:r>
                          <a:rPr lang="es-CO" sz="1800" b="0" i="1" smtClean="0">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𝑒</m:t>
                        </m:r>
                      </m:e>
                      <m:sub>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sup>
                    </m:sSubSup>
                    <m:r>
                      <a:rPr lang="es-CO" sz="1800" b="0" i="1" smtClean="0">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 </m:t>
                    </m:r>
                    <m:d>
                      <m:d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dPr>
                      <m:e>
                        <m:sSup>
                          <m:sSup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p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𝐴</m:t>
                            </m:r>
                          </m:e>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−1</m:t>
                            </m:r>
                          </m:sup>
                        </m:sSup>
                        <m:sSub>
                          <m:sSub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b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e>
                    </m:d>
                    <m:sSup>
                      <m:sSup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pPr>
                      <m:e>
                        <m:d>
                          <m:d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dPr>
                          <m:e>
                            <m:sSup>
                              <m:sSup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p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𝐴</m:t>
                                </m:r>
                              </m:e>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−1</m:t>
                                </m:r>
                              </m:sup>
                            </m:sSup>
                            <m:sSub>
                              <m:sSubPr>
                                <m:ctrlP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ctrlPr>
                              </m:sSub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e>
                        </m:d>
                      </m:e>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sup>
                    </m:sSup>
                  </m:oMath>
                </a14:m>
                <a:endParaRPr lang="es-CO" sz="1800" i="1" dirty="0">
                  <a:solidFill>
                    <a:schemeClr val="tx1"/>
                  </a:solidFill>
                  <a:effectLst/>
                  <a:latin typeface="Cambria Math" panose="02040503050406030204" pitchFamily="18" charset="0"/>
                  <a:ea typeface="Arial" panose="020B0604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s-CO" sz="1800" b="0" i="1" smtClean="0">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es-CO" sz="1800" i="1">
                              <a:solidFill>
                                <a:schemeClr val="tx1"/>
                              </a:solidFill>
                              <a:effectLst/>
                              <a:latin typeface="Cambria Math" panose="02040503050406030204" pitchFamily="18" charset="0"/>
                              <a:cs typeface="Times New Roman" panose="02020603050405020304" pitchFamily="18" charset="0"/>
                            </a:rPr>
                          </m:ctrlPr>
                        </m:sSup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𝐴</m:t>
                          </m:r>
                        </m:e>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−1</m:t>
                          </m:r>
                        </m:sup>
                      </m:sSup>
                      <m:sSub>
                        <m:sSubPr>
                          <m:ctrlPr>
                            <a:rPr lang="es-CO" sz="1800" i="1">
                              <a:solidFill>
                                <a:schemeClr val="tx1"/>
                              </a:solidFill>
                              <a:effectLst/>
                              <a:latin typeface="Cambria Math" panose="02040503050406030204" pitchFamily="18" charset="0"/>
                              <a:cs typeface="Times New Roman" panose="02020603050405020304" pitchFamily="18" charset="0"/>
                            </a:rPr>
                          </m:ctrlPr>
                        </m:sSub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sSubSup>
                        <m:sSubSupPr>
                          <m:ctrlPr>
                            <a:rPr lang="es-CO" sz="1800" i="1">
                              <a:solidFill>
                                <a:schemeClr val="tx1"/>
                              </a:solidFill>
                              <a:effectLst/>
                              <a:latin typeface="Cambria Math" panose="02040503050406030204" pitchFamily="18" charset="0"/>
                              <a:cs typeface="Times New Roman" panose="02020603050405020304" pitchFamily="18" charset="0"/>
                            </a:rPr>
                          </m:ctrlPr>
                        </m:sSubSup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sup>
                      </m:sSubSup>
                      <m:sSup>
                        <m:sSupPr>
                          <m:ctrlPr>
                            <a:rPr lang="es-CO" sz="1800" i="1">
                              <a:solidFill>
                                <a:schemeClr val="tx1"/>
                              </a:solidFill>
                              <a:effectLst/>
                              <a:latin typeface="Cambria Math" panose="02040503050406030204" pitchFamily="18" charset="0"/>
                              <a:cs typeface="Times New Roman" panose="02020603050405020304" pitchFamily="18" charset="0"/>
                            </a:rPr>
                          </m:ctrlPr>
                        </m:sSup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𝐴</m:t>
                          </m:r>
                        </m:e>
                        <m:sup>
                          <m:sSup>
                            <m:sSupPr>
                              <m:ctrlPr>
                                <a:rPr lang="es-CO" sz="1800" i="1">
                                  <a:solidFill>
                                    <a:schemeClr val="tx1"/>
                                  </a:solidFill>
                                  <a:effectLst/>
                                  <a:latin typeface="Cambria Math" panose="02040503050406030204" pitchFamily="18" charset="0"/>
                                  <a:cs typeface="Times New Roman" panose="02020603050405020304" pitchFamily="18" charset="0"/>
                                </a:rPr>
                              </m:ctrlPr>
                            </m:sSupPr>
                            <m:e>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−1</m:t>
                              </m:r>
                            </m:e>
                            <m:sup>
                              <m:r>
                                <a:rPr lang="es-CO" sz="18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sup>
                          </m:sSup>
                        </m:sup>
                      </m:sSup>
                    </m:oMath>
                  </m:oMathPara>
                </a14:m>
                <a:endParaRPr lang="es-CO" dirty="0">
                  <a:solidFill>
                    <a:schemeClr val="tx1"/>
                  </a:solidFill>
                  <a:latin typeface="Century Gothic" panose="020B0502020202020204" pitchFamily="34" charset="0"/>
                </a:endParaRPr>
              </a:p>
              <a:p>
                <a:pPr algn="just">
                  <a:lnSpc>
                    <a:spcPct val="115000"/>
                  </a:lnSpc>
                  <a:buFont typeface="Wingdings" panose="05000000000000000000" pitchFamily="2" charset="2"/>
                  <a:buChar char="§"/>
                  <a:tabLst>
                    <a:tab pos="926465" algn="l"/>
                  </a:tabLst>
                </a:pPr>
                <a:r>
                  <a:rPr lang="es-CO" dirty="0">
                    <a:solidFill>
                      <a:schemeClr val="tx1"/>
                    </a:solidFill>
                    <a:latin typeface="Century Gothic" panose="020B0502020202020204" pitchFamily="34" charset="0"/>
                  </a:rPr>
                  <a:t> Como </a:t>
                </a:r>
                <a14:m>
                  <m:oMath xmlns:m="http://schemas.openxmlformats.org/officeDocument/2006/math">
                    <m:sSub>
                      <m:sSubPr>
                        <m:ctrlPr>
                          <a:rPr lang="es-CO" sz="2000" i="1" smtClean="0">
                            <a:solidFill>
                              <a:schemeClr val="tx1"/>
                            </a:solidFill>
                            <a:effectLst/>
                            <a:latin typeface="Cambria Math" panose="02040503050406030204" pitchFamily="18" charset="0"/>
                            <a:cs typeface="Times New Roman" panose="02020603050405020304" pitchFamily="18" charset="0"/>
                          </a:rPr>
                        </m:ctrlPr>
                      </m:sSubPr>
                      <m:e>
                        <m:r>
                          <a:rPr lang="es-CO" sz="2000" b="0" i="1" smtClean="0">
                            <a:solidFill>
                              <a:schemeClr val="tx1"/>
                            </a:solidFill>
                            <a:effectLst/>
                            <a:latin typeface="Cambria Math" panose="02040503050406030204" pitchFamily="18" charset="0"/>
                            <a:cs typeface="Times New Roman" panose="02020603050405020304" pitchFamily="18" charset="0"/>
                          </a:rPr>
                          <m:t>𝐷</m:t>
                        </m:r>
                        <m:r>
                          <a:rPr lang="es-CO" sz="2000" b="0" i="1" smtClean="0">
                            <a:solidFill>
                              <a:schemeClr val="tx1"/>
                            </a:solidFill>
                            <a:effectLst/>
                            <a:latin typeface="Cambria Math" panose="02040503050406030204" pitchFamily="18" charset="0"/>
                            <a:cs typeface="Times New Roman" panose="02020603050405020304" pitchFamily="18" charset="0"/>
                          </a:rPr>
                          <m:t>=</m:t>
                        </m:r>
                        <m:r>
                          <a:rPr lang="es-CO" sz="20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sz="20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Sub>
                    <m:sSubSup>
                      <m:sSubSupPr>
                        <m:ctrlPr>
                          <a:rPr lang="es-CO" sz="2000" i="1">
                            <a:solidFill>
                              <a:schemeClr val="tx1"/>
                            </a:solidFill>
                            <a:effectLst/>
                            <a:latin typeface="Cambria Math" panose="02040503050406030204" pitchFamily="18" charset="0"/>
                            <a:cs typeface="Times New Roman" panose="02020603050405020304" pitchFamily="18" charset="0"/>
                          </a:rPr>
                        </m:ctrlPr>
                      </m:sSubSupPr>
                      <m:e>
                        <m:r>
                          <a:rPr lang="es-CO" sz="20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𝜀</m:t>
                        </m:r>
                      </m:e>
                      <m:sub>
                        <m:r>
                          <a:rPr lang="es-CO" sz="20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𝑡</m:t>
                        </m:r>
                      </m:sub>
                      <m:sup>
                        <m:r>
                          <a:rPr lang="es-CO" sz="2000" i="1">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m:t>
                        </m:r>
                      </m:sup>
                    </m:sSubSup>
                  </m:oMath>
                </a14:m>
                <a:r>
                  <a:rPr lang="es-CO" dirty="0">
                    <a:solidFill>
                      <a:schemeClr val="tx1"/>
                    </a:solidFill>
                    <a:latin typeface="Century Gothic" panose="020B0502020202020204" pitchFamily="34" charset="0"/>
                  </a:rPr>
                  <a:t> es la matriz de varianzas y covarianzas del modelo SVAR, cuyos elementos por fuera de la diagonal principal son iguales a cero, resolvemos el siguiente sistema de ecuaciones: </a:t>
                </a:r>
              </a:p>
              <a:p>
                <a:pPr marL="0" indent="0" algn="just">
                  <a:lnSpc>
                    <a:spcPct val="115000"/>
                  </a:lnSpc>
                  <a:buNone/>
                  <a:tabLst>
                    <a:tab pos="926465" algn="l"/>
                  </a:tabLst>
                </a:pPr>
                <a14:m>
                  <m:oMathPara xmlns:m="http://schemas.openxmlformats.org/officeDocument/2006/math">
                    <m:oMathParaPr>
                      <m:jc m:val="center"/>
                    </m:oMathParaPr>
                    <m:oMath xmlns:m="http://schemas.openxmlformats.org/officeDocument/2006/math">
                      <m:d>
                        <m:dPr>
                          <m:ctrlPr>
                            <a:rPr lang="es-CO" sz="1600" i="1">
                              <a:solidFill>
                                <a:schemeClr val="tx1"/>
                              </a:solidFill>
                              <a:latin typeface="Cambria Math" panose="02040503050406030204" pitchFamily="18" charset="0"/>
                            </a:rPr>
                          </m:ctrlPr>
                        </m:dPr>
                        <m:e>
                          <m:m>
                            <m:mPr>
                              <m:mcs>
                                <m:mc>
                                  <m:mcPr>
                                    <m:count m:val="3"/>
                                    <m:mcJc m:val="center"/>
                                  </m:mcPr>
                                </m:mc>
                              </m:mcs>
                              <m:ctrlPr>
                                <a:rPr lang="es-CO" sz="1600" i="1" smtClean="0">
                                  <a:solidFill>
                                    <a:schemeClr val="tx1"/>
                                  </a:solidFill>
                                  <a:latin typeface="Cambria Math" panose="02040503050406030204" pitchFamily="18" charset="0"/>
                                </a:rPr>
                              </m:ctrlPr>
                            </m:mPr>
                            <m:mr>
                              <m:e>
                                <m:r>
                                  <m:rPr>
                                    <m:brk m:alnAt="7"/>
                                  </m:rPr>
                                  <a:rPr lang="es-CO" sz="1600" b="0" i="1" smtClean="0">
                                    <a:solidFill>
                                      <a:schemeClr val="tx1"/>
                                    </a:solidFill>
                                    <a:latin typeface="Cambria Math" panose="02040503050406030204" pitchFamily="18" charset="0"/>
                                  </a:rPr>
                                  <m:t>𝑣</m:t>
                                </m:r>
                                <m:r>
                                  <a:rPr lang="es-CO" sz="1600" b="0" i="1" smtClean="0">
                                    <a:solidFill>
                                      <a:schemeClr val="tx1"/>
                                    </a:solidFill>
                                    <a:latin typeface="Cambria Math" panose="02040503050406030204" pitchFamily="18" charset="0"/>
                                  </a:rPr>
                                  <m:t>𝑎𝑟</m:t>
                                </m:r>
                                <m:d>
                                  <m:dPr>
                                    <m:ctrlPr>
                                      <a:rPr lang="es-CO" sz="1600" b="0" i="1" smtClean="0">
                                        <a:solidFill>
                                          <a:schemeClr val="tx1"/>
                                        </a:solidFill>
                                        <a:latin typeface="Cambria Math" panose="02040503050406030204" pitchFamily="18" charset="0"/>
                                      </a:rPr>
                                    </m:ctrlPr>
                                  </m:dPr>
                                  <m:e>
                                    <m:sSub>
                                      <m:sSubPr>
                                        <m:ctrlPr>
                                          <a:rPr lang="es-CO" sz="1600" b="0" i="1" smtClean="0">
                                            <a:solidFill>
                                              <a:schemeClr val="tx1"/>
                                            </a:solidFill>
                                            <a:latin typeface="Cambria Math" panose="02040503050406030204" pitchFamily="18" charset="0"/>
                                          </a:rPr>
                                        </m:ctrlPr>
                                      </m:sSubPr>
                                      <m:e>
                                        <m:r>
                                          <m:rPr>
                                            <m:brk m:alnAt="7"/>
                                          </m:rPr>
                                          <a:rPr lang="es-CO" sz="1600" b="0" i="1" smtClean="0">
                                            <a:solidFill>
                                              <a:schemeClr val="tx1"/>
                                            </a:solidFill>
                                            <a:latin typeface="Cambria Math" panose="02040503050406030204" pitchFamily="18" charset="0"/>
                                          </a:rPr>
                                          <m:t>𝑒</m:t>
                                        </m:r>
                                      </m:e>
                                      <m:sub>
                                        <m:r>
                                          <m:rPr>
                                            <m:brk m:alnAt="7"/>
                                          </m:rPr>
                                          <a:rPr lang="es-CO" sz="1600" b="0" i="1" smtClean="0">
                                            <a:solidFill>
                                              <a:schemeClr val="tx1"/>
                                            </a:solidFill>
                                            <a:latin typeface="Cambria Math" panose="02040503050406030204" pitchFamily="18" charset="0"/>
                                          </a:rPr>
                                          <m:t>1</m:t>
                                        </m:r>
                                        <m:r>
                                          <a:rPr lang="es-CO" sz="1600" b="0" i="1" smtClean="0">
                                            <a:solidFill>
                                              <a:schemeClr val="tx1"/>
                                            </a:solidFill>
                                            <a:latin typeface="Cambria Math" panose="02040503050406030204" pitchFamily="18" charset="0"/>
                                          </a:rPr>
                                          <m:t>𝑡</m:t>
                                        </m:r>
                                      </m:sub>
                                    </m:sSub>
                                  </m:e>
                                </m:d>
                              </m:e>
                              <m:e>
                                <m:r>
                                  <a:rPr lang="es-CO" sz="1600" b="0" i="1" smtClean="0">
                                    <a:solidFill>
                                      <a:schemeClr val="tx1"/>
                                    </a:solidFill>
                                    <a:latin typeface="Cambria Math" panose="02040503050406030204" pitchFamily="18" charset="0"/>
                                    <a:ea typeface="Cambria Math" panose="02040503050406030204" pitchFamily="18" charset="0"/>
                                  </a:rPr>
                                  <m:t>𝑐𝑜𝑣</m:t>
                                </m:r>
                                <m:d>
                                  <m:dPr>
                                    <m:ctrlPr>
                                      <a:rPr lang="es-CO" sz="1600" b="0" i="1" smtClean="0">
                                        <a:solidFill>
                                          <a:schemeClr val="tx1"/>
                                        </a:solidFill>
                                        <a:latin typeface="Cambria Math" panose="02040503050406030204" pitchFamily="18" charset="0"/>
                                        <a:ea typeface="Cambria Math" panose="02040503050406030204" pitchFamily="18" charset="0"/>
                                      </a:rPr>
                                    </m:ctrlPr>
                                  </m:dPr>
                                  <m:e>
                                    <m:sSub>
                                      <m:sSubPr>
                                        <m:ctrlPr>
                                          <a:rPr lang="es-CO" sz="1600" b="0" i="1" smtClean="0">
                                            <a:solidFill>
                                              <a:schemeClr val="tx1"/>
                                            </a:solidFill>
                                            <a:latin typeface="Cambria Math" panose="02040503050406030204" pitchFamily="18" charset="0"/>
                                            <a:ea typeface="Cambria Math" panose="02040503050406030204" pitchFamily="18" charset="0"/>
                                          </a:rPr>
                                        </m:ctrlPr>
                                      </m:sSubPr>
                                      <m:e>
                                        <m:r>
                                          <a:rPr lang="es-CO" sz="1600" b="0" i="1" smtClean="0">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1</m:t>
                                        </m:r>
                                        <m:r>
                                          <a:rPr lang="es-CO" sz="1600" b="0" i="1" smtClean="0">
                                            <a:solidFill>
                                              <a:schemeClr val="tx1"/>
                                            </a:solidFill>
                                            <a:latin typeface="Cambria Math" panose="02040503050406030204" pitchFamily="18" charset="0"/>
                                            <a:ea typeface="Cambria Math" panose="02040503050406030204" pitchFamily="18" charset="0"/>
                                          </a:rPr>
                                          <m:t>𝑡</m:t>
                                        </m:r>
                                      </m:sub>
                                    </m:sSub>
                                    <m:r>
                                      <a:rPr lang="es-CO" sz="1600" b="0" i="1" smtClean="0">
                                        <a:solidFill>
                                          <a:schemeClr val="tx1"/>
                                        </a:solidFill>
                                        <a:latin typeface="Cambria Math" panose="02040503050406030204" pitchFamily="18" charset="0"/>
                                        <a:ea typeface="Cambria Math" panose="02040503050406030204" pitchFamily="18" charset="0"/>
                                      </a:rPr>
                                      <m:t>,</m:t>
                                    </m:r>
                                    <m:sSub>
                                      <m:sSubPr>
                                        <m:ctrlPr>
                                          <a:rPr lang="es-CO" sz="1600" b="0" i="1" smtClean="0">
                                            <a:solidFill>
                                              <a:schemeClr val="tx1"/>
                                            </a:solidFill>
                                            <a:latin typeface="Cambria Math" panose="02040503050406030204" pitchFamily="18" charset="0"/>
                                            <a:ea typeface="Cambria Math" panose="02040503050406030204" pitchFamily="18" charset="0"/>
                                          </a:rPr>
                                        </m:ctrlPr>
                                      </m:sSubPr>
                                      <m:e>
                                        <m:r>
                                          <a:rPr lang="es-CO" sz="1600" b="0" i="1" smtClean="0">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2</m:t>
                                        </m:r>
                                        <m:r>
                                          <a:rPr lang="es-CO" sz="1600" b="0" i="1" smtClean="0">
                                            <a:solidFill>
                                              <a:schemeClr val="tx1"/>
                                            </a:solidFill>
                                            <a:latin typeface="Cambria Math" panose="02040503050406030204" pitchFamily="18" charset="0"/>
                                            <a:ea typeface="Cambria Math" panose="02040503050406030204" pitchFamily="18" charset="0"/>
                                          </a:rPr>
                                          <m:t>𝑡</m:t>
                                        </m:r>
                                      </m:sub>
                                    </m:sSub>
                                  </m:e>
                                </m:d>
                              </m:e>
                              <m:e>
                                <m:r>
                                  <a:rPr lang="es-CO" sz="1600" i="1">
                                    <a:solidFill>
                                      <a:schemeClr val="tx1"/>
                                    </a:solidFill>
                                    <a:latin typeface="Cambria Math" panose="02040503050406030204" pitchFamily="18" charset="0"/>
                                    <a:ea typeface="Cambria Math" panose="02040503050406030204" pitchFamily="18" charset="0"/>
                                  </a:rPr>
                                  <m:t>𝑐𝑜𝑣</m:t>
                                </m:r>
                                <m:d>
                                  <m:dPr>
                                    <m:ctrlPr>
                                      <a:rPr lang="es-CO" sz="1600" i="1">
                                        <a:solidFill>
                                          <a:schemeClr val="tx1"/>
                                        </a:solidFill>
                                        <a:latin typeface="Cambria Math" panose="02040503050406030204" pitchFamily="18" charset="0"/>
                                        <a:ea typeface="Cambria Math" panose="02040503050406030204" pitchFamily="18" charset="0"/>
                                      </a:rPr>
                                    </m:ctrlPr>
                                  </m:dP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i="1">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𝑡</m:t>
                                        </m:r>
                                      </m:sub>
                                    </m:sSub>
                                    <m:r>
                                      <a:rPr lang="es-CO" sz="1600" i="1">
                                        <a:solidFill>
                                          <a:schemeClr val="tx1"/>
                                        </a:solidFill>
                                        <a:latin typeface="Cambria Math" panose="02040503050406030204" pitchFamily="18" charset="0"/>
                                        <a:ea typeface="Cambria Math" panose="02040503050406030204" pitchFamily="18" charset="0"/>
                                      </a:rPr>
                                      <m:t>,</m:t>
                                    </m:r>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3</m:t>
                                        </m:r>
                                        <m:r>
                                          <a:rPr lang="es-CO" sz="1600" i="1">
                                            <a:solidFill>
                                              <a:schemeClr val="tx1"/>
                                            </a:solidFill>
                                            <a:latin typeface="Cambria Math" panose="02040503050406030204" pitchFamily="18" charset="0"/>
                                            <a:ea typeface="Cambria Math" panose="02040503050406030204" pitchFamily="18" charset="0"/>
                                          </a:rPr>
                                          <m:t>𝑡</m:t>
                                        </m:r>
                                      </m:sub>
                                    </m:sSub>
                                  </m:e>
                                </m:d>
                              </m:e>
                            </m:mr>
                            <m:mr>
                              <m:e>
                                <m:r>
                                  <a:rPr lang="es-CO" sz="1600" i="1">
                                    <a:solidFill>
                                      <a:schemeClr val="tx1"/>
                                    </a:solidFill>
                                    <a:latin typeface="Cambria Math" panose="02040503050406030204" pitchFamily="18" charset="0"/>
                                    <a:ea typeface="Cambria Math" panose="02040503050406030204" pitchFamily="18" charset="0"/>
                                  </a:rPr>
                                  <m:t>𝑐𝑜𝑣</m:t>
                                </m:r>
                                <m:d>
                                  <m:dPr>
                                    <m:ctrlPr>
                                      <a:rPr lang="es-CO" sz="1600" i="1">
                                        <a:solidFill>
                                          <a:schemeClr val="tx1"/>
                                        </a:solidFill>
                                        <a:latin typeface="Cambria Math" panose="02040503050406030204" pitchFamily="18" charset="0"/>
                                        <a:ea typeface="Cambria Math" panose="02040503050406030204" pitchFamily="18" charset="0"/>
                                      </a:rPr>
                                    </m:ctrlPr>
                                  </m:dP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2</m:t>
                                        </m:r>
                                        <m:r>
                                          <a:rPr lang="es-CO" sz="1600" i="1">
                                            <a:solidFill>
                                              <a:schemeClr val="tx1"/>
                                            </a:solidFill>
                                            <a:latin typeface="Cambria Math" panose="02040503050406030204" pitchFamily="18" charset="0"/>
                                            <a:ea typeface="Cambria Math" panose="02040503050406030204" pitchFamily="18" charset="0"/>
                                          </a:rPr>
                                          <m:t>𝑡</m:t>
                                        </m:r>
                                      </m:sub>
                                    </m:sSub>
                                    <m:r>
                                      <a:rPr lang="es-CO" sz="1600" i="1">
                                        <a:solidFill>
                                          <a:schemeClr val="tx1"/>
                                        </a:solidFill>
                                        <a:latin typeface="Cambria Math" panose="02040503050406030204" pitchFamily="18" charset="0"/>
                                        <a:ea typeface="Cambria Math" panose="02040503050406030204" pitchFamily="18" charset="0"/>
                                      </a:rPr>
                                      <m:t>,</m:t>
                                    </m:r>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𝑡</m:t>
                                        </m:r>
                                      </m:sub>
                                    </m:sSub>
                                  </m:e>
                                </m:d>
                              </m:e>
                              <m:e>
                                <m:r>
                                  <m:rPr>
                                    <m:brk m:alnAt="7"/>
                                  </m:rPr>
                                  <a:rPr lang="es-CO" sz="1600" i="1">
                                    <a:solidFill>
                                      <a:schemeClr val="tx1"/>
                                    </a:solidFill>
                                    <a:latin typeface="Cambria Math" panose="02040503050406030204" pitchFamily="18" charset="0"/>
                                  </a:rPr>
                                  <m:t>𝑣</m:t>
                                </m:r>
                                <m:r>
                                  <a:rPr lang="es-CO" sz="1600" i="1">
                                    <a:solidFill>
                                      <a:schemeClr val="tx1"/>
                                    </a:solidFill>
                                    <a:latin typeface="Cambria Math" panose="02040503050406030204" pitchFamily="18" charset="0"/>
                                  </a:rPr>
                                  <m:t>𝑎𝑟</m:t>
                                </m:r>
                                <m:d>
                                  <m:dPr>
                                    <m:ctrlPr>
                                      <a:rPr lang="es-CO" sz="1600" i="1">
                                        <a:solidFill>
                                          <a:schemeClr val="tx1"/>
                                        </a:solidFill>
                                        <a:latin typeface="Cambria Math" panose="02040503050406030204" pitchFamily="18" charset="0"/>
                                      </a:rPr>
                                    </m:ctrlPr>
                                  </m:dPr>
                                  <m:e>
                                    <m:sSub>
                                      <m:sSubPr>
                                        <m:ctrlPr>
                                          <a:rPr lang="es-CO" sz="1600" i="1">
                                            <a:solidFill>
                                              <a:schemeClr val="tx1"/>
                                            </a:solidFill>
                                            <a:latin typeface="Cambria Math" panose="02040503050406030204" pitchFamily="18" charset="0"/>
                                          </a:rPr>
                                        </m:ctrlPr>
                                      </m:sSubPr>
                                      <m:e>
                                        <m:r>
                                          <m:rPr>
                                            <m:brk m:alnAt="7"/>
                                          </m:rPr>
                                          <a:rPr lang="es-CO" sz="1600" i="1">
                                            <a:solidFill>
                                              <a:schemeClr val="tx1"/>
                                            </a:solidFill>
                                            <a:latin typeface="Cambria Math" panose="02040503050406030204" pitchFamily="18" charset="0"/>
                                          </a:rPr>
                                          <m:t>𝑒</m:t>
                                        </m:r>
                                      </m:e>
                                      <m:sub>
                                        <m:r>
                                          <a:rPr lang="es-CO" sz="1600" b="0" i="1" smtClean="0">
                                            <a:solidFill>
                                              <a:schemeClr val="tx1"/>
                                            </a:solidFill>
                                            <a:latin typeface="Cambria Math" panose="02040503050406030204" pitchFamily="18" charset="0"/>
                                          </a:rPr>
                                          <m:t>2</m:t>
                                        </m:r>
                                        <m:r>
                                          <a:rPr lang="es-CO" sz="1600" i="1">
                                            <a:solidFill>
                                              <a:schemeClr val="tx1"/>
                                            </a:solidFill>
                                            <a:latin typeface="Cambria Math" panose="02040503050406030204" pitchFamily="18" charset="0"/>
                                          </a:rPr>
                                          <m:t>𝑡</m:t>
                                        </m:r>
                                      </m:sub>
                                    </m:sSub>
                                  </m:e>
                                </m:d>
                              </m:e>
                              <m:e>
                                <m:r>
                                  <a:rPr lang="es-CO" sz="1600" i="1">
                                    <a:solidFill>
                                      <a:schemeClr val="tx1"/>
                                    </a:solidFill>
                                    <a:latin typeface="Cambria Math" panose="02040503050406030204" pitchFamily="18" charset="0"/>
                                    <a:ea typeface="Cambria Math" panose="02040503050406030204" pitchFamily="18" charset="0"/>
                                  </a:rPr>
                                  <m:t>𝑐𝑜𝑣</m:t>
                                </m:r>
                                <m:d>
                                  <m:dPr>
                                    <m:ctrlPr>
                                      <a:rPr lang="es-CO" sz="1600" i="1">
                                        <a:solidFill>
                                          <a:schemeClr val="tx1"/>
                                        </a:solidFill>
                                        <a:latin typeface="Cambria Math" panose="02040503050406030204" pitchFamily="18" charset="0"/>
                                        <a:ea typeface="Cambria Math" panose="02040503050406030204" pitchFamily="18" charset="0"/>
                                      </a:rPr>
                                    </m:ctrlPr>
                                  </m:dP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2</m:t>
                                        </m:r>
                                        <m:r>
                                          <a:rPr lang="es-CO" sz="1600" i="1">
                                            <a:solidFill>
                                              <a:schemeClr val="tx1"/>
                                            </a:solidFill>
                                            <a:latin typeface="Cambria Math" panose="02040503050406030204" pitchFamily="18" charset="0"/>
                                            <a:ea typeface="Cambria Math" panose="02040503050406030204" pitchFamily="18" charset="0"/>
                                          </a:rPr>
                                          <m:t>𝑡</m:t>
                                        </m:r>
                                      </m:sub>
                                    </m:sSub>
                                    <m:r>
                                      <a:rPr lang="es-CO" sz="1600" i="1">
                                        <a:solidFill>
                                          <a:schemeClr val="tx1"/>
                                        </a:solidFill>
                                        <a:latin typeface="Cambria Math" panose="02040503050406030204" pitchFamily="18" charset="0"/>
                                        <a:ea typeface="Cambria Math" panose="02040503050406030204" pitchFamily="18" charset="0"/>
                                      </a:rPr>
                                      <m:t>,</m:t>
                                    </m:r>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3</m:t>
                                        </m:r>
                                        <m:r>
                                          <a:rPr lang="es-CO" sz="1600" i="1">
                                            <a:solidFill>
                                              <a:schemeClr val="tx1"/>
                                            </a:solidFill>
                                            <a:latin typeface="Cambria Math" panose="02040503050406030204" pitchFamily="18" charset="0"/>
                                            <a:ea typeface="Cambria Math" panose="02040503050406030204" pitchFamily="18" charset="0"/>
                                          </a:rPr>
                                          <m:t>𝑡</m:t>
                                        </m:r>
                                      </m:sub>
                                    </m:sSub>
                                  </m:e>
                                </m:d>
                              </m:e>
                            </m:mr>
                            <m:mr>
                              <m:e>
                                <m:r>
                                  <a:rPr lang="es-CO" sz="1600" i="1">
                                    <a:solidFill>
                                      <a:schemeClr val="tx1"/>
                                    </a:solidFill>
                                    <a:latin typeface="Cambria Math" panose="02040503050406030204" pitchFamily="18" charset="0"/>
                                    <a:ea typeface="Cambria Math" panose="02040503050406030204" pitchFamily="18" charset="0"/>
                                  </a:rPr>
                                  <m:t>𝑐𝑜𝑣</m:t>
                                </m:r>
                                <m:d>
                                  <m:dPr>
                                    <m:ctrlPr>
                                      <a:rPr lang="es-CO" sz="1600" i="1">
                                        <a:solidFill>
                                          <a:schemeClr val="tx1"/>
                                        </a:solidFill>
                                        <a:latin typeface="Cambria Math" panose="02040503050406030204" pitchFamily="18" charset="0"/>
                                        <a:ea typeface="Cambria Math" panose="02040503050406030204" pitchFamily="18" charset="0"/>
                                      </a:rPr>
                                    </m:ctrlPr>
                                  </m:dP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3</m:t>
                                        </m:r>
                                        <m:r>
                                          <a:rPr lang="es-CO" sz="1600" i="1">
                                            <a:solidFill>
                                              <a:schemeClr val="tx1"/>
                                            </a:solidFill>
                                            <a:latin typeface="Cambria Math" panose="02040503050406030204" pitchFamily="18" charset="0"/>
                                            <a:ea typeface="Cambria Math" panose="02040503050406030204" pitchFamily="18" charset="0"/>
                                          </a:rPr>
                                          <m:t>𝑡</m:t>
                                        </m:r>
                                      </m:sub>
                                    </m:sSub>
                                    <m:r>
                                      <a:rPr lang="es-CO" sz="1600" i="1">
                                        <a:solidFill>
                                          <a:schemeClr val="tx1"/>
                                        </a:solidFill>
                                        <a:latin typeface="Cambria Math" panose="02040503050406030204" pitchFamily="18" charset="0"/>
                                        <a:ea typeface="Cambria Math" panose="02040503050406030204" pitchFamily="18" charset="0"/>
                                      </a:rPr>
                                      <m:t>,</m:t>
                                    </m:r>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𝑡</m:t>
                                        </m:r>
                                      </m:sub>
                                    </m:sSub>
                                  </m:e>
                                </m:d>
                              </m:e>
                              <m:e>
                                <m:r>
                                  <a:rPr lang="es-CO" sz="1600" i="1">
                                    <a:solidFill>
                                      <a:schemeClr val="tx1"/>
                                    </a:solidFill>
                                    <a:latin typeface="Cambria Math" panose="02040503050406030204" pitchFamily="18" charset="0"/>
                                    <a:ea typeface="Cambria Math" panose="02040503050406030204" pitchFamily="18" charset="0"/>
                                  </a:rPr>
                                  <m:t>𝑐𝑜𝑣</m:t>
                                </m:r>
                                <m:d>
                                  <m:dPr>
                                    <m:ctrlPr>
                                      <a:rPr lang="es-CO" sz="1600" i="1">
                                        <a:solidFill>
                                          <a:schemeClr val="tx1"/>
                                        </a:solidFill>
                                        <a:latin typeface="Cambria Math" panose="02040503050406030204" pitchFamily="18" charset="0"/>
                                        <a:ea typeface="Cambria Math" panose="02040503050406030204" pitchFamily="18" charset="0"/>
                                      </a:rPr>
                                    </m:ctrlPr>
                                  </m:dP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b="0" i="1" smtClean="0">
                                            <a:solidFill>
                                              <a:schemeClr val="tx1"/>
                                            </a:solidFill>
                                            <a:latin typeface="Cambria Math" panose="02040503050406030204" pitchFamily="18" charset="0"/>
                                            <a:ea typeface="Cambria Math" panose="02040503050406030204" pitchFamily="18" charset="0"/>
                                          </a:rPr>
                                          <m:t>3</m:t>
                                        </m:r>
                                        <m:r>
                                          <a:rPr lang="es-CO" sz="1600" i="1">
                                            <a:solidFill>
                                              <a:schemeClr val="tx1"/>
                                            </a:solidFill>
                                            <a:latin typeface="Cambria Math" panose="02040503050406030204" pitchFamily="18" charset="0"/>
                                            <a:ea typeface="Cambria Math" panose="02040503050406030204" pitchFamily="18" charset="0"/>
                                          </a:rPr>
                                          <m:t>𝑡</m:t>
                                        </m:r>
                                      </m:sub>
                                    </m:sSub>
                                    <m:r>
                                      <a:rPr lang="es-CO" sz="1600" i="1">
                                        <a:solidFill>
                                          <a:schemeClr val="tx1"/>
                                        </a:solidFill>
                                        <a:latin typeface="Cambria Math" panose="02040503050406030204" pitchFamily="18" charset="0"/>
                                        <a:ea typeface="Cambria Math" panose="02040503050406030204" pitchFamily="18" charset="0"/>
                                      </a:rPr>
                                      <m:t>,</m:t>
                                    </m:r>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𝑒</m:t>
                                        </m:r>
                                      </m:e>
                                      <m:sub>
                                        <m:r>
                                          <a:rPr lang="es-CO" sz="1600" i="1">
                                            <a:solidFill>
                                              <a:schemeClr val="tx1"/>
                                            </a:solidFill>
                                            <a:latin typeface="Cambria Math" panose="02040503050406030204" pitchFamily="18" charset="0"/>
                                            <a:ea typeface="Cambria Math" panose="02040503050406030204" pitchFamily="18" charset="0"/>
                                          </a:rPr>
                                          <m:t>2</m:t>
                                        </m:r>
                                        <m:r>
                                          <a:rPr lang="es-CO" sz="1600" i="1">
                                            <a:solidFill>
                                              <a:schemeClr val="tx1"/>
                                            </a:solidFill>
                                            <a:latin typeface="Cambria Math" panose="02040503050406030204" pitchFamily="18" charset="0"/>
                                            <a:ea typeface="Cambria Math" panose="02040503050406030204" pitchFamily="18" charset="0"/>
                                          </a:rPr>
                                          <m:t>𝑡</m:t>
                                        </m:r>
                                      </m:sub>
                                    </m:sSub>
                                  </m:e>
                                </m:d>
                              </m:e>
                              <m:e>
                                <m:r>
                                  <m:rPr>
                                    <m:brk m:alnAt="7"/>
                                  </m:rPr>
                                  <a:rPr lang="es-CO" sz="1600" i="1">
                                    <a:solidFill>
                                      <a:schemeClr val="tx1"/>
                                    </a:solidFill>
                                    <a:latin typeface="Cambria Math" panose="02040503050406030204" pitchFamily="18" charset="0"/>
                                  </a:rPr>
                                  <m:t>𝑣</m:t>
                                </m:r>
                                <m:r>
                                  <a:rPr lang="es-CO" sz="1600" i="1">
                                    <a:solidFill>
                                      <a:schemeClr val="tx1"/>
                                    </a:solidFill>
                                    <a:latin typeface="Cambria Math" panose="02040503050406030204" pitchFamily="18" charset="0"/>
                                  </a:rPr>
                                  <m:t>𝑎𝑟</m:t>
                                </m:r>
                                <m:d>
                                  <m:dPr>
                                    <m:ctrlPr>
                                      <a:rPr lang="es-CO" sz="1600" i="1">
                                        <a:solidFill>
                                          <a:schemeClr val="tx1"/>
                                        </a:solidFill>
                                        <a:latin typeface="Cambria Math" panose="02040503050406030204" pitchFamily="18" charset="0"/>
                                      </a:rPr>
                                    </m:ctrlPr>
                                  </m:dPr>
                                  <m:e>
                                    <m:sSub>
                                      <m:sSubPr>
                                        <m:ctrlPr>
                                          <a:rPr lang="es-CO" sz="1600" i="1">
                                            <a:solidFill>
                                              <a:schemeClr val="tx1"/>
                                            </a:solidFill>
                                            <a:latin typeface="Cambria Math" panose="02040503050406030204" pitchFamily="18" charset="0"/>
                                          </a:rPr>
                                        </m:ctrlPr>
                                      </m:sSubPr>
                                      <m:e>
                                        <m:r>
                                          <m:rPr>
                                            <m:brk m:alnAt="7"/>
                                          </m:rPr>
                                          <a:rPr lang="es-CO" sz="1600" i="1">
                                            <a:solidFill>
                                              <a:schemeClr val="tx1"/>
                                            </a:solidFill>
                                            <a:latin typeface="Cambria Math" panose="02040503050406030204" pitchFamily="18" charset="0"/>
                                          </a:rPr>
                                          <m:t>𝑒</m:t>
                                        </m:r>
                                      </m:e>
                                      <m:sub>
                                        <m:r>
                                          <a:rPr lang="es-CO" sz="1600" b="0" i="1" smtClean="0">
                                            <a:solidFill>
                                              <a:schemeClr val="tx1"/>
                                            </a:solidFill>
                                            <a:latin typeface="Cambria Math" panose="02040503050406030204" pitchFamily="18" charset="0"/>
                                          </a:rPr>
                                          <m:t>3</m:t>
                                        </m:r>
                                        <m:r>
                                          <a:rPr lang="es-CO" sz="1600" i="1">
                                            <a:solidFill>
                                              <a:schemeClr val="tx1"/>
                                            </a:solidFill>
                                            <a:latin typeface="Cambria Math" panose="02040503050406030204" pitchFamily="18" charset="0"/>
                                          </a:rPr>
                                          <m:t>𝑡</m:t>
                                        </m:r>
                                      </m:sub>
                                    </m:sSub>
                                  </m:e>
                                </m:d>
                              </m:e>
                            </m:mr>
                          </m:m>
                        </m:e>
                      </m:d>
                      <m:r>
                        <a:rPr lang="es-CO" sz="1600" b="0" i="1" smtClean="0">
                          <a:solidFill>
                            <a:schemeClr val="tx1"/>
                          </a:solidFill>
                          <a:latin typeface="Cambria Math" panose="02040503050406030204" pitchFamily="18" charset="0"/>
                          <a:ea typeface="Cambria Math" panose="02040503050406030204" pitchFamily="18" charset="0"/>
                        </a:rPr>
                        <m:t>=</m:t>
                      </m:r>
                      <m:sSup>
                        <m:sSupPr>
                          <m:ctrlPr>
                            <a:rPr lang="es-CO" sz="1600" b="0" i="1" smtClean="0">
                              <a:solidFill>
                                <a:schemeClr val="tx1"/>
                              </a:solidFill>
                              <a:latin typeface="Cambria Math" panose="02040503050406030204" pitchFamily="18" charset="0"/>
                            </a:rPr>
                          </m:ctrlPr>
                        </m:sSupPr>
                        <m:e>
                          <m:d>
                            <m:dPr>
                              <m:ctrlPr>
                                <a:rPr lang="es-CO" sz="1600" i="1">
                                  <a:solidFill>
                                    <a:schemeClr val="tx1"/>
                                  </a:solidFill>
                                  <a:latin typeface="Cambria Math" panose="02040503050406030204" pitchFamily="18" charset="0"/>
                                </a:rPr>
                              </m:ctrlPr>
                            </m:dPr>
                            <m:e>
                              <m:m>
                                <m:mPr>
                                  <m:mcs>
                                    <m:mc>
                                      <m:mcPr>
                                        <m:count m:val="3"/>
                                        <m:mcJc m:val="center"/>
                                      </m:mcPr>
                                    </m:mc>
                                  </m:mcs>
                                  <m:ctrlPr>
                                    <a:rPr lang="es-CO" sz="1600" i="1">
                                      <a:solidFill>
                                        <a:schemeClr val="tx1"/>
                                      </a:solidFill>
                                      <a:latin typeface="Cambria Math" panose="02040503050406030204" pitchFamily="18" charset="0"/>
                                    </a:rPr>
                                  </m:ctrlPr>
                                </m:mPr>
                                <m:mr>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m:rPr>
                                            <m:brk m:alnAt="7"/>
                                          </m:rPr>
                                          <a:rPr lang="es-CO" sz="1600" i="1">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1</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m:rPr>
                                            <m:brk m:alnAt="7"/>
                                          </m:rPr>
                                          <a:rPr lang="es-CO" sz="1600" i="1">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2</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m:rPr>
                                            <m:brk m:alnAt="7"/>
                                          </m:rPr>
                                          <a:rPr lang="es-CO" sz="1600" i="1">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3</m:t>
                                        </m:r>
                                      </m:sub>
                                    </m:sSub>
                                  </m:e>
                                </m:mr>
                                <m:m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21</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22</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23</m:t>
                                        </m:r>
                                      </m:sub>
                                    </m:sSub>
                                  </m:e>
                                </m:mr>
                                <m:m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31</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32</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33</m:t>
                                        </m:r>
                                      </m:sub>
                                    </m:sSub>
                                  </m:e>
                                </m:mr>
                              </m:m>
                            </m:e>
                          </m:d>
                        </m:e>
                        <m:sup>
                          <m:r>
                            <a:rPr lang="es-CO" sz="1600" b="0" i="1" smtClean="0">
                              <a:solidFill>
                                <a:schemeClr val="tx1"/>
                              </a:solidFill>
                              <a:latin typeface="Cambria Math" panose="02040503050406030204" pitchFamily="18" charset="0"/>
                            </a:rPr>
                            <m:t>−1</m:t>
                          </m:r>
                        </m:sup>
                      </m:sSup>
                      <m:sSup>
                        <m:sSupPr>
                          <m:ctrlPr>
                            <a:rPr lang="es-CO" sz="1600" i="1">
                              <a:solidFill>
                                <a:schemeClr val="tx1"/>
                              </a:solidFill>
                              <a:latin typeface="Cambria Math" panose="02040503050406030204" pitchFamily="18" charset="0"/>
                            </a:rPr>
                          </m:ctrlPr>
                        </m:sSupPr>
                        <m:e>
                          <m:d>
                            <m:dPr>
                              <m:ctrlPr>
                                <a:rPr lang="es-CO" sz="1600" i="1">
                                  <a:solidFill>
                                    <a:schemeClr val="tx1"/>
                                  </a:solidFill>
                                  <a:latin typeface="Cambria Math" panose="02040503050406030204" pitchFamily="18" charset="0"/>
                                </a:rPr>
                              </m:ctrlPr>
                            </m:dPr>
                            <m:e>
                              <m:m>
                                <m:mPr>
                                  <m:mcs>
                                    <m:mc>
                                      <m:mcPr>
                                        <m:count m:val="3"/>
                                        <m:mcJc m:val="center"/>
                                      </m:mcPr>
                                    </m:mc>
                                  </m:mcs>
                                  <m:ctrlPr>
                                    <a:rPr lang="es-CO" sz="1600" i="1">
                                      <a:solidFill>
                                        <a:schemeClr val="tx1"/>
                                      </a:solidFill>
                                      <a:latin typeface="Cambria Math" panose="02040503050406030204" pitchFamily="18" charset="0"/>
                                    </a:rPr>
                                  </m:ctrlPr>
                                </m:mPr>
                                <m:mr>
                                  <m:e>
                                    <m:r>
                                      <m:rPr>
                                        <m:brk m:alnAt="7"/>
                                      </m:rPr>
                                      <a:rPr lang="es-CO" sz="1600" b="0" i="1" smtClean="0">
                                        <a:solidFill>
                                          <a:schemeClr val="tx1"/>
                                        </a:solidFill>
                                        <a:latin typeface="Cambria Math" panose="02040503050406030204" pitchFamily="18" charset="0"/>
                                      </a:rPr>
                                      <m:t>𝑣</m:t>
                                    </m:r>
                                    <m:r>
                                      <a:rPr lang="es-CO" sz="1600" b="0" i="1" smtClean="0">
                                        <a:solidFill>
                                          <a:schemeClr val="tx1"/>
                                        </a:solidFill>
                                        <a:latin typeface="Cambria Math" panose="02040503050406030204" pitchFamily="18" charset="0"/>
                                      </a:rPr>
                                      <m:t>𝑎𝑟</m:t>
                                    </m:r>
                                    <m:r>
                                      <a:rPr lang="es-CO" sz="1600" b="0" i="1" smtClean="0">
                                        <a:solidFill>
                                          <a:schemeClr val="tx1"/>
                                        </a:solidFill>
                                        <a:latin typeface="Cambria Math" panose="02040503050406030204" pitchFamily="18" charset="0"/>
                                      </a:rPr>
                                      <m:t>(</m:t>
                                    </m:r>
                                    <m:sSub>
                                      <m:sSubPr>
                                        <m:ctrlPr>
                                          <a:rPr lang="es-CO" sz="1600" i="1">
                                            <a:solidFill>
                                              <a:schemeClr val="tx1"/>
                                            </a:solidFill>
                                            <a:latin typeface="Cambria Math" panose="02040503050406030204" pitchFamily="18" charset="0"/>
                                            <a:cs typeface="Times New Roman" panose="02020603050405020304" pitchFamily="18" charset="0"/>
                                          </a:rPr>
                                        </m:ctrlPr>
                                      </m:sSubPr>
                                      <m:e>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𝜀</m:t>
                                        </m:r>
                                      </m:e>
                                      <m:sub>
                                        <m:r>
                                          <a:rPr lang="es-CO" sz="16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1</m:t>
                                        </m:r>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𝑡</m:t>
                                        </m:r>
                                      </m:sub>
                                    </m:sSub>
                                    <m:r>
                                      <a:rPr lang="es-CO" sz="16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m:t>
                                    </m:r>
                                  </m:e>
                                  <m:e>
                                    <m:r>
                                      <a:rPr lang="es-CO" sz="1600" b="0" i="1" smtClean="0">
                                        <a:solidFill>
                                          <a:schemeClr val="tx1"/>
                                        </a:solidFill>
                                        <a:latin typeface="Cambria Math" panose="02040503050406030204" pitchFamily="18" charset="0"/>
                                        <a:ea typeface="Cambria Math" panose="02040503050406030204" pitchFamily="18" charset="0"/>
                                      </a:rPr>
                                      <m:t>0</m:t>
                                    </m:r>
                                  </m:e>
                                  <m:e>
                                    <m:r>
                                      <a:rPr lang="es-CO" sz="1600" b="0" i="1" smtClean="0">
                                        <a:solidFill>
                                          <a:schemeClr val="tx1"/>
                                        </a:solidFill>
                                        <a:latin typeface="Cambria Math" panose="02040503050406030204" pitchFamily="18" charset="0"/>
                                        <a:ea typeface="Cambria Math" panose="02040503050406030204" pitchFamily="18" charset="0"/>
                                      </a:rPr>
                                      <m:t>0</m:t>
                                    </m:r>
                                  </m:e>
                                </m:mr>
                                <m:mr>
                                  <m:e>
                                    <m:r>
                                      <a:rPr lang="es-CO" sz="1600" b="0" i="1" smtClean="0">
                                        <a:solidFill>
                                          <a:schemeClr val="tx1"/>
                                        </a:solidFill>
                                        <a:latin typeface="Cambria Math" panose="02040503050406030204" pitchFamily="18" charset="0"/>
                                        <a:ea typeface="Cambria Math" panose="02040503050406030204" pitchFamily="18" charset="0"/>
                                      </a:rPr>
                                      <m:t>0</m:t>
                                    </m:r>
                                  </m:e>
                                  <m:e>
                                    <m:r>
                                      <m:rPr>
                                        <m:brk m:alnAt="7"/>
                                      </m:rPr>
                                      <a:rPr lang="es-CO" sz="1600" i="1">
                                        <a:solidFill>
                                          <a:schemeClr val="tx1"/>
                                        </a:solidFill>
                                        <a:latin typeface="Cambria Math" panose="02040503050406030204" pitchFamily="18" charset="0"/>
                                      </a:rPr>
                                      <m:t>𝑣</m:t>
                                    </m:r>
                                    <m:r>
                                      <a:rPr lang="es-CO" sz="1600" i="1">
                                        <a:solidFill>
                                          <a:schemeClr val="tx1"/>
                                        </a:solidFill>
                                        <a:latin typeface="Cambria Math" panose="02040503050406030204" pitchFamily="18" charset="0"/>
                                      </a:rPr>
                                      <m:t>𝑎𝑟</m:t>
                                    </m:r>
                                    <m:r>
                                      <a:rPr lang="es-CO" sz="1600" i="1">
                                        <a:solidFill>
                                          <a:schemeClr val="tx1"/>
                                        </a:solidFill>
                                        <a:latin typeface="Cambria Math" panose="02040503050406030204" pitchFamily="18" charset="0"/>
                                      </a:rPr>
                                      <m:t>(</m:t>
                                    </m:r>
                                    <m:sSub>
                                      <m:sSubPr>
                                        <m:ctrlPr>
                                          <a:rPr lang="es-CO" sz="1600" i="1">
                                            <a:solidFill>
                                              <a:schemeClr val="tx1"/>
                                            </a:solidFill>
                                            <a:latin typeface="Cambria Math" panose="02040503050406030204" pitchFamily="18" charset="0"/>
                                            <a:cs typeface="Times New Roman" panose="02020603050405020304" pitchFamily="18" charset="0"/>
                                          </a:rPr>
                                        </m:ctrlPr>
                                      </m:sSubPr>
                                      <m:e>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𝜀</m:t>
                                        </m:r>
                                      </m:e>
                                      <m:sub>
                                        <m:r>
                                          <a:rPr lang="es-CO" sz="16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2</m:t>
                                        </m:r>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𝑡</m:t>
                                        </m:r>
                                      </m:sub>
                                    </m:sSub>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m:t>
                                    </m:r>
                                  </m:e>
                                  <m:e>
                                    <m:r>
                                      <a:rPr lang="es-CO" sz="1600" b="0" i="1" smtClean="0">
                                        <a:solidFill>
                                          <a:schemeClr val="tx1"/>
                                        </a:solidFill>
                                        <a:latin typeface="Cambria Math" panose="02040503050406030204" pitchFamily="18" charset="0"/>
                                        <a:ea typeface="Cambria Math" panose="02040503050406030204" pitchFamily="18" charset="0"/>
                                      </a:rPr>
                                      <m:t>0</m:t>
                                    </m:r>
                                  </m:e>
                                </m:mr>
                                <m:mr>
                                  <m:e>
                                    <m:r>
                                      <a:rPr lang="es-CO" sz="1600" b="0" i="1" smtClean="0">
                                        <a:solidFill>
                                          <a:schemeClr val="tx1"/>
                                        </a:solidFill>
                                        <a:latin typeface="Cambria Math" panose="02040503050406030204" pitchFamily="18" charset="0"/>
                                        <a:ea typeface="Cambria Math" panose="02040503050406030204" pitchFamily="18" charset="0"/>
                                      </a:rPr>
                                      <m:t>0</m:t>
                                    </m:r>
                                  </m:e>
                                  <m:e>
                                    <m:r>
                                      <a:rPr lang="es-CO" sz="1600" b="0" i="1" smtClean="0">
                                        <a:solidFill>
                                          <a:schemeClr val="tx1"/>
                                        </a:solidFill>
                                        <a:latin typeface="Cambria Math" panose="02040503050406030204" pitchFamily="18" charset="0"/>
                                        <a:ea typeface="Cambria Math" panose="02040503050406030204" pitchFamily="18" charset="0"/>
                                      </a:rPr>
                                      <m:t>0</m:t>
                                    </m:r>
                                  </m:e>
                                  <m:e>
                                    <m:r>
                                      <m:rPr>
                                        <m:brk m:alnAt="7"/>
                                      </m:rPr>
                                      <a:rPr lang="es-CO" sz="1600" i="1">
                                        <a:solidFill>
                                          <a:schemeClr val="tx1"/>
                                        </a:solidFill>
                                        <a:latin typeface="Cambria Math" panose="02040503050406030204" pitchFamily="18" charset="0"/>
                                      </a:rPr>
                                      <m:t>𝑣</m:t>
                                    </m:r>
                                    <m:r>
                                      <a:rPr lang="es-CO" sz="1600" i="1">
                                        <a:solidFill>
                                          <a:schemeClr val="tx1"/>
                                        </a:solidFill>
                                        <a:latin typeface="Cambria Math" panose="02040503050406030204" pitchFamily="18" charset="0"/>
                                      </a:rPr>
                                      <m:t>𝑎𝑟</m:t>
                                    </m:r>
                                    <m:r>
                                      <a:rPr lang="es-CO" sz="1600" i="1">
                                        <a:solidFill>
                                          <a:schemeClr val="tx1"/>
                                        </a:solidFill>
                                        <a:latin typeface="Cambria Math" panose="02040503050406030204" pitchFamily="18" charset="0"/>
                                      </a:rPr>
                                      <m:t>(</m:t>
                                    </m:r>
                                    <m:sSub>
                                      <m:sSubPr>
                                        <m:ctrlPr>
                                          <a:rPr lang="es-CO" sz="1600" i="1">
                                            <a:solidFill>
                                              <a:schemeClr val="tx1"/>
                                            </a:solidFill>
                                            <a:latin typeface="Cambria Math" panose="02040503050406030204" pitchFamily="18" charset="0"/>
                                            <a:cs typeface="Times New Roman" panose="02020603050405020304" pitchFamily="18" charset="0"/>
                                          </a:rPr>
                                        </m:ctrlPr>
                                      </m:sSubPr>
                                      <m:e>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𝜀</m:t>
                                        </m:r>
                                      </m:e>
                                      <m:sub>
                                        <m:r>
                                          <a:rPr lang="es-CO" sz="16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3</m:t>
                                        </m:r>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𝑡</m:t>
                                        </m:r>
                                      </m:sub>
                                    </m:sSub>
                                    <m:r>
                                      <a:rPr lang="es-CO" sz="1600" i="1">
                                        <a:solidFill>
                                          <a:schemeClr val="tx1"/>
                                        </a:solidFill>
                                        <a:latin typeface="Cambria Math" panose="02040503050406030204" pitchFamily="18" charset="0"/>
                                        <a:ea typeface="Arial" panose="020B0604020202020204" pitchFamily="34" charset="0"/>
                                        <a:cs typeface="Times New Roman" panose="02020603050405020304" pitchFamily="18" charset="0"/>
                                      </a:rPr>
                                      <m:t>)</m:t>
                                    </m:r>
                                  </m:e>
                                </m:mr>
                              </m:m>
                            </m:e>
                          </m:d>
                        </m:e>
                        <m:sup>
                          <m:r>
                            <a:rPr lang="es-CO" sz="1600" i="1">
                              <a:solidFill>
                                <a:schemeClr val="tx1"/>
                              </a:solidFill>
                              <a:latin typeface="Cambria Math" panose="02040503050406030204" pitchFamily="18" charset="0"/>
                            </a:rPr>
                            <m:t>−1</m:t>
                          </m:r>
                        </m:sup>
                      </m:sSup>
                      <m:sSup>
                        <m:sSupPr>
                          <m:ctrlPr>
                            <a:rPr lang="es-CO" sz="1600" i="1">
                              <a:solidFill>
                                <a:schemeClr val="tx1"/>
                              </a:solidFill>
                              <a:latin typeface="Cambria Math" panose="02040503050406030204" pitchFamily="18" charset="0"/>
                            </a:rPr>
                          </m:ctrlPr>
                        </m:sSupPr>
                        <m:e>
                          <m:d>
                            <m:dPr>
                              <m:ctrlPr>
                                <a:rPr lang="es-CO" sz="1600" i="1">
                                  <a:solidFill>
                                    <a:schemeClr val="tx1"/>
                                  </a:solidFill>
                                  <a:latin typeface="Cambria Math" panose="02040503050406030204" pitchFamily="18" charset="0"/>
                                </a:rPr>
                              </m:ctrlPr>
                            </m:dPr>
                            <m:e>
                              <m:m>
                                <m:mPr>
                                  <m:mcs>
                                    <m:mc>
                                      <m:mcPr>
                                        <m:count m:val="3"/>
                                        <m:mcJc m:val="center"/>
                                      </m:mcPr>
                                    </m:mc>
                                  </m:mcs>
                                  <m:ctrlPr>
                                    <a:rPr lang="es-CO" sz="1600" i="1">
                                      <a:solidFill>
                                        <a:schemeClr val="tx1"/>
                                      </a:solidFill>
                                      <a:latin typeface="Cambria Math" panose="02040503050406030204" pitchFamily="18" charset="0"/>
                                    </a:rPr>
                                  </m:ctrlPr>
                                </m:mPr>
                                <m:mr>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m:rPr>
                                            <m:brk m:alnAt="7"/>
                                          </m:rPr>
                                          <a:rPr lang="es-CO" sz="1600" i="1">
                                            <a:solidFill>
                                              <a:schemeClr val="tx1"/>
                                            </a:solidFill>
                                            <a:latin typeface="Cambria Math" panose="02040503050406030204" pitchFamily="18" charset="0"/>
                                            <a:ea typeface="Cambria Math" panose="02040503050406030204" pitchFamily="18" charset="0"/>
                                          </a:rPr>
                                          <m:t>1</m:t>
                                        </m:r>
                                        <m:r>
                                          <a:rPr lang="es-CO" sz="1600" i="1">
                                            <a:solidFill>
                                              <a:schemeClr val="tx1"/>
                                            </a:solidFill>
                                            <a:latin typeface="Cambria Math" panose="02040503050406030204" pitchFamily="18" charset="0"/>
                                            <a:ea typeface="Cambria Math" panose="02040503050406030204" pitchFamily="18" charset="0"/>
                                          </a:rPr>
                                          <m:t>1</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a:rPr lang="es-CO" sz="1600" b="0" i="1" smtClean="0">
                                            <a:solidFill>
                                              <a:schemeClr val="tx1"/>
                                            </a:solidFill>
                                            <a:latin typeface="Cambria Math" panose="02040503050406030204" pitchFamily="18" charset="0"/>
                                            <a:ea typeface="Cambria Math" panose="02040503050406030204" pitchFamily="18" charset="0"/>
                                          </a:rPr>
                                          <m:t>21</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a:rPr lang="es-CO" sz="1600" b="0" i="1" smtClean="0">
                                            <a:solidFill>
                                              <a:schemeClr val="tx1"/>
                                            </a:solidFill>
                                            <a:latin typeface="Cambria Math" panose="02040503050406030204" pitchFamily="18" charset="0"/>
                                            <a:ea typeface="Cambria Math" panose="02040503050406030204" pitchFamily="18" charset="0"/>
                                          </a:rPr>
                                          <m:t>31</m:t>
                                        </m:r>
                                      </m:sub>
                                    </m:sSub>
                                  </m:e>
                                </m:mr>
                                <m:m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b="0" i="1" smtClean="0">
                                            <a:solidFill>
                                              <a:schemeClr val="tx1"/>
                                            </a:solidFill>
                                            <a:latin typeface="Cambria Math" panose="02040503050406030204" pitchFamily="18" charset="0"/>
                                            <a:ea typeface="Cambria Math" panose="02040503050406030204" pitchFamily="18" charset="0"/>
                                          </a:rPr>
                                          <m:t>12</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22</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m:rPr>
                                            <m:brk m:alnAt="7"/>
                                          </m:rPr>
                                          <a:rPr lang="es-CO" sz="1600" i="1">
                                            <a:solidFill>
                                              <a:schemeClr val="tx1"/>
                                            </a:solidFill>
                                            <a:latin typeface="Cambria Math" panose="02040503050406030204" pitchFamily="18" charset="0"/>
                                            <a:ea typeface="Cambria Math" panose="02040503050406030204" pitchFamily="18" charset="0"/>
                                          </a:rPr>
                                          <m:t>𝛼</m:t>
                                        </m:r>
                                      </m:e>
                                      <m:sub>
                                        <m:r>
                                          <a:rPr lang="es-CO" sz="1600" b="0" i="1" smtClean="0">
                                            <a:solidFill>
                                              <a:schemeClr val="tx1"/>
                                            </a:solidFill>
                                            <a:latin typeface="Cambria Math" panose="02040503050406030204" pitchFamily="18" charset="0"/>
                                            <a:ea typeface="Cambria Math" panose="02040503050406030204" pitchFamily="18" charset="0"/>
                                          </a:rPr>
                                          <m:t>32</m:t>
                                        </m:r>
                                      </m:sub>
                                    </m:sSub>
                                  </m:e>
                                </m:mr>
                                <m:mr>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b="0" i="1" smtClean="0">
                                            <a:solidFill>
                                              <a:schemeClr val="tx1"/>
                                            </a:solidFill>
                                            <a:latin typeface="Cambria Math" panose="02040503050406030204" pitchFamily="18" charset="0"/>
                                            <a:ea typeface="Cambria Math" panose="02040503050406030204" pitchFamily="18" charset="0"/>
                                          </a:rPr>
                                          <m:t>13</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b="0" i="1" smtClean="0">
                                            <a:solidFill>
                                              <a:schemeClr val="tx1"/>
                                            </a:solidFill>
                                            <a:latin typeface="Cambria Math" panose="02040503050406030204" pitchFamily="18" charset="0"/>
                                            <a:ea typeface="Cambria Math" panose="02040503050406030204" pitchFamily="18" charset="0"/>
                                          </a:rPr>
                                          <m:t>23</m:t>
                                        </m:r>
                                      </m:sub>
                                    </m:sSub>
                                  </m:e>
                                  <m:e>
                                    <m:sSub>
                                      <m:sSubPr>
                                        <m:ctrlPr>
                                          <a:rPr lang="es-CO" sz="1600" i="1">
                                            <a:solidFill>
                                              <a:schemeClr val="tx1"/>
                                            </a:solidFill>
                                            <a:latin typeface="Cambria Math" panose="02040503050406030204" pitchFamily="18" charset="0"/>
                                            <a:ea typeface="Cambria Math" panose="02040503050406030204" pitchFamily="18" charset="0"/>
                                          </a:rPr>
                                        </m:ctrlPr>
                                      </m:sSubPr>
                                      <m:e>
                                        <m:r>
                                          <a:rPr lang="es-CO" sz="1600" i="1">
                                            <a:solidFill>
                                              <a:schemeClr val="tx1"/>
                                            </a:solidFill>
                                            <a:latin typeface="Cambria Math" panose="02040503050406030204" pitchFamily="18" charset="0"/>
                                            <a:ea typeface="Cambria Math" panose="02040503050406030204" pitchFamily="18" charset="0"/>
                                          </a:rPr>
                                          <m:t>𝛼</m:t>
                                        </m:r>
                                      </m:e>
                                      <m:sub>
                                        <m:r>
                                          <a:rPr lang="es-CO" sz="1600" i="1">
                                            <a:solidFill>
                                              <a:schemeClr val="tx1"/>
                                            </a:solidFill>
                                            <a:latin typeface="Cambria Math" panose="02040503050406030204" pitchFamily="18" charset="0"/>
                                            <a:ea typeface="Cambria Math" panose="02040503050406030204" pitchFamily="18" charset="0"/>
                                          </a:rPr>
                                          <m:t>33</m:t>
                                        </m:r>
                                      </m:sub>
                                    </m:sSub>
                                  </m:e>
                                </m:mr>
                              </m:m>
                            </m:e>
                          </m:d>
                        </m:e>
                        <m:sup>
                          <m:r>
                            <a:rPr lang="es-CO" sz="1600" i="1">
                              <a:solidFill>
                                <a:schemeClr val="tx1"/>
                              </a:solidFill>
                              <a:latin typeface="Cambria Math" panose="02040503050406030204" pitchFamily="18" charset="0"/>
                            </a:rPr>
                            <m:t>−1</m:t>
                          </m:r>
                        </m:sup>
                      </m:sSup>
                    </m:oMath>
                  </m:oMathPara>
                </a14:m>
                <a:endParaRPr lang="es-CO" dirty="0">
                  <a:latin typeface="Century Gothic" panose="020B0502020202020204" pitchFamily="34" charset="0"/>
                </a:endParaRPr>
              </a:p>
              <a:p>
                <a:pPr marL="0" indent="0" algn="just">
                  <a:lnSpc>
                    <a:spcPct val="115000"/>
                  </a:lnSpc>
                  <a:buNone/>
                  <a:tabLst>
                    <a:tab pos="926465" algn="l"/>
                  </a:tabLst>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mc:Choice>
        <mc:Fallback xmlns="">
          <p:sp>
            <p:nvSpPr>
              <p:cNvPr id="3" name="Marcador de contenido 2">
                <a:extLst>
                  <a:ext uri="{FF2B5EF4-FFF2-40B4-BE49-F238E27FC236}">
                    <a16:creationId xmlns:a16="http://schemas.microsoft.com/office/drawing/2014/main" id="{C2DA9320-D3E9-4DCF-AC24-7EF8249A7366}"/>
                  </a:ext>
                </a:extLst>
              </p:cNvPr>
              <p:cNvSpPr>
                <a:spLocks noGrp="1" noRot="1" noChangeAspect="1" noMove="1" noResize="1" noEditPoints="1" noAdjustHandles="1" noChangeArrowheads="1" noChangeShapeType="1" noTextEdit="1"/>
              </p:cNvSpPr>
              <p:nvPr>
                <p:ph idx="1"/>
              </p:nvPr>
            </p:nvSpPr>
            <p:spPr>
              <a:xfrm>
                <a:off x="1159424" y="1908699"/>
                <a:ext cx="10058400" cy="4119239"/>
              </a:xfrm>
              <a:blipFill>
                <a:blip r:embed="rId2"/>
                <a:stretch>
                  <a:fillRect l="-1455" t="-1479" r="-1576"/>
                </a:stretch>
              </a:blipFill>
            </p:spPr>
            <p:txBody>
              <a:bodyPr/>
              <a:lstStyle/>
              <a:p>
                <a:r>
                  <a:rPr lang="es-CO">
                    <a:noFill/>
                  </a:rPr>
                  <a:t> </a:t>
                </a:r>
              </a:p>
            </p:txBody>
          </p:sp>
        </mc:Fallback>
      </mc:AlternateContent>
    </p:spTree>
    <p:extLst>
      <p:ext uri="{BB962C8B-B14F-4D97-AF65-F5344CB8AC3E}">
        <p14:creationId xmlns:p14="http://schemas.microsoft.com/office/powerpoint/2010/main" val="284126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normAutofit fontScale="90000"/>
          </a:bodyPr>
          <a:lstStyle/>
          <a:p>
            <a:r>
              <a:rPr lang="es-CO" b="1" dirty="0">
                <a:latin typeface="Century Gothic" panose="020B0502020202020204" pitchFamily="34" charset="0"/>
              </a:rPr>
              <a:t>Identificación por restricciones de Ortogonalidad.</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1097280" y="1862023"/>
                <a:ext cx="10362016" cy="4119239"/>
              </a:xfrm>
            </p:spPr>
            <p:txBody>
              <a:bodyPr>
                <a:noAutofit/>
              </a:bodyPr>
              <a:lstStyle/>
              <a:p>
                <a:pPr algn="just">
                  <a:buFont typeface="Wingdings" panose="05000000000000000000" pitchFamily="2" charset="2"/>
                  <a:buChar char="§"/>
                </a:pPr>
                <a:r>
                  <a:rPr lang="es-CO" dirty="0">
                    <a:solidFill>
                      <a:schemeClr val="tx1"/>
                    </a:solidFill>
                    <a:latin typeface="Century Gothic" panose="020B0502020202020204" pitchFamily="34" charset="0"/>
                    <a:ea typeface="Cambria Math" panose="02040503050406030204" pitchFamily="18" charset="0"/>
                  </a:rPr>
                  <a:t>Del anterior sistema debemos recordar que los elementos de la matriz </a:t>
                </a:r>
                <a14:m>
                  <m:oMath xmlns:m="http://schemas.openxmlformats.org/officeDocument/2006/math">
                    <m:r>
                      <m:rPr>
                        <m:sty m:val="p"/>
                      </m:rPr>
                      <a:rPr lang="es-CO" sz="2000" smtClean="0">
                        <a:solidFill>
                          <a:schemeClr val="tx1"/>
                        </a:solidFill>
                        <a:effectLst/>
                        <a:latin typeface="Cambria Math" panose="02040503050406030204" pitchFamily="18" charset="0"/>
                        <a:ea typeface="Arial" panose="020B0604020202020204" pitchFamily="34" charset="0"/>
                        <a:cs typeface="Times New Roman" panose="02020603050405020304" pitchFamily="18" charset="0"/>
                      </a:rPr>
                      <m:t>Σ</m:t>
                    </m:r>
                  </m:oMath>
                </a14:m>
                <a:r>
                  <a:rPr lang="es-CO" dirty="0">
                    <a:solidFill>
                      <a:schemeClr val="tx1"/>
                    </a:solidFill>
                    <a:latin typeface="Century Gothic" panose="020B0502020202020204" pitchFamily="34" charset="0"/>
                    <a:ea typeface="Cambria Math" panose="02040503050406030204" pitchFamily="18" charset="0"/>
                  </a:rPr>
                  <a:t> son conocidos, pero en este caso sólo tenemos 6 observaciones libres (no repetidas). Por su parte, los elementos de las matrices </a:t>
                </a:r>
                <a:r>
                  <a:rPr lang="es-CO" i="1" dirty="0">
                    <a:solidFill>
                      <a:schemeClr val="tx1"/>
                    </a:solidFill>
                    <a:latin typeface="Century Gothic" panose="020B0502020202020204" pitchFamily="34" charset="0"/>
                    <a:ea typeface="Cambria Math" panose="02040503050406030204" pitchFamily="18" charset="0"/>
                  </a:rPr>
                  <a:t>A </a:t>
                </a:r>
                <a:r>
                  <a:rPr lang="es-CO" dirty="0">
                    <a:solidFill>
                      <a:schemeClr val="tx1"/>
                    </a:solidFill>
                    <a:latin typeface="Century Gothic" panose="020B0502020202020204" pitchFamily="34" charset="0"/>
                    <a:ea typeface="Cambria Math" panose="02040503050406030204" pitchFamily="18" charset="0"/>
                  </a:rPr>
                  <a:t>y </a:t>
                </a:r>
                <a:r>
                  <a:rPr lang="es-CO" i="1" dirty="0">
                    <a:solidFill>
                      <a:schemeClr val="tx1"/>
                    </a:solidFill>
                    <a:latin typeface="Century Gothic" panose="020B0502020202020204" pitchFamily="34" charset="0"/>
                    <a:ea typeface="Cambria Math" panose="02040503050406030204" pitchFamily="18" charset="0"/>
                  </a:rPr>
                  <a:t>D </a:t>
                </a:r>
                <a:r>
                  <a:rPr lang="es-CO" dirty="0">
                    <a:solidFill>
                      <a:schemeClr val="tx1"/>
                    </a:solidFill>
                    <a:latin typeface="Century Gothic" panose="020B0502020202020204" pitchFamily="34" charset="0"/>
                    <a:ea typeface="Cambria Math" panose="02040503050406030204" pitchFamily="18" charset="0"/>
                  </a:rPr>
                  <a:t>suman 12 elementos no repetidos, de modo que para resolver  </a:t>
                </a:r>
                <a:r>
                  <a:rPr lang="es-CO" dirty="0">
                    <a:solidFill>
                      <a:schemeClr val="tx1"/>
                    </a:solidFill>
                    <a:latin typeface="Century Gothic" panose="020B0502020202020204" pitchFamily="34" charset="0"/>
                  </a:rPr>
                  <a:t> </a:t>
                </a:r>
                <a14:m>
                  <m:oMath xmlns:m="http://schemas.openxmlformats.org/officeDocument/2006/math">
                    <m:r>
                      <m:rPr>
                        <m:sty m:val="p"/>
                      </m:rPr>
                      <a:rPr lang="es-CO" sz="1800">
                        <a:solidFill>
                          <a:schemeClr val="tx1"/>
                        </a:solidFill>
                        <a:latin typeface="Cambria Math" panose="02040503050406030204" pitchFamily="18" charset="0"/>
                        <a:ea typeface="Arial" panose="020B0604020202020204" pitchFamily="34" charset="0"/>
                        <a:cs typeface="Times New Roman" panose="02020603050405020304" pitchFamily="18" charset="0"/>
                      </a:rPr>
                      <m:t>Σ</m:t>
                    </m:r>
                    <m:r>
                      <a:rPr lang="es-CO" sz="1800" b="0" i="0"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m:t>
                    </m:r>
                  </m:oMath>
                </a14:m>
                <a:r>
                  <a:rPr lang="es-CO" dirty="0">
                    <a:solidFill>
                      <a:schemeClr val="tx1"/>
                    </a:solidFill>
                    <a:cs typeface="Times New Roman" panose="02020603050405020304" pitchFamily="18" charset="0"/>
                  </a:rPr>
                  <a:t> </a:t>
                </a:r>
                <a14:m>
                  <m:oMath xmlns:m="http://schemas.openxmlformats.org/officeDocument/2006/math">
                    <m:sSup>
                      <m:sSupPr>
                        <m:ctrlPr>
                          <a:rPr lang="es-CO" i="1">
                            <a:solidFill>
                              <a:schemeClr val="tx1"/>
                            </a:solidFill>
                            <a:latin typeface="Cambria Math" panose="02040503050406030204" pitchFamily="18" charset="0"/>
                            <a:cs typeface="Times New Roman" panose="02020603050405020304" pitchFamily="18" charset="0"/>
                          </a:rPr>
                        </m:ctrlPr>
                      </m:sSupPr>
                      <m:e>
                        <m:r>
                          <a:rPr lang="es-CO" i="1">
                            <a:solidFill>
                              <a:schemeClr val="tx1"/>
                            </a:solidFill>
                            <a:latin typeface="Cambria Math" panose="02040503050406030204" pitchFamily="18" charset="0"/>
                            <a:ea typeface="Arial" panose="020B0604020202020204" pitchFamily="34" charset="0"/>
                            <a:cs typeface="Times New Roman" panose="02020603050405020304" pitchFamily="18" charset="0"/>
                          </a:rPr>
                          <m:t>𝐴</m:t>
                        </m:r>
                      </m:e>
                      <m:sup>
                        <m:r>
                          <a:rPr lang="es-CO" i="1">
                            <a:solidFill>
                              <a:schemeClr val="tx1"/>
                            </a:solidFill>
                            <a:latin typeface="Cambria Math" panose="02040503050406030204" pitchFamily="18" charset="0"/>
                            <a:ea typeface="Arial" panose="020B0604020202020204" pitchFamily="34" charset="0"/>
                            <a:cs typeface="Times New Roman" panose="02020603050405020304" pitchFamily="18" charset="0"/>
                          </a:rPr>
                          <m:t>−1</m:t>
                        </m:r>
                      </m:sup>
                    </m:sSup>
                    <m:r>
                      <a:rPr lang="es-CO" b="0" i="1" smtClean="0">
                        <a:solidFill>
                          <a:schemeClr val="tx1"/>
                        </a:solidFill>
                        <a:latin typeface="Cambria Math" panose="02040503050406030204" pitchFamily="18" charset="0"/>
                        <a:cs typeface="Times New Roman" panose="02020603050405020304" pitchFamily="18" charset="0"/>
                      </a:rPr>
                      <m:t>𝐷</m:t>
                    </m:r>
                    <m:sSup>
                      <m:sSupPr>
                        <m:ctrlPr>
                          <a:rPr lang="es-CO" i="1">
                            <a:solidFill>
                              <a:schemeClr val="tx1"/>
                            </a:solidFill>
                            <a:latin typeface="Cambria Math" panose="02040503050406030204" pitchFamily="18" charset="0"/>
                            <a:cs typeface="Times New Roman" panose="02020603050405020304" pitchFamily="18" charset="0"/>
                          </a:rPr>
                        </m:ctrlPr>
                      </m:sSupPr>
                      <m:e>
                        <m:r>
                          <a:rPr lang="es-CO" i="1">
                            <a:solidFill>
                              <a:schemeClr val="tx1"/>
                            </a:solidFill>
                            <a:latin typeface="Cambria Math" panose="02040503050406030204" pitchFamily="18" charset="0"/>
                            <a:ea typeface="Arial" panose="020B0604020202020204" pitchFamily="34" charset="0"/>
                            <a:cs typeface="Times New Roman" panose="02020603050405020304" pitchFamily="18" charset="0"/>
                          </a:rPr>
                          <m:t>𝐴</m:t>
                        </m:r>
                      </m:e>
                      <m:sup>
                        <m:sSup>
                          <m:sSupPr>
                            <m:ctrlPr>
                              <a:rPr lang="es-CO" i="1">
                                <a:solidFill>
                                  <a:schemeClr val="tx1"/>
                                </a:solidFill>
                                <a:latin typeface="Cambria Math" panose="02040503050406030204" pitchFamily="18" charset="0"/>
                                <a:cs typeface="Times New Roman" panose="02020603050405020304" pitchFamily="18" charset="0"/>
                              </a:rPr>
                            </m:ctrlPr>
                          </m:sSupPr>
                          <m:e>
                            <m:r>
                              <a:rPr lang="es-CO" i="1">
                                <a:solidFill>
                                  <a:schemeClr val="tx1"/>
                                </a:solidFill>
                                <a:latin typeface="Cambria Math" panose="02040503050406030204" pitchFamily="18" charset="0"/>
                                <a:ea typeface="Arial" panose="020B0604020202020204" pitchFamily="34" charset="0"/>
                                <a:cs typeface="Times New Roman" panose="02020603050405020304" pitchFamily="18" charset="0"/>
                              </a:rPr>
                              <m:t>−1</m:t>
                            </m:r>
                          </m:e>
                          <m:sup>
                            <m:r>
                              <a:rPr lang="es-CO" i="1">
                                <a:solidFill>
                                  <a:schemeClr val="tx1"/>
                                </a:solidFill>
                                <a:latin typeface="Cambria Math" panose="02040503050406030204" pitchFamily="18" charset="0"/>
                                <a:ea typeface="Arial" panose="020B0604020202020204" pitchFamily="34" charset="0"/>
                                <a:cs typeface="Times New Roman" panose="02020603050405020304" pitchFamily="18" charset="0"/>
                              </a:rPr>
                              <m:t>′</m:t>
                            </m:r>
                          </m:sup>
                        </m:sSup>
                      </m:sup>
                    </m:sSup>
                  </m:oMath>
                </a14:m>
                <a:r>
                  <a:rPr lang="es-CO" dirty="0">
                    <a:solidFill>
                      <a:schemeClr val="tx1"/>
                    </a:solidFill>
                    <a:latin typeface="Century Gothic" panose="020B0502020202020204" pitchFamily="34" charset="0"/>
                  </a:rPr>
                  <a:t> debemos imponer 6 restricciones basándonos en la teoría económica. </a:t>
                </a:r>
              </a:p>
              <a:p>
                <a:pPr algn="just">
                  <a:buFont typeface="Wingdings" panose="05000000000000000000" pitchFamily="2" charset="2"/>
                  <a:buChar char="§"/>
                </a:pPr>
                <a:r>
                  <a:rPr lang="es-CO" dirty="0">
                    <a:solidFill>
                      <a:schemeClr val="tx1"/>
                    </a:solidFill>
                    <a:latin typeface="Century Gothic" panose="020B0502020202020204" pitchFamily="34" charset="0"/>
                  </a:rPr>
                  <a:t> Caso #1 (este es el que trabajaremos en el código)</a:t>
                </a: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lnSpc>
                    <a:spcPct val="115000"/>
                  </a:lnSpc>
                  <a:buNone/>
                  <a:tabLst>
                    <a:tab pos="926465" algn="l"/>
                  </a:tabLst>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mc:Choice>
        <mc:Fallback xmlns="">
          <p:sp>
            <p:nvSpPr>
              <p:cNvPr id="3" name="Marcador de contenido 2">
                <a:extLst>
                  <a:ext uri="{FF2B5EF4-FFF2-40B4-BE49-F238E27FC236}">
                    <a16:creationId xmlns:a16="http://schemas.microsoft.com/office/drawing/2014/main" id="{C2DA9320-D3E9-4DCF-AC24-7EF8249A7366}"/>
                  </a:ext>
                </a:extLst>
              </p:cNvPr>
              <p:cNvSpPr>
                <a:spLocks noGrp="1" noRot="1" noChangeAspect="1" noMove="1" noResize="1" noEditPoints="1" noAdjustHandles="1" noChangeArrowheads="1" noChangeShapeType="1" noTextEdit="1"/>
              </p:cNvSpPr>
              <p:nvPr>
                <p:ph idx="1"/>
              </p:nvPr>
            </p:nvSpPr>
            <p:spPr>
              <a:xfrm>
                <a:off x="1097280" y="1862023"/>
                <a:ext cx="10362016" cy="4119239"/>
              </a:xfrm>
              <a:blipFill>
                <a:blip r:embed="rId2"/>
                <a:stretch>
                  <a:fillRect l="-1412" t="-1479" r="-147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18133906-1A9F-474B-A0FA-7C8CE7BE34E5}"/>
                  </a:ext>
                </a:extLst>
              </p:cNvPr>
              <p:cNvSpPr txBox="1">
                <a:spLocks/>
              </p:cNvSpPr>
              <p:nvPr/>
            </p:nvSpPr>
            <p:spPr>
              <a:xfrm>
                <a:off x="2062480" y="3921643"/>
                <a:ext cx="9396816" cy="21252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Courier New" panose="02070309020205020404" pitchFamily="49" charset="0"/>
                  <a:buChar char="o"/>
                </a:pPr>
                <a:r>
                  <a:rPr lang="es-CO" sz="1800" dirty="0">
                    <a:solidFill>
                      <a:schemeClr val="tx1"/>
                    </a:solidFill>
                  </a:rPr>
                  <a:t> </a:t>
                </a:r>
                <a:r>
                  <a:rPr lang="es-CO" sz="1800" dirty="0">
                    <a:solidFill>
                      <a:schemeClr val="tx1"/>
                    </a:solidFill>
                    <a:latin typeface="Century Gothic" panose="020B0502020202020204" pitchFamily="34" charset="0"/>
                  </a:rPr>
                  <a:t>Normalizar a 1 las varianzas estructurales, de manera que los choques se interpreten en términos de desviaciones estándar: </a:t>
                </a:r>
                <a14:m>
                  <m:oMath xmlns:m="http://schemas.openxmlformats.org/officeDocument/2006/math">
                    <m:r>
                      <m:rPr>
                        <m:brk m:alnAt="7"/>
                      </m:rPr>
                      <a:rPr lang="es-CO" sz="1800" i="1" smtClean="0">
                        <a:solidFill>
                          <a:schemeClr val="tx1"/>
                        </a:solidFill>
                        <a:latin typeface="Cambria Math" panose="02040503050406030204" pitchFamily="18" charset="0"/>
                      </a:rPr>
                      <m:t>𝑣</m:t>
                    </m:r>
                    <m:r>
                      <a:rPr lang="es-CO" sz="1800" i="1">
                        <a:solidFill>
                          <a:schemeClr val="tx1"/>
                        </a:solidFill>
                        <a:latin typeface="Cambria Math" panose="02040503050406030204" pitchFamily="18" charset="0"/>
                      </a:rPr>
                      <m:t>𝑎𝑟</m:t>
                    </m:r>
                    <m:d>
                      <m:dPr>
                        <m:ctrlPr>
                          <a:rPr lang="es-CO" sz="1800" i="1">
                            <a:solidFill>
                              <a:schemeClr val="tx1"/>
                            </a:solidFill>
                            <a:latin typeface="Cambria Math" panose="02040503050406030204" pitchFamily="18" charset="0"/>
                          </a:rPr>
                        </m:ctrlPr>
                      </m:dPr>
                      <m:e>
                        <m:sSub>
                          <m:sSubPr>
                            <m:ctrlPr>
                              <a:rPr lang="es-CO" sz="1800" i="1">
                                <a:solidFill>
                                  <a:schemeClr val="tx1"/>
                                </a:solidFill>
                                <a:latin typeface="Cambria Math" panose="02040503050406030204" pitchFamily="18" charset="0"/>
                                <a:cs typeface="Times New Roman" panose="02020603050405020304" pitchFamily="18" charset="0"/>
                              </a:rPr>
                            </m:ctrlPr>
                          </m:sSubPr>
                          <m:e>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𝜀</m:t>
                            </m:r>
                          </m:e>
                          <m:sub>
                            <m:r>
                              <a:rPr lang="es-CO" sz="18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1</m:t>
                            </m:r>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𝑡</m:t>
                            </m:r>
                          </m:sub>
                        </m:sSub>
                      </m:e>
                    </m:d>
                    <m:r>
                      <a:rPr lang="es-CO" sz="18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m:t>
                    </m:r>
                    <m:r>
                      <m:rPr>
                        <m:brk m:alnAt="7"/>
                      </m:rPr>
                      <a:rPr lang="es-CO" sz="1800" i="1">
                        <a:solidFill>
                          <a:schemeClr val="tx1"/>
                        </a:solidFill>
                        <a:latin typeface="Cambria Math" panose="02040503050406030204" pitchFamily="18" charset="0"/>
                      </a:rPr>
                      <m:t>𝑣</m:t>
                    </m:r>
                    <m:r>
                      <a:rPr lang="es-CO" sz="1800" i="1">
                        <a:solidFill>
                          <a:schemeClr val="tx1"/>
                        </a:solidFill>
                        <a:latin typeface="Cambria Math" panose="02040503050406030204" pitchFamily="18" charset="0"/>
                      </a:rPr>
                      <m:t>𝑎𝑟</m:t>
                    </m:r>
                    <m:d>
                      <m:dPr>
                        <m:ctrlPr>
                          <a:rPr lang="es-CO" sz="1800" i="1">
                            <a:solidFill>
                              <a:schemeClr val="tx1"/>
                            </a:solidFill>
                            <a:latin typeface="Cambria Math" panose="02040503050406030204" pitchFamily="18" charset="0"/>
                          </a:rPr>
                        </m:ctrlPr>
                      </m:dPr>
                      <m:e>
                        <m:sSub>
                          <m:sSubPr>
                            <m:ctrlPr>
                              <a:rPr lang="es-CO" sz="1800" i="1">
                                <a:solidFill>
                                  <a:schemeClr val="tx1"/>
                                </a:solidFill>
                                <a:latin typeface="Cambria Math" panose="02040503050406030204" pitchFamily="18" charset="0"/>
                                <a:cs typeface="Times New Roman" panose="02020603050405020304" pitchFamily="18" charset="0"/>
                              </a:rPr>
                            </m:ctrlPr>
                          </m:sSubPr>
                          <m:e>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𝜀</m:t>
                            </m:r>
                          </m:e>
                          <m:sub>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2</m:t>
                            </m:r>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𝑡</m:t>
                            </m:r>
                          </m:sub>
                        </m:sSub>
                      </m:e>
                    </m:d>
                    <m:r>
                      <a:rPr lang="es-CO" sz="18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m:t>
                    </m:r>
                    <m:r>
                      <m:rPr>
                        <m:brk m:alnAt="7"/>
                      </m:rPr>
                      <a:rPr lang="es-CO" sz="1800" i="1">
                        <a:solidFill>
                          <a:schemeClr val="tx1"/>
                        </a:solidFill>
                        <a:latin typeface="Cambria Math" panose="02040503050406030204" pitchFamily="18" charset="0"/>
                      </a:rPr>
                      <m:t>𝑣</m:t>
                    </m:r>
                    <m:r>
                      <a:rPr lang="es-CO" sz="1800" i="1">
                        <a:solidFill>
                          <a:schemeClr val="tx1"/>
                        </a:solidFill>
                        <a:latin typeface="Cambria Math" panose="02040503050406030204" pitchFamily="18" charset="0"/>
                      </a:rPr>
                      <m:t>𝑎𝑟</m:t>
                    </m:r>
                    <m:d>
                      <m:dPr>
                        <m:ctrlPr>
                          <a:rPr lang="es-CO" sz="1800" i="1">
                            <a:solidFill>
                              <a:schemeClr val="tx1"/>
                            </a:solidFill>
                            <a:latin typeface="Cambria Math" panose="02040503050406030204" pitchFamily="18" charset="0"/>
                          </a:rPr>
                        </m:ctrlPr>
                      </m:dPr>
                      <m:e>
                        <m:sSub>
                          <m:sSubPr>
                            <m:ctrlPr>
                              <a:rPr lang="es-CO" sz="1800" i="1">
                                <a:solidFill>
                                  <a:schemeClr val="tx1"/>
                                </a:solidFill>
                                <a:latin typeface="Cambria Math" panose="02040503050406030204" pitchFamily="18" charset="0"/>
                                <a:cs typeface="Times New Roman" panose="02020603050405020304" pitchFamily="18" charset="0"/>
                              </a:rPr>
                            </m:ctrlPr>
                          </m:sSubPr>
                          <m:e>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𝜀</m:t>
                            </m:r>
                          </m:e>
                          <m:sub>
                            <m:r>
                              <a:rPr lang="es-CO" sz="18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3</m:t>
                            </m:r>
                            <m:r>
                              <a:rPr lang="es-CO" sz="1800" i="1">
                                <a:solidFill>
                                  <a:schemeClr val="tx1"/>
                                </a:solidFill>
                                <a:latin typeface="Cambria Math" panose="02040503050406030204" pitchFamily="18" charset="0"/>
                                <a:ea typeface="Arial" panose="020B0604020202020204" pitchFamily="34" charset="0"/>
                                <a:cs typeface="Times New Roman" panose="02020603050405020304" pitchFamily="18" charset="0"/>
                              </a:rPr>
                              <m:t>𝑡</m:t>
                            </m:r>
                          </m:sub>
                        </m:sSub>
                      </m:e>
                    </m:d>
                    <m:r>
                      <a:rPr lang="es-CO" sz="1800" b="0" i="1" smtClean="0">
                        <a:solidFill>
                          <a:schemeClr val="tx1"/>
                        </a:solidFill>
                        <a:latin typeface="Cambria Math" panose="02040503050406030204" pitchFamily="18" charset="0"/>
                        <a:ea typeface="Arial" panose="020B0604020202020204" pitchFamily="34" charset="0"/>
                        <a:cs typeface="Times New Roman" panose="02020603050405020304" pitchFamily="18" charset="0"/>
                      </a:rPr>
                      <m:t>=1</m:t>
                    </m:r>
                  </m:oMath>
                </a14:m>
                <a:r>
                  <a:rPr lang="es-CO" sz="1800" dirty="0">
                    <a:solidFill>
                      <a:schemeClr val="tx1"/>
                    </a:solidFill>
                  </a:rPr>
                  <a:t>.</a:t>
                </a:r>
              </a:p>
              <a:p>
                <a:pPr algn="just">
                  <a:buFont typeface="Courier New" panose="02070309020205020404" pitchFamily="49" charset="0"/>
                  <a:buChar char="o"/>
                </a:pPr>
                <a:r>
                  <a:rPr lang="es-CO" sz="1800" dirty="0">
                    <a:solidFill>
                      <a:schemeClr val="tx1"/>
                    </a:solidFill>
                  </a:rPr>
                  <a:t> </a:t>
                </a:r>
                <a:r>
                  <a:rPr lang="es-CO" sz="1800" dirty="0">
                    <a:solidFill>
                      <a:schemeClr val="tx1"/>
                    </a:solidFill>
                    <a:latin typeface="Century Gothic" panose="020B0502020202020204" pitchFamily="34" charset="0"/>
                  </a:rPr>
                  <a:t>Imponer restricciones de ortogonalidad sobre las relaciones contemporáneas entre las variables: </a:t>
                </a:r>
                <a14:m>
                  <m:oMath xmlns:m="http://schemas.openxmlformats.org/officeDocument/2006/math">
                    <m:sSub>
                      <m:sSubPr>
                        <m:ctrlPr>
                          <a:rPr lang="es-CO" sz="1800" i="1" smtClean="0">
                            <a:solidFill>
                              <a:schemeClr val="tx1"/>
                            </a:solidFill>
                            <a:latin typeface="Cambria Math" panose="02040503050406030204" pitchFamily="18" charset="0"/>
                            <a:ea typeface="Cambria Math" panose="02040503050406030204" pitchFamily="18" charset="0"/>
                          </a:rPr>
                        </m:ctrlPr>
                      </m:sSubPr>
                      <m:e>
                        <m:r>
                          <m:rPr>
                            <m:brk m:alnAt="7"/>
                          </m:rPr>
                          <a:rPr lang="es-CO" sz="1800" i="1">
                            <a:solidFill>
                              <a:schemeClr val="tx1"/>
                            </a:solidFill>
                            <a:latin typeface="Cambria Math" panose="02040503050406030204" pitchFamily="18" charset="0"/>
                            <a:ea typeface="Cambria Math" panose="02040503050406030204" pitchFamily="18" charset="0"/>
                          </a:rPr>
                          <m:t>𝛼</m:t>
                        </m:r>
                      </m:e>
                      <m:sub>
                        <m:r>
                          <m:rPr>
                            <m:brk m:alnAt="7"/>
                          </m:rPr>
                          <a:rPr lang="es-CO" sz="1800" i="1">
                            <a:solidFill>
                              <a:schemeClr val="tx1"/>
                            </a:solidFill>
                            <a:latin typeface="Cambria Math" panose="02040503050406030204" pitchFamily="18" charset="0"/>
                            <a:ea typeface="Cambria Math" panose="02040503050406030204" pitchFamily="18" charset="0"/>
                          </a:rPr>
                          <m:t>1</m:t>
                        </m:r>
                        <m:r>
                          <a:rPr lang="es-CO" sz="1800" i="1">
                            <a:solidFill>
                              <a:schemeClr val="tx1"/>
                            </a:solidFill>
                            <a:latin typeface="Cambria Math" panose="02040503050406030204" pitchFamily="18" charset="0"/>
                            <a:ea typeface="Cambria Math" panose="02040503050406030204" pitchFamily="18" charset="0"/>
                          </a:rPr>
                          <m:t>2</m:t>
                        </m:r>
                      </m:sub>
                    </m:sSub>
                    <m:r>
                      <a:rPr lang="es-CO" sz="1800" b="0" i="1" smtClean="0">
                        <a:solidFill>
                          <a:schemeClr val="tx1"/>
                        </a:solidFill>
                        <a:latin typeface="Cambria Math" panose="02040503050406030204" pitchFamily="18" charset="0"/>
                        <a:ea typeface="Cambria Math" panose="02040503050406030204" pitchFamily="18" charset="0"/>
                      </a:rPr>
                      <m:t>=</m:t>
                    </m:r>
                    <m:sSub>
                      <m:sSubPr>
                        <m:ctrlPr>
                          <a:rPr lang="es-CO" sz="1800" i="1">
                            <a:solidFill>
                              <a:schemeClr val="tx1"/>
                            </a:solidFill>
                            <a:latin typeface="Cambria Math" panose="02040503050406030204" pitchFamily="18" charset="0"/>
                            <a:ea typeface="Cambria Math" panose="02040503050406030204" pitchFamily="18" charset="0"/>
                          </a:rPr>
                        </m:ctrlPr>
                      </m:sSubPr>
                      <m:e>
                        <m:r>
                          <m:rPr>
                            <m:brk m:alnAt="7"/>
                          </m:rPr>
                          <a:rPr lang="es-CO" sz="1800" i="1">
                            <a:solidFill>
                              <a:schemeClr val="tx1"/>
                            </a:solidFill>
                            <a:latin typeface="Cambria Math" panose="02040503050406030204" pitchFamily="18" charset="0"/>
                            <a:ea typeface="Cambria Math" panose="02040503050406030204" pitchFamily="18" charset="0"/>
                          </a:rPr>
                          <m:t>𝛼</m:t>
                        </m:r>
                      </m:e>
                      <m:sub>
                        <m:r>
                          <m:rPr>
                            <m:brk m:alnAt="7"/>
                          </m:rPr>
                          <a:rPr lang="es-CO" sz="1800" i="1">
                            <a:solidFill>
                              <a:schemeClr val="tx1"/>
                            </a:solidFill>
                            <a:latin typeface="Cambria Math" panose="02040503050406030204" pitchFamily="18" charset="0"/>
                            <a:ea typeface="Cambria Math" panose="02040503050406030204" pitchFamily="18" charset="0"/>
                          </a:rPr>
                          <m:t>1</m:t>
                        </m:r>
                        <m:r>
                          <a:rPr lang="es-CO" sz="1800" b="0" i="1" smtClean="0">
                            <a:solidFill>
                              <a:schemeClr val="tx1"/>
                            </a:solidFill>
                            <a:latin typeface="Cambria Math" panose="02040503050406030204" pitchFamily="18" charset="0"/>
                            <a:ea typeface="Cambria Math" panose="02040503050406030204" pitchFamily="18" charset="0"/>
                          </a:rPr>
                          <m:t>3</m:t>
                        </m:r>
                      </m:sub>
                    </m:sSub>
                    <m:r>
                      <a:rPr lang="es-CO" sz="1800" b="0" i="1" smtClean="0">
                        <a:solidFill>
                          <a:schemeClr val="tx1"/>
                        </a:solidFill>
                        <a:latin typeface="Cambria Math" panose="02040503050406030204" pitchFamily="18" charset="0"/>
                        <a:ea typeface="Cambria Math" panose="02040503050406030204" pitchFamily="18" charset="0"/>
                      </a:rPr>
                      <m:t>=</m:t>
                    </m:r>
                    <m:sSub>
                      <m:sSubPr>
                        <m:ctrlPr>
                          <a:rPr lang="es-CO" sz="1800" i="1">
                            <a:solidFill>
                              <a:schemeClr val="tx1"/>
                            </a:solidFill>
                            <a:latin typeface="Cambria Math" panose="02040503050406030204" pitchFamily="18" charset="0"/>
                            <a:ea typeface="Cambria Math" panose="02040503050406030204" pitchFamily="18" charset="0"/>
                          </a:rPr>
                        </m:ctrlPr>
                      </m:sSubPr>
                      <m:e>
                        <m:r>
                          <m:rPr>
                            <m:brk m:alnAt="7"/>
                          </m:rPr>
                          <a:rPr lang="es-CO" sz="1800" i="1">
                            <a:solidFill>
                              <a:schemeClr val="tx1"/>
                            </a:solidFill>
                            <a:latin typeface="Cambria Math" panose="02040503050406030204" pitchFamily="18" charset="0"/>
                            <a:ea typeface="Cambria Math" panose="02040503050406030204" pitchFamily="18" charset="0"/>
                          </a:rPr>
                          <m:t>𝛼</m:t>
                        </m:r>
                      </m:e>
                      <m:sub>
                        <m:r>
                          <a:rPr lang="es-CO" sz="1800" b="0" i="1" smtClean="0">
                            <a:solidFill>
                              <a:schemeClr val="tx1"/>
                            </a:solidFill>
                            <a:latin typeface="Cambria Math" panose="02040503050406030204" pitchFamily="18" charset="0"/>
                            <a:ea typeface="Cambria Math" panose="02040503050406030204" pitchFamily="18" charset="0"/>
                          </a:rPr>
                          <m:t>23</m:t>
                        </m:r>
                      </m:sub>
                    </m:sSub>
                    <m:r>
                      <a:rPr lang="es-CO" sz="1800" b="0" i="0" smtClean="0">
                        <a:solidFill>
                          <a:schemeClr val="tx1"/>
                        </a:solidFill>
                        <a:latin typeface="Cambria Math" panose="02040503050406030204" pitchFamily="18" charset="0"/>
                        <a:ea typeface="Cambria Math" panose="02040503050406030204" pitchFamily="18" charset="0"/>
                      </a:rPr>
                      <m:t>=0</m:t>
                    </m:r>
                  </m:oMath>
                </a14:m>
                <a:r>
                  <a:rPr lang="es-CO" sz="1800" dirty="0">
                    <a:solidFill>
                      <a:schemeClr val="tx1"/>
                    </a:solidFill>
                  </a:rPr>
                  <a:t>. </a:t>
                </a:r>
                <a:r>
                  <a:rPr lang="es-CO" sz="1800" dirty="0">
                    <a:solidFill>
                      <a:schemeClr val="tx1"/>
                    </a:solidFill>
                    <a:latin typeface="Century Gothic" panose="020B0502020202020204" pitchFamily="34" charset="0"/>
                  </a:rPr>
                  <a:t>En este caso estamos asumiendo que: i) las variables </a:t>
                </a:r>
                <a14:m>
                  <m:oMath xmlns:m="http://schemas.openxmlformats.org/officeDocument/2006/math">
                    <m:sSub>
                      <m:sSubPr>
                        <m:ctrlPr>
                          <a:rPr lang="es-CO" sz="1800" b="0" i="1" smtClean="0">
                            <a:solidFill>
                              <a:schemeClr val="tx1"/>
                            </a:solidFill>
                            <a:latin typeface="Cambria Math" panose="02040503050406030204" pitchFamily="18" charset="0"/>
                          </a:rPr>
                        </m:ctrlPr>
                      </m:sSubPr>
                      <m:e>
                        <m:r>
                          <a:rPr lang="es-CO" sz="1800" b="0" i="1" smtClean="0">
                            <a:solidFill>
                              <a:schemeClr val="tx1"/>
                            </a:solidFill>
                            <a:latin typeface="Cambria Math" panose="02040503050406030204" pitchFamily="18" charset="0"/>
                          </a:rPr>
                          <m:t>𝑦</m:t>
                        </m:r>
                      </m:e>
                      <m:sub>
                        <m:r>
                          <a:rPr lang="es-CO" sz="1800" b="0" i="1" smtClean="0">
                            <a:solidFill>
                              <a:schemeClr val="tx1"/>
                            </a:solidFill>
                            <a:latin typeface="Cambria Math" panose="02040503050406030204" pitchFamily="18" charset="0"/>
                          </a:rPr>
                          <m:t>2</m:t>
                        </m:r>
                      </m:sub>
                    </m:sSub>
                  </m:oMath>
                </a14:m>
                <a:r>
                  <a:rPr lang="es-CO" sz="1800" dirty="0">
                    <a:solidFill>
                      <a:schemeClr val="tx1"/>
                    </a:solidFill>
                  </a:rPr>
                  <a:t> y </a:t>
                </a:r>
                <a14:m>
                  <m:oMath xmlns:m="http://schemas.openxmlformats.org/officeDocument/2006/math">
                    <m:sSub>
                      <m:sSubPr>
                        <m:ctrlPr>
                          <a:rPr lang="es-CO" sz="1800" b="0" i="1" smtClean="0">
                            <a:solidFill>
                              <a:schemeClr val="tx1"/>
                            </a:solidFill>
                            <a:latin typeface="Cambria Math" panose="02040503050406030204" pitchFamily="18" charset="0"/>
                            <a:ea typeface="Cambria Math" panose="02040503050406030204" pitchFamily="18" charset="0"/>
                          </a:rPr>
                        </m:ctrlPr>
                      </m:sSubPr>
                      <m:e>
                        <m:r>
                          <a:rPr lang="es-CO" sz="1800" b="0" i="1" smtClean="0">
                            <a:solidFill>
                              <a:schemeClr val="tx1"/>
                            </a:solidFill>
                            <a:latin typeface="Cambria Math" panose="02040503050406030204" pitchFamily="18" charset="0"/>
                            <a:ea typeface="Cambria Math" panose="02040503050406030204" pitchFamily="18" charset="0"/>
                          </a:rPr>
                          <m:t>𝑦</m:t>
                        </m:r>
                      </m:e>
                      <m:sub>
                        <m:r>
                          <a:rPr lang="es-CO" sz="1800" b="0" i="1" smtClean="0">
                            <a:solidFill>
                              <a:schemeClr val="tx1"/>
                            </a:solidFill>
                            <a:latin typeface="Cambria Math" panose="02040503050406030204" pitchFamily="18" charset="0"/>
                            <a:ea typeface="Cambria Math" panose="02040503050406030204" pitchFamily="18" charset="0"/>
                          </a:rPr>
                          <m:t>3</m:t>
                        </m:r>
                      </m:sub>
                    </m:sSub>
                  </m:oMath>
                </a14:m>
                <a:r>
                  <a:rPr lang="es-CO" sz="1800" dirty="0">
                    <a:solidFill>
                      <a:schemeClr val="tx1"/>
                    </a:solidFill>
                  </a:rPr>
                  <a:t> </a:t>
                </a:r>
                <a:r>
                  <a:rPr lang="es-CO" sz="1800" dirty="0">
                    <a:solidFill>
                      <a:schemeClr val="tx1"/>
                    </a:solidFill>
                    <a:latin typeface="Century Gothic" panose="020B0502020202020204" pitchFamily="34" charset="0"/>
                  </a:rPr>
                  <a:t>no afectan contemporáneamente a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b="0" i="1" smtClean="0">
                            <a:solidFill>
                              <a:schemeClr val="tx1"/>
                            </a:solidFill>
                            <a:latin typeface="Cambria Math" panose="02040503050406030204" pitchFamily="18" charset="0"/>
                          </a:rPr>
                          <m:t>1</m:t>
                        </m:r>
                      </m:sub>
                    </m:sSub>
                  </m:oMath>
                </a14:m>
                <a:r>
                  <a:rPr lang="es-CO" sz="1800" dirty="0">
                    <a:solidFill>
                      <a:schemeClr val="tx1"/>
                    </a:solidFill>
                  </a:rPr>
                  <a:t>; </a:t>
                </a:r>
                <a:r>
                  <a:rPr lang="es-CO" sz="1800" dirty="0" err="1">
                    <a:solidFill>
                      <a:schemeClr val="tx1"/>
                    </a:solidFill>
                  </a:rPr>
                  <a:t>ii</a:t>
                </a:r>
                <a:r>
                  <a:rPr lang="es-CO" sz="1800" dirty="0">
                    <a:solidFill>
                      <a:schemeClr val="tx1"/>
                    </a:solidFill>
                  </a:rPr>
                  <a:t>) </a:t>
                </a:r>
                <a:r>
                  <a:rPr lang="es-CO" sz="1800" dirty="0">
                    <a:solidFill>
                      <a:schemeClr val="tx1"/>
                    </a:solidFill>
                    <a:latin typeface="Century Gothic" panose="020B0502020202020204" pitchFamily="34" charset="0"/>
                  </a:rPr>
                  <a:t>la variable </a:t>
                </a:r>
                <a14:m>
                  <m:oMath xmlns:m="http://schemas.openxmlformats.org/officeDocument/2006/math">
                    <m:sSub>
                      <m:sSubPr>
                        <m:ctrlPr>
                          <a:rPr lang="es-CO" sz="1800" i="1">
                            <a:solidFill>
                              <a:schemeClr val="tx1"/>
                            </a:solidFill>
                            <a:latin typeface="Cambria Math" panose="02040503050406030204" pitchFamily="18" charset="0"/>
                            <a:ea typeface="Cambria Math" panose="02040503050406030204" pitchFamily="18" charset="0"/>
                          </a:rPr>
                        </m:ctrlPr>
                      </m:sSubPr>
                      <m:e>
                        <m:r>
                          <a:rPr lang="es-CO" sz="1800" i="1">
                            <a:solidFill>
                              <a:schemeClr val="tx1"/>
                            </a:solidFill>
                            <a:latin typeface="Cambria Math" panose="02040503050406030204" pitchFamily="18" charset="0"/>
                            <a:ea typeface="Cambria Math" panose="02040503050406030204" pitchFamily="18" charset="0"/>
                          </a:rPr>
                          <m:t>𝑦</m:t>
                        </m:r>
                      </m:e>
                      <m:sub>
                        <m:r>
                          <a:rPr lang="es-CO" sz="1800" i="1">
                            <a:solidFill>
                              <a:schemeClr val="tx1"/>
                            </a:solidFill>
                            <a:latin typeface="Cambria Math" panose="02040503050406030204" pitchFamily="18" charset="0"/>
                            <a:ea typeface="Cambria Math" panose="02040503050406030204" pitchFamily="18" charset="0"/>
                          </a:rPr>
                          <m:t>3</m:t>
                        </m:r>
                      </m:sub>
                    </m:sSub>
                  </m:oMath>
                </a14:m>
                <a:r>
                  <a:rPr lang="es-CO" sz="1800" dirty="0">
                    <a:solidFill>
                      <a:schemeClr val="tx1"/>
                    </a:solidFill>
                  </a:rPr>
                  <a:t> </a:t>
                </a:r>
                <a:r>
                  <a:rPr lang="es-CO" sz="1800" dirty="0">
                    <a:solidFill>
                      <a:schemeClr val="tx1"/>
                    </a:solidFill>
                    <a:latin typeface="Century Gothic" panose="020B0502020202020204" pitchFamily="34" charset="0"/>
                  </a:rPr>
                  <a:t>no afecta contemporáneamente a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b="0" i="1" smtClean="0">
                            <a:solidFill>
                              <a:schemeClr val="tx1"/>
                            </a:solidFill>
                            <a:latin typeface="Cambria Math" panose="02040503050406030204" pitchFamily="18" charset="0"/>
                          </a:rPr>
                          <m:t>2</m:t>
                        </m:r>
                      </m:sub>
                    </m:sSub>
                  </m:oMath>
                </a14:m>
                <a:r>
                  <a:rPr lang="es-CO" sz="1800" dirty="0">
                    <a:solidFill>
                      <a:schemeClr val="tx1"/>
                    </a:solidFill>
                  </a:rPr>
                  <a:t>; </a:t>
                </a:r>
                <a:r>
                  <a:rPr lang="es-CO" sz="1800" dirty="0">
                    <a:solidFill>
                      <a:schemeClr val="tx1"/>
                    </a:solidFill>
                    <a:latin typeface="Century Gothic" panose="020B0502020202020204" pitchFamily="34" charset="0"/>
                  </a:rPr>
                  <a:t> iii) la variable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b="0" i="1" smtClean="0">
                            <a:solidFill>
                              <a:schemeClr val="tx1"/>
                            </a:solidFill>
                            <a:latin typeface="Cambria Math" panose="02040503050406030204" pitchFamily="18" charset="0"/>
                          </a:rPr>
                          <m:t>1</m:t>
                        </m:r>
                      </m:sub>
                    </m:sSub>
                  </m:oMath>
                </a14:m>
                <a:r>
                  <a:rPr lang="es-CO" sz="1800" dirty="0">
                    <a:solidFill>
                      <a:schemeClr val="tx1"/>
                    </a:solidFill>
                  </a:rPr>
                  <a:t> </a:t>
                </a:r>
                <a:r>
                  <a:rPr lang="es-CO" sz="1800" dirty="0">
                    <a:solidFill>
                      <a:schemeClr val="tx1"/>
                    </a:solidFill>
                    <a:latin typeface="Century Gothic" panose="020B0502020202020204" pitchFamily="34" charset="0"/>
                  </a:rPr>
                  <a:t>sí afecta contemporáneamente a las variables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i="1">
                            <a:solidFill>
                              <a:schemeClr val="tx1"/>
                            </a:solidFill>
                            <a:latin typeface="Cambria Math" panose="02040503050406030204" pitchFamily="18" charset="0"/>
                          </a:rPr>
                          <m:t>2</m:t>
                        </m:r>
                      </m:sub>
                    </m:sSub>
                  </m:oMath>
                </a14:m>
                <a:r>
                  <a:rPr lang="es-CO" sz="1800" dirty="0">
                    <a:solidFill>
                      <a:schemeClr val="tx1"/>
                    </a:solidFill>
                  </a:rPr>
                  <a:t> </a:t>
                </a:r>
                <a:r>
                  <a:rPr lang="es-CO" sz="1800" dirty="0">
                    <a:solidFill>
                      <a:schemeClr val="tx1"/>
                    </a:solidFill>
                    <a:latin typeface="Century Gothic" panose="020B0502020202020204" pitchFamily="34" charset="0"/>
                  </a:rPr>
                  <a:t>y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b="0" i="1" smtClean="0">
                            <a:solidFill>
                              <a:schemeClr val="tx1"/>
                            </a:solidFill>
                            <a:latin typeface="Cambria Math" panose="02040503050406030204" pitchFamily="18" charset="0"/>
                          </a:rPr>
                          <m:t>3</m:t>
                        </m:r>
                      </m:sub>
                    </m:sSub>
                  </m:oMath>
                </a14:m>
                <a:r>
                  <a:rPr lang="es-CO" sz="1800" dirty="0">
                    <a:solidFill>
                      <a:schemeClr val="tx1"/>
                    </a:solidFill>
                    <a:latin typeface="Century Gothic" panose="020B0502020202020204" pitchFamily="34" charset="0"/>
                  </a:rPr>
                  <a:t>; y, </a:t>
                </a:r>
                <a:r>
                  <a:rPr lang="es-CO" sz="1800" dirty="0" err="1">
                    <a:solidFill>
                      <a:schemeClr val="tx1"/>
                    </a:solidFill>
                    <a:latin typeface="Century Gothic" panose="020B0502020202020204" pitchFamily="34" charset="0"/>
                  </a:rPr>
                  <a:t>iv</a:t>
                </a:r>
                <a:r>
                  <a:rPr lang="es-CO" sz="1800" dirty="0">
                    <a:solidFill>
                      <a:schemeClr val="tx1"/>
                    </a:solidFill>
                    <a:latin typeface="Century Gothic" panose="020B0502020202020204" pitchFamily="34" charset="0"/>
                  </a:rPr>
                  <a:t>)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i="1">
                            <a:solidFill>
                              <a:schemeClr val="tx1"/>
                            </a:solidFill>
                            <a:latin typeface="Cambria Math" panose="02040503050406030204" pitchFamily="18" charset="0"/>
                          </a:rPr>
                          <m:t>2</m:t>
                        </m:r>
                      </m:sub>
                    </m:sSub>
                  </m:oMath>
                </a14:m>
                <a:r>
                  <a:rPr lang="es-CO" sz="1800" dirty="0">
                    <a:solidFill>
                      <a:schemeClr val="tx1"/>
                    </a:solidFill>
                    <a:latin typeface="Century Gothic" panose="020B0502020202020204" pitchFamily="34" charset="0"/>
                  </a:rPr>
                  <a:t> también afecta </a:t>
                </a:r>
                <a14:m>
                  <m:oMath xmlns:m="http://schemas.openxmlformats.org/officeDocument/2006/math">
                    <m:sSub>
                      <m:sSubPr>
                        <m:ctrlPr>
                          <a:rPr lang="es-CO" sz="1800" i="1">
                            <a:solidFill>
                              <a:schemeClr val="tx1"/>
                            </a:solidFill>
                            <a:latin typeface="Cambria Math" panose="02040503050406030204" pitchFamily="18" charset="0"/>
                          </a:rPr>
                        </m:ctrlPr>
                      </m:sSubPr>
                      <m:e>
                        <m:r>
                          <a:rPr lang="es-CO" sz="1800" i="1">
                            <a:solidFill>
                              <a:schemeClr val="tx1"/>
                            </a:solidFill>
                            <a:latin typeface="Cambria Math" panose="02040503050406030204" pitchFamily="18" charset="0"/>
                          </a:rPr>
                          <m:t>𝑦</m:t>
                        </m:r>
                      </m:e>
                      <m:sub>
                        <m:r>
                          <a:rPr lang="es-CO" sz="1800" b="0" i="1" smtClean="0">
                            <a:solidFill>
                              <a:schemeClr val="tx1"/>
                            </a:solidFill>
                            <a:latin typeface="Cambria Math" panose="02040503050406030204" pitchFamily="18" charset="0"/>
                          </a:rPr>
                          <m:t>3</m:t>
                        </m:r>
                      </m:sub>
                    </m:sSub>
                  </m:oMath>
                </a14:m>
                <a:r>
                  <a:rPr lang="es-CO" sz="1800" dirty="0">
                    <a:solidFill>
                      <a:schemeClr val="tx1"/>
                    </a:solidFill>
                  </a:rPr>
                  <a:t> </a:t>
                </a:r>
                <a:r>
                  <a:rPr lang="es-CO" sz="1800" dirty="0">
                    <a:solidFill>
                      <a:schemeClr val="tx1"/>
                    </a:solidFill>
                    <a:latin typeface="Century Gothic" panose="020B0502020202020204" pitchFamily="34" charset="0"/>
                  </a:rPr>
                  <a:t>de forma contemporánea. </a:t>
                </a:r>
                <a:endParaRPr lang="es-CO" sz="1800" dirty="0">
                  <a:solidFill>
                    <a:schemeClr val="tx1"/>
                  </a:solidFill>
                </a:endParaRPr>
              </a:p>
            </p:txBody>
          </p:sp>
        </mc:Choice>
        <mc:Fallback xmlns="">
          <p:sp>
            <p:nvSpPr>
              <p:cNvPr id="4" name="Marcador de contenido 2">
                <a:extLst>
                  <a:ext uri="{FF2B5EF4-FFF2-40B4-BE49-F238E27FC236}">
                    <a16:creationId xmlns:a16="http://schemas.microsoft.com/office/drawing/2014/main" id="{18133906-1A9F-474B-A0FA-7C8CE7BE34E5}"/>
                  </a:ext>
                </a:extLst>
              </p:cNvPr>
              <p:cNvSpPr txBox="1">
                <a:spLocks noRot="1" noChangeAspect="1" noMove="1" noResize="1" noEditPoints="1" noAdjustHandles="1" noChangeArrowheads="1" noChangeShapeType="1" noTextEdit="1"/>
              </p:cNvSpPr>
              <p:nvPr/>
            </p:nvSpPr>
            <p:spPr>
              <a:xfrm>
                <a:off x="2062480" y="3921643"/>
                <a:ext cx="9396816" cy="2125231"/>
              </a:xfrm>
              <a:prstGeom prst="rect">
                <a:avLst/>
              </a:prstGeom>
              <a:blipFill>
                <a:blip r:embed="rId3"/>
                <a:stretch>
                  <a:fillRect l="-1427" t="-3152" r="-1492"/>
                </a:stretch>
              </a:blipFill>
            </p:spPr>
            <p:txBody>
              <a:bodyPr/>
              <a:lstStyle/>
              <a:p>
                <a:r>
                  <a:rPr lang="es-CO">
                    <a:noFill/>
                  </a:rPr>
                  <a:t> </a:t>
                </a:r>
              </a:p>
            </p:txBody>
          </p:sp>
        </mc:Fallback>
      </mc:AlternateContent>
    </p:spTree>
    <p:extLst>
      <p:ext uri="{BB962C8B-B14F-4D97-AF65-F5344CB8AC3E}">
        <p14:creationId xmlns:p14="http://schemas.microsoft.com/office/powerpoint/2010/main" val="381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7D32-D033-4383-AA52-4A5D37F619E6}"/>
              </a:ext>
            </a:extLst>
          </p:cNvPr>
          <p:cNvSpPr>
            <a:spLocks noGrp="1"/>
          </p:cNvSpPr>
          <p:nvPr>
            <p:ph type="title"/>
          </p:nvPr>
        </p:nvSpPr>
        <p:spPr>
          <a:xfrm>
            <a:off x="1097280" y="988906"/>
            <a:ext cx="10058400" cy="748454"/>
          </a:xfrm>
        </p:spPr>
        <p:txBody>
          <a:bodyPr>
            <a:normAutofit/>
          </a:bodyPr>
          <a:lstStyle/>
          <a:p>
            <a:r>
              <a:rPr lang="es-CO" b="1" dirty="0">
                <a:latin typeface="Century Gothic" panose="020B0502020202020204" pitchFamily="34" charset="0"/>
              </a:rPr>
              <a:t>Paso a paso utilizando Rstudio. </a:t>
            </a:r>
          </a:p>
        </p:txBody>
      </p:sp>
      <p:sp>
        <p:nvSpPr>
          <p:cNvPr id="3" name="Marcador de contenido 2">
            <a:extLst>
              <a:ext uri="{FF2B5EF4-FFF2-40B4-BE49-F238E27FC236}">
                <a16:creationId xmlns:a16="http://schemas.microsoft.com/office/drawing/2014/main" id="{C2DA9320-D3E9-4DCF-AC24-7EF8249A7366}"/>
              </a:ext>
            </a:extLst>
          </p:cNvPr>
          <p:cNvSpPr>
            <a:spLocks noGrp="1"/>
          </p:cNvSpPr>
          <p:nvPr>
            <p:ph idx="1"/>
          </p:nvPr>
        </p:nvSpPr>
        <p:spPr>
          <a:xfrm>
            <a:off x="956224" y="2044906"/>
            <a:ext cx="10524576" cy="3075736"/>
          </a:xfrm>
        </p:spPr>
        <p:txBody>
          <a:bodyPr>
            <a:noAutofit/>
          </a:bodyPr>
          <a:lstStyle/>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endParaRPr lang="es-MX" dirty="0">
              <a:latin typeface="Century Gothic" panose="020B0502020202020204" pitchFamily="34" charset="0"/>
              <a:ea typeface="Cambria Math" panose="02040503050406030204" pitchFamily="18" charset="0"/>
            </a:endParaRPr>
          </a:p>
          <a:p>
            <a:pPr marL="0" indent="0" algn="just">
              <a:buNone/>
            </a:pPr>
            <a:r>
              <a:rPr lang="es-MX" dirty="0">
                <a:latin typeface="Century Gothic" panose="020B0502020202020204" pitchFamily="34" charset="0"/>
                <a:ea typeface="Cambria Math" panose="02040503050406030204" pitchFamily="18" charset="0"/>
              </a:rPr>
              <a:t> </a:t>
            </a:r>
            <a:endParaRPr lang="es-CO" dirty="0">
              <a:latin typeface="Century Gothic" panose="020B0502020202020204" pitchFamily="34" charset="0"/>
              <a:ea typeface="Cambria Math" panose="02040503050406030204" pitchFamily="18"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lnSpc>
                <a:spcPct val="115000"/>
              </a:lnSpc>
              <a:buNone/>
              <a:tabLst>
                <a:tab pos="926465" algn="l"/>
              </a:tabLst>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5" name="Marcador de contenido 2">
            <a:extLst>
              <a:ext uri="{FF2B5EF4-FFF2-40B4-BE49-F238E27FC236}">
                <a16:creationId xmlns:a16="http://schemas.microsoft.com/office/drawing/2014/main" id="{884D97C5-5D68-4022-A163-54B3A7A68C99}"/>
              </a:ext>
            </a:extLst>
          </p:cNvPr>
          <p:cNvSpPr txBox="1">
            <a:spLocks/>
          </p:cNvSpPr>
          <p:nvPr/>
        </p:nvSpPr>
        <p:spPr>
          <a:xfrm>
            <a:off x="956224" y="2116476"/>
            <a:ext cx="10279552" cy="231373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lvl="0" indent="-342900" algn="just">
              <a:lnSpc>
                <a:spcPct val="115000"/>
              </a:lnSpc>
              <a:buFont typeface="+mj-lt"/>
              <a:buAutoNum type="arabicPeriod"/>
              <a:tabLst>
                <a:tab pos="926465" algn="l"/>
              </a:tabLst>
            </a:pPr>
            <a:r>
              <a:rPr lang="es-CO" sz="1800" dirty="0">
                <a:solidFill>
                  <a:schemeClr val="tx1"/>
                </a:solidFill>
                <a:effectLst/>
                <a:latin typeface="Century Gothic" panose="020B0502020202020204" pitchFamily="34" charset="0"/>
                <a:ea typeface="Times New Roman" panose="02020603050405020304" pitchFamily="18" charset="0"/>
              </a:rPr>
              <a:t>Se estima un VAR en forma reducida tal cual se vio en la clase complementaria y se procede a validar los supuestos sobre dicho modelo (Ojo, la validación no va sobre el SVAR).  Recuerden que en el contexto de series de tiempo, el supuesto más importante es el de no autocorrelación en los residuales. Sin embargo, lo deseable es que se cumplan todos. </a:t>
            </a:r>
          </a:p>
          <a:p>
            <a:pPr marL="342900" lvl="0" indent="-342900" algn="just">
              <a:lnSpc>
                <a:spcPct val="115000"/>
              </a:lnSpc>
              <a:buFont typeface="+mj-lt"/>
              <a:buAutoNum type="arabicPeriod"/>
              <a:tabLst>
                <a:tab pos="926465" algn="l"/>
              </a:tabLst>
            </a:pPr>
            <a:r>
              <a:rPr lang="es-CO" sz="1800" dirty="0">
                <a:solidFill>
                  <a:schemeClr val="tx1"/>
                </a:solidFill>
                <a:effectLst/>
                <a:latin typeface="Century Gothic" panose="020B0502020202020204" pitchFamily="34" charset="0"/>
                <a:ea typeface="Arial" panose="020B0604020202020204" pitchFamily="34" charset="0"/>
              </a:rPr>
              <a:t>Se crea una matriz </a:t>
            </a:r>
            <a:r>
              <a:rPr lang="es-CO" sz="1800" i="1" dirty="0">
                <a:solidFill>
                  <a:schemeClr val="tx1"/>
                </a:solidFill>
                <a:effectLst/>
                <a:latin typeface="Century Gothic" panose="020B0502020202020204" pitchFamily="34" charset="0"/>
                <a:ea typeface="Arial" panose="020B0604020202020204" pitchFamily="34" charset="0"/>
              </a:rPr>
              <a:t>A </a:t>
            </a:r>
            <a:r>
              <a:rPr lang="es-CO" sz="1800" dirty="0">
                <a:solidFill>
                  <a:schemeClr val="tx1"/>
                </a:solidFill>
                <a:effectLst/>
                <a:latin typeface="Century Gothic" panose="020B0502020202020204" pitchFamily="34" charset="0"/>
                <a:ea typeface="Arial" panose="020B0604020202020204" pitchFamily="34" charset="0"/>
              </a:rPr>
              <a:t>de dimensión </a:t>
            </a:r>
            <a:r>
              <a:rPr lang="es-CO" sz="1800" i="1" dirty="0">
                <a:solidFill>
                  <a:schemeClr val="tx1"/>
                </a:solidFill>
                <a:effectLst/>
                <a:latin typeface="Century Gothic" panose="020B0502020202020204" pitchFamily="34" charset="0"/>
                <a:ea typeface="Arial" panose="020B0604020202020204" pitchFamily="34" charset="0"/>
              </a:rPr>
              <a:t>k x k </a:t>
            </a:r>
            <a:r>
              <a:rPr lang="es-CO" sz="1800" dirty="0">
                <a:solidFill>
                  <a:schemeClr val="tx1"/>
                </a:solidFill>
                <a:effectLst/>
                <a:latin typeface="Century Gothic" panose="020B0502020202020204" pitchFamily="34" charset="0"/>
                <a:ea typeface="Arial" panose="020B0604020202020204" pitchFamily="34" charset="0"/>
              </a:rPr>
              <a:t>donde </a:t>
            </a:r>
            <a:r>
              <a:rPr lang="es-CO" sz="1800" i="1" dirty="0">
                <a:solidFill>
                  <a:schemeClr val="tx1"/>
                </a:solidFill>
                <a:effectLst/>
                <a:latin typeface="Century Gothic" panose="020B0502020202020204" pitchFamily="34" charset="0"/>
                <a:ea typeface="Arial" panose="020B0604020202020204" pitchFamily="34" charset="0"/>
              </a:rPr>
              <a:t>k </a:t>
            </a:r>
            <a:r>
              <a:rPr lang="es-CO" sz="1800" dirty="0">
                <a:solidFill>
                  <a:schemeClr val="tx1"/>
                </a:solidFill>
                <a:effectLst/>
                <a:latin typeface="Century Gothic" panose="020B0502020202020204" pitchFamily="34" charset="0"/>
                <a:ea typeface="Arial" panose="020B0604020202020204" pitchFamily="34" charset="0"/>
              </a:rPr>
              <a:t>es el número de variables, restringiendo a cero los coeficientes donde se imponen las restricciones de exclusión y dejando como </a:t>
            </a:r>
            <a:r>
              <a:rPr lang="es-CO" sz="1800" i="1" dirty="0">
                <a:solidFill>
                  <a:schemeClr val="tx1"/>
                </a:solidFill>
                <a:effectLst/>
                <a:latin typeface="Century Gothic" panose="020B0502020202020204" pitchFamily="34" charset="0"/>
                <a:ea typeface="Arial" panose="020B0604020202020204" pitchFamily="34" charset="0"/>
              </a:rPr>
              <a:t>NA </a:t>
            </a:r>
            <a:r>
              <a:rPr lang="es-CO" sz="1800" dirty="0">
                <a:solidFill>
                  <a:schemeClr val="tx1"/>
                </a:solidFill>
                <a:effectLst/>
                <a:latin typeface="Century Gothic" panose="020B0502020202020204" pitchFamily="34" charset="0"/>
                <a:ea typeface="Arial" panose="020B0604020202020204" pitchFamily="34" charset="0"/>
              </a:rPr>
              <a:t>a los coeficientes que serán estimados. </a:t>
            </a:r>
          </a:p>
          <a:p>
            <a:pPr marL="342900" indent="-342900" algn="just">
              <a:lnSpc>
                <a:spcPct val="115000"/>
              </a:lnSpc>
              <a:buFont typeface="+mj-lt"/>
              <a:buAutoNum type="arabicPeriod"/>
              <a:tabLst>
                <a:tab pos="926465" algn="l"/>
              </a:tabLst>
            </a:pPr>
            <a:r>
              <a:rPr lang="es-CO" sz="1800" dirty="0">
                <a:solidFill>
                  <a:schemeClr val="tx1"/>
                </a:solidFill>
                <a:latin typeface="Century Gothic" panose="020B0502020202020204" pitchFamily="34" charset="0"/>
                <a:ea typeface="Arial" panose="020B0604020202020204" pitchFamily="34" charset="0"/>
              </a:rPr>
              <a:t>La estimación se lleva a cabo con</a:t>
            </a:r>
            <a:r>
              <a:rPr lang="es-CO" sz="1800" dirty="0">
                <a:solidFill>
                  <a:schemeClr val="tx1"/>
                </a:solidFill>
                <a:effectLst/>
                <a:latin typeface="Century Gothic" panose="020B0502020202020204" pitchFamily="34" charset="0"/>
                <a:ea typeface="Times New Roman" panose="02020603050405020304" pitchFamily="18" charset="0"/>
              </a:rPr>
              <a:t> la función SVAR, cuyo argumento principal es el VAR en forma reducida que previamente estimamos</a:t>
            </a:r>
            <a:r>
              <a:rPr lang="es-CO" sz="1800" dirty="0">
                <a:effectLst/>
                <a:latin typeface="Times New Roman" panose="02020603050405020304" pitchFamily="18" charset="0"/>
                <a:ea typeface="Times New Roman" panose="02020603050405020304" pitchFamily="18" charset="0"/>
              </a:rPr>
              <a:t>. </a:t>
            </a:r>
            <a:endParaRPr lang="es-CO" sz="1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tabLst>
                <a:tab pos="926465" algn="l"/>
              </a:tabLst>
            </a:pPr>
            <a:endParaRPr lang="es-CO" sz="1800" dirty="0">
              <a:effectLst/>
              <a:latin typeface="Arial" panose="020B0604020202020204" pitchFamily="34" charset="0"/>
              <a:ea typeface="Arial" panose="020B0604020202020204" pitchFamily="34" charset="0"/>
            </a:endParaRPr>
          </a:p>
          <a:p>
            <a:pPr marL="342900" indent="-342900" algn="just">
              <a:buFont typeface="+mj-lt"/>
              <a:buAutoNum type="arabicPeriod"/>
            </a:pPr>
            <a:endParaRPr lang="es-MX" sz="1800" dirty="0">
              <a:latin typeface="Century Gothic" panose="020B0502020202020204" pitchFamily="34" charset="0"/>
            </a:endParaRPr>
          </a:p>
        </p:txBody>
      </p:sp>
    </p:spTree>
    <p:extLst>
      <p:ext uri="{BB962C8B-B14F-4D97-AF65-F5344CB8AC3E}">
        <p14:creationId xmlns:p14="http://schemas.microsoft.com/office/powerpoint/2010/main" val="420140089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235</TotalTime>
  <Words>1176</Words>
  <Application>Microsoft Office PowerPoint</Application>
  <PresentationFormat>Panorámica</PresentationFormat>
  <Paragraphs>95</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Arial</vt:lpstr>
      <vt:lpstr>Calibri</vt:lpstr>
      <vt:lpstr>Calibri Light</vt:lpstr>
      <vt:lpstr>Cambria Math</vt:lpstr>
      <vt:lpstr>Century Gothic</vt:lpstr>
      <vt:lpstr>Courier New</vt:lpstr>
      <vt:lpstr>Times New Roman</vt:lpstr>
      <vt:lpstr>Wingdings</vt:lpstr>
      <vt:lpstr>Retrospección</vt:lpstr>
      <vt:lpstr>Monitoria SVAR.</vt:lpstr>
      <vt:lpstr>El problema de identificación. </vt:lpstr>
      <vt:lpstr>El problema de identificación. </vt:lpstr>
      <vt:lpstr>El problema de identificación. </vt:lpstr>
      <vt:lpstr>El modelo SVAR.</vt:lpstr>
      <vt:lpstr>Identificación por restricciones de Ortogonalidad.</vt:lpstr>
      <vt:lpstr>Identificación por restricciones de Ortogonalidad.</vt:lpstr>
      <vt:lpstr>Identificación por restricciones de Ortogonalidad.</vt:lpstr>
      <vt:lpstr>Paso a paso utilizando Rstudio. </vt:lpstr>
      <vt:lpstr>Paso a paso utilizando Rstudio. </vt:lpstr>
      <vt:lpstr>Paso a paso utilizando Rstudio.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Monitoria SVAR y VECM.</dc:title>
  <dc:creator>Jhan Jhailer  Andrade Portela</dc:creator>
  <cp:lastModifiedBy>Jhan Jhailer  Andrade Portela</cp:lastModifiedBy>
  <cp:revision>23</cp:revision>
  <dcterms:created xsi:type="dcterms:W3CDTF">2020-12-03T14:39:21Z</dcterms:created>
  <dcterms:modified xsi:type="dcterms:W3CDTF">2020-12-04T17:53:24Z</dcterms:modified>
</cp:coreProperties>
</file>