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6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19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4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2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4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E2A289-6347-43FF-BCAC-F04173CF02FD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FF4DCA-C519-478B-91DA-004936AA1BEC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3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b="1" dirty="0">
                <a:latin typeface="Century Gothic" panose="020B0502020202020204" pitchFamily="34" charset="0"/>
              </a:rPr>
              <a:t>Cointegración – Metodología de Engle &amp; Granger.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059680" y="45225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dirty="0">
                <a:latin typeface="Century Gothic" panose="020B0502020202020204" pitchFamily="34" charset="0"/>
              </a:rPr>
              <a:t>Jhan Andrade, Camilo Forero &amp; Germán Rodriguez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60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3C67290-D313-41FA-AF26-AD9F82E72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52" y="528057"/>
            <a:ext cx="7152351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1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05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¿Qué es cointegración?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20634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Dos o más variables integradas de orden </a:t>
            </a:r>
            <a:r>
              <a:rPr lang="es-CO" sz="2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d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están cointegradas, si existe una combinación lineal de estas variables con un orden de integración menor. </a:t>
            </a:r>
          </a:p>
          <a:p>
            <a:pPr>
              <a:buFont typeface="Wingdings" panose="05000000000000000000" pitchFamily="2" charset="2"/>
              <a:buChar char="§"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En la medida en que en economía generalmente trabajamos con variables integradas de primer orden</a:t>
            </a:r>
            <a:r>
              <a:rPr lang="es-CO" sz="2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tomaremos la siguiente definición: Dos o más variables I(1) están cointegradas si existe una combinación lineal entre ellas que es estacionaria.</a:t>
            </a:r>
          </a:p>
        </p:txBody>
      </p:sp>
    </p:spTree>
    <p:extLst>
      <p:ext uri="{BB962C8B-B14F-4D97-AF65-F5344CB8AC3E}">
        <p14:creationId xmlns:p14="http://schemas.microsoft.com/office/powerpoint/2010/main" val="39109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¿Qué implica la cointegración?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3891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Supongamos el caso de dos variables: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Cuando dos variables están cointegradas existe una relación estable y  de largo plazo entre ellas, debido a que tienen una tendencia estocástica común.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La relación de cointegración representa el equilibrio o atractor de largo plazo para dichas variables. En consecuencia, las desviaciones del equilibrio deben ser transitorias.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El reto está en explicar cuáles son las fuerzas económicas que permiten que las variables converjan a su relación de largo plazo. </a:t>
            </a:r>
          </a:p>
          <a:p>
            <a:pPr marL="0" indent="0" algn="just">
              <a:buNone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2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38917"/>
            <a:ext cx="10058400" cy="39883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Primer paso: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Analizar el orden de integración de las series por medio de pruebas de raíz unitaria. En nuestro caso, debemos verificar que las variables son </a:t>
            </a:r>
            <a:r>
              <a:rPr lang="es-CO" sz="2400" i="1" dirty="0">
                <a:solidFill>
                  <a:schemeClr val="tx1"/>
                </a:solidFill>
                <a:latin typeface="Century Gothic" panose="020B0502020202020204" pitchFamily="34" charset="0"/>
              </a:rPr>
              <a:t>I(1). </a:t>
            </a:r>
          </a:p>
          <a:p>
            <a:pPr marL="0" indent="0" algn="just"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Segundo paso: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Si ambas variables son integradas de primer orden, estimamos por MCO una regresión entre las variables en </a:t>
            </a: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nivel.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Posteriormente, obtenemos los residuales y hacemos una prueba de raíz unitaria sobre ellos.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Si los residuales son estacionarios, podemos afirmar que las series están cointegradas.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Si los residuales no son estacionarios, decimos que las series no están cointegradas. </a:t>
            </a:r>
          </a:p>
          <a:p>
            <a:pPr marL="457200" indent="-457200" algn="just">
              <a:buFont typeface="+mj-lt"/>
              <a:buAutoNum type="arabicPeriod"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endParaRPr lang="es-CO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82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</p:spPr>
            <p:txBody>
              <a:bodyPr>
                <a:noAutofit/>
              </a:bodyPr>
              <a:lstStyle/>
              <a:p>
                <a:pPr marL="0" lvl="0" indent="0" algn="just">
                  <a:buNone/>
                </a:pPr>
                <a:r>
                  <a:rPr lang="es-CO" sz="2400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Tercer paso: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Si las variables sí están cointegradas, puede estimarse la regresión en niveles, de la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. Si bien el parámetro estimado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es consistente, no se puede realizar inferencia debido a que no se distribuye normal. </a:t>
                </a:r>
              </a:p>
              <a:p>
                <a:pPr marL="0" lvl="0" indent="0" algn="just">
                  <a:buNone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Para poder realizar inferencia, se deben incluir rezagos y adelantos de la variable regresora diferenciada, estando estos determinados por algún criterio de información. Este procedimiento da lugar al modelo de </a:t>
                </a:r>
                <a:r>
                  <a:rPr lang="es-CO" sz="2400" i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Mínimos Cuadrados Ordinarios Dinámicos. </a:t>
                </a:r>
              </a:p>
              <a:p>
                <a:pPr marL="0" lv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 +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C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CO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CO" sz="2400" dirty="0">
                  <a:latin typeface="Century Gothic" panose="020B0502020202020204" pitchFamily="34" charset="0"/>
                </a:endParaRPr>
              </a:p>
              <a:p>
                <a:pPr marL="0" lv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  <a:blipFill>
                <a:blip r:embed="rId2"/>
                <a:stretch>
                  <a:fillRect l="-1818" t="-2137" r="-18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22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</p:spPr>
            <p:txBody>
              <a:bodyPr>
                <a:noAutofit/>
              </a:bodyPr>
              <a:lstStyle/>
              <a:p>
                <a:pPr marL="0" lvl="0" indent="0" algn="just">
                  <a:buNone/>
                </a:pPr>
                <a:r>
                  <a:rPr lang="es-CO" sz="2400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Tercer paso: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La opción más utilizada es hacer un modelo de corrección de error, el cual me permite incorporar en el modelo relaciones de corto plazo y de largo plazo (la relación de cointegración). </a:t>
                </a:r>
              </a:p>
              <a:p>
                <a:pPr marL="0" lvl="0" indent="0" algn="just">
                  <a:buNone/>
                </a:pPr>
                <a:endParaRPr lang="es-CO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CO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CO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CO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just">
                  <a:buNone/>
                </a:pPr>
                <a:endParaRPr lang="es-CO" sz="2400" dirty="0">
                  <a:latin typeface="Century Gothic" panose="020B0502020202020204" pitchFamily="34" charset="0"/>
                </a:endParaRPr>
              </a:p>
              <a:p>
                <a:pPr marL="0" lv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  <a:blipFill rotWithShape="0">
                <a:blip r:embed="rId2"/>
                <a:stretch>
                  <a:fillRect l="-1818" t="-2137" r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356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</p:spPr>
            <p:txBody>
              <a:bodyPr>
                <a:noAutofit/>
              </a:bodyPr>
              <a:lstStyle/>
              <a:p>
                <a:pPr marL="0" lvl="0" indent="0" algn="just">
                  <a:buNone/>
                </a:pPr>
                <a:endParaRPr lang="es-CO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CO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CO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s-CO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CO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C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lv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lvl="0" algn="just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CO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es la desviación del equilibro de largo plazo en t-1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son los parámetros de velocidad de ajuste, los cuales permiten que se de la corrección de error.  Se espera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sea negativo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s-CO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positivo. </a:t>
                </a:r>
                <a:r>
                  <a:rPr lang="es-CO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  <a:blipFill rotWithShape="0">
                <a:blip r:embed="rId2"/>
                <a:stretch>
                  <a:fillRect l="-1697" t="-4427" r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16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Metodología de Engle &amp; Granger.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2038917"/>
            <a:ext cx="10058400" cy="39883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Cuarto paso: </a:t>
            </a: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realizar la validación de supuestos sobre el modelo de corrección de error.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Al igual que en la metodología Box &amp; Jenkins, los residuales estimados del modelo de corrección de error deben comportarse como un ruido blanco.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Típicamente en el modelo de MCOD los residuales presentan autocorrelación debido a que no incluyen rezagos de la variable dependiente, por lo cual se suele ajustar por errores robustos.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CO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 Si hay autocorrelación en los residuales, deben incluirse más rezagos. No obstante, se debe ser cuidadoso para poder tener un modelo parsimonioso.  </a:t>
            </a:r>
          </a:p>
          <a:p>
            <a:pPr algn="just"/>
            <a:endParaRPr lang="es-CO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3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entury Gothic" panose="020B0502020202020204" pitchFamily="34" charset="0"/>
              </a:rPr>
              <a:t>Regresión espuria.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Si en el </a:t>
                </a:r>
                <a:r>
                  <a:rPr lang="es-CO" sz="2400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segundo paso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de la metodología Engle &amp; Granger concluyo que las variables no están cointegradas, no debo estimar una regresión en nivel sobre ellas, pues haría una regresión espuria. 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Al estimar esta regresión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CO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dado que las variables son </a:t>
                </a:r>
                <a:r>
                  <a:rPr lang="es-CO" sz="2400" i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I(1)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y no están cointegradas, el residual es </a:t>
                </a:r>
                <a:r>
                  <a:rPr lang="es-CO" sz="2400" b="1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no </a:t>
                </a: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estacionario y el parámetro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s-C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estimado es inconsistente.  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La regresión espuria se presenta pese a que el R2 de la regresión sea alto y el coeficiente aparentemente significativo. 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r>
                  <a:rPr lang="es-CO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En ese caso, debería estimarse un modelo en primeras diferencias. </a:t>
                </a:r>
              </a:p>
              <a:p>
                <a:pPr lvl="0" algn="just">
                  <a:buFont typeface="Wingdings" panose="05000000000000000000" pitchFamily="2" charset="2"/>
                  <a:buChar char="v"/>
                </a:pPr>
                <a:endParaRPr lang="es-CO" sz="2400" dirty="0"/>
              </a:p>
              <a:p>
                <a:pPr marL="0" indent="0" algn="just">
                  <a:buNone/>
                </a:pPr>
                <a:endParaRPr lang="es-CO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38917"/>
                <a:ext cx="10058400" cy="3988396"/>
              </a:xfrm>
              <a:blipFill rotWithShape="0">
                <a:blip r:embed="rId2"/>
                <a:stretch>
                  <a:fillRect l="-1697" t="-3053" r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638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795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Cambria Math</vt:lpstr>
      <vt:lpstr>Century Gothic</vt:lpstr>
      <vt:lpstr>Wingdings</vt:lpstr>
      <vt:lpstr>Retrospección</vt:lpstr>
      <vt:lpstr>Cointegración – Metodología de Engle &amp; Granger. </vt:lpstr>
      <vt:lpstr>¿Qué es cointegración?</vt:lpstr>
      <vt:lpstr>¿Qué implica la cointegración?</vt:lpstr>
      <vt:lpstr>Metodología de Engle &amp; Granger. </vt:lpstr>
      <vt:lpstr>Metodología de Engle &amp; Granger. </vt:lpstr>
      <vt:lpstr>Metodología de Engle &amp; Granger. </vt:lpstr>
      <vt:lpstr>Metodología de Engle &amp; Granger. </vt:lpstr>
      <vt:lpstr>Metodología de Engle &amp; Granger. </vt:lpstr>
      <vt:lpstr>Regresión espuria.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Cointegración – Metodología de Engle &amp; Granger. </dc:title>
  <dc:creator>Jhan Andrade</dc:creator>
  <cp:lastModifiedBy>Jhan Jhailer  Andrade Portela</cp:lastModifiedBy>
  <cp:revision>5</cp:revision>
  <dcterms:created xsi:type="dcterms:W3CDTF">2020-11-05T18:27:48Z</dcterms:created>
  <dcterms:modified xsi:type="dcterms:W3CDTF">2021-04-13T04:10:11Z</dcterms:modified>
</cp:coreProperties>
</file>