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59" r:id="rId9"/>
    <p:sldId id="261" r:id="rId10"/>
    <p:sldId id="260" r:id="rId11"/>
    <p:sldId id="262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911A66-C4D6-42C5-A0B3-61BD788E1764}" v="5" dt="2022-09-28T19:07:22.355"/>
    <p1510:client id="{C4FF55F6-4BEB-45D8-AA68-EAAC0266EA86}" v="20" dt="2022-09-28T14:59:11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80CA-D5F3-BDF0-2D31-21BF65AE0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73855-B36C-B215-9C5E-9D7615CA9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7177-8B5A-8C44-2560-BDA74818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3C7-F82C-47D0-982B-4F1E63EFA3E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A1EC3-A60F-0298-C91B-C9969E5E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875F4-6B77-850C-36F4-946D31F4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1965-F77F-48DE-B2A7-DD389C0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6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3D51-8018-8521-5309-65F01265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1FB56-7643-BB2E-C9F2-8ED8F13B6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BD6F-DE94-385F-079C-B4FDE3EC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3C7-F82C-47D0-982B-4F1E63EFA3E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45B7-94F7-7CD7-4067-D06047E9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914D-47D6-4977-4E61-E703E14E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1965-F77F-48DE-B2A7-DD389C0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1D6C7-AAF3-29E3-1C44-771B0883F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33396-ABD5-3CA1-7143-006DE0F57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48A8-08C5-51D3-57D8-2D4D6B35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3C7-F82C-47D0-982B-4F1E63EFA3E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A5C73-B60F-B06B-974B-880EAB79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3F0-A4A5-895B-F63E-E8E0C516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1965-F77F-48DE-B2A7-DD389C0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9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56DF-D6C4-19AC-D593-774F2DAF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E3E-7AF3-5128-4429-641E37ABF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3EF8C-EF7D-B5B6-2A06-F5AD05E5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3C7-F82C-47D0-982B-4F1E63EFA3E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08DA-4767-D2CE-A268-3D9FE767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BAFE-A1EB-4C71-3A10-A1909080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1965-F77F-48DE-B2A7-DD389C0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8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EBC1-AAB6-1992-8AC3-DDD5E7B4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DA75D-43FF-1F30-ABA4-21B49DBE6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F2F7-C427-35FC-A38A-8760B29A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3C7-F82C-47D0-982B-4F1E63EFA3E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33E6-D569-021A-D8EA-6B58E06E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CE1C-4746-F695-109D-8DBD5302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1965-F77F-48DE-B2A7-DD389C0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5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03E0-6410-B6F7-EAF1-8CDCED0E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3660A-7C5E-F50F-8F84-ED96C01EF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AA1DA-E8F8-125D-7AE8-EBB36B57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436CA-8078-6101-336B-C211E31B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3C7-F82C-47D0-982B-4F1E63EFA3E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6E9C8-71F8-5973-54C4-F18AE628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817D1-3211-C29B-BDF6-70FD98EE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1965-F77F-48DE-B2A7-DD389C0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7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B28B-6360-1B8D-50AC-5FCB6149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ECC91-E387-E4D3-1F0A-499BF9934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67662-8617-CAD3-472E-00E9346B2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3FA96-0891-A7EF-85F4-2D31CB3C7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FA875-F3F0-6958-99FB-8C5B6823C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4C2D3-8B9C-BD5B-0BC6-F8589149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3C7-F82C-47D0-982B-4F1E63EFA3E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019E3-67E5-929B-C639-7B6ABEEC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005E3-1D76-61F6-6CA2-1F0FA9DA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1965-F77F-48DE-B2A7-DD389C0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8B98-A122-4FA2-D7F1-98E3CCE6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7DDAB-FB8E-89D0-F6D9-B00F687E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3C7-F82C-47D0-982B-4F1E63EFA3E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A861F-71CC-F262-5960-1661980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7CE42-BAAA-A84D-87F5-C0C0C9BF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1965-F77F-48DE-B2A7-DD389C0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F8942-122E-EB76-F06F-DB5C2115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3C7-F82C-47D0-982B-4F1E63EFA3E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5DB45-4E64-A715-92D7-2D0A2F7A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D52B1-190F-9F2A-8470-F51FFA4D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1965-F77F-48DE-B2A7-DD389C0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6DA7-DEB2-15B5-6C93-912E7EA5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8704-2D6D-A933-0076-035DBFF19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6BE5A-17B3-F7B5-98FC-0A5EB21AA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A97A9-1518-4DE5-F464-2D6B823E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3C7-F82C-47D0-982B-4F1E63EFA3E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F3000-6C2B-9543-EF29-4FA955DD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39114-37E7-9730-8404-37D45E44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1965-F77F-48DE-B2A7-DD389C0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219E-F4AB-27A7-A309-BF3CD8F7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6F253-4FD4-7B83-262C-D5C7FDE41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AED57-E3DC-E74A-ECAD-8A27D115A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54B5A-64AC-10F5-DF6D-017B93F2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3C7-F82C-47D0-982B-4F1E63EFA3E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7386B-0F12-2B81-36A7-9D4268A0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1F6B3-FC21-49C4-C3FF-7D42394B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1965-F77F-48DE-B2A7-DD389C0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5CABC-CF1F-63A3-5074-C83602A5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5A157-7846-ED68-11BB-4698616EC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5BEF6-FD32-423A-EA6E-4EB771E96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2C3C7-F82C-47D0-982B-4F1E63EFA3E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7782-F0CA-AED6-EE03-D529D5E77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2402-1A5F-7FF9-C70E-17B2B6B91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1965-F77F-48DE-B2A7-DD389C0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7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onomic/binipolate" TargetMode="External"/><Relationship Id="rId2" Type="http://schemas.openxmlformats.org/officeDocument/2006/relationships/hyperlink" Target="https://www.epi.org/data/methodolog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wx.epi.org/" TargetMode="External"/><Relationship Id="rId4" Type="http://schemas.openxmlformats.org/officeDocument/2006/relationships/hyperlink" Target="https://www.epi.org/data/#?subject=wage-av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idre.ucla.edu/other/mult-pkg/seminars/#Stata" TargetMode="External"/><Relationship Id="rId7" Type="http://schemas.openxmlformats.org/officeDocument/2006/relationships/hyperlink" Target="https://www.stata.com/bookstore/statacheatsheets.pdf" TargetMode="External"/><Relationship Id="rId2" Type="http://schemas.openxmlformats.org/officeDocument/2006/relationships/hyperlink" Target="https://data.princeton.edu/st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a.com/training/webinar/" TargetMode="External"/><Relationship Id="rId5" Type="http://schemas.openxmlformats.org/officeDocument/2006/relationships/hyperlink" Target="https://www.stata.com/links/video-tutorials/" TargetMode="External"/><Relationship Id="rId4" Type="http://schemas.openxmlformats.org/officeDocument/2006/relationships/hyperlink" Target="https://stats.idre.ucla.edu/stata/modul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ta.had.co.nz/papers/tidy-data.html" TargetMode="External"/><Relationship Id="rId2" Type="http://schemas.openxmlformats.org/officeDocument/2006/relationships/hyperlink" Target="https://r4ds.had.co.nz/tidy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bls.gov/cgi-bin/srga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data.epi.org/basicuse/" TargetMode="External"/><Relationship Id="rId2" Type="http://schemas.openxmlformats.org/officeDocument/2006/relationships/hyperlink" Target="https://microdata.epi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i.org/indicators/state-unemployment-race-ethnicity/" TargetMode="External"/><Relationship Id="rId2" Type="http://schemas.openxmlformats.org/officeDocument/2006/relationships/hyperlink" Target="https://www.epi.org/data/#?subject=unem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F4ED-17B1-4298-6FF4-145459AE9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in Stata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2A807-8EB9-8104-43B7-16D86D78A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EARNcon</a:t>
            </a:r>
            <a:r>
              <a:rPr lang="en-US" dirty="0"/>
              <a:t> Cleveland 2022</a:t>
            </a:r>
          </a:p>
          <a:p>
            <a:r>
              <a:rPr lang="en-US" dirty="0"/>
              <a:t>September 28, 2022</a:t>
            </a:r>
          </a:p>
          <a:p>
            <a:r>
              <a:rPr lang="en-US" dirty="0"/>
              <a:t>Zane Mokhiber</a:t>
            </a:r>
          </a:p>
        </p:txBody>
      </p:sp>
    </p:spTree>
    <p:extLst>
      <p:ext uri="{BB962C8B-B14F-4D97-AF65-F5344CB8AC3E}">
        <p14:creationId xmlns:p14="http://schemas.microsoft.com/office/powerpoint/2010/main" val="88279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2"/>
    </mc:Choice>
    <mc:Fallback xmlns="">
      <p:transition spd="slow" advTm="30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0315-7BAC-44AC-216C-3BAE628A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wages in CPS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0B24-1C91-E590-F0E7-3B788BD2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Percentiles give you a good overview of wage </a:t>
            </a:r>
            <a:r>
              <a:rPr lang="en-US" dirty="0" err="1"/>
              <a:t>distrubtions</a:t>
            </a:r>
            <a:endParaRPr lang="en-US" dirty="0"/>
          </a:p>
          <a:p>
            <a:r>
              <a:rPr lang="en-US" dirty="0"/>
              <a:t>Clumping around specific percentiles can </a:t>
            </a:r>
            <a:r>
              <a:rPr lang="en-US" dirty="0">
                <a:hlinkClick r:id="rId2"/>
              </a:rPr>
              <a:t>cause problems</a:t>
            </a:r>
            <a:endParaRPr lang="en-US" dirty="0"/>
          </a:p>
          <a:p>
            <a:r>
              <a:rPr lang="en-US" dirty="0"/>
              <a:t>Use EPI’s </a:t>
            </a:r>
            <a:r>
              <a:rPr lang="en-US" dirty="0">
                <a:hlinkClick r:id="rId3"/>
              </a:rPr>
              <a:t>Binipolate</a:t>
            </a:r>
            <a:r>
              <a:rPr lang="en-US" dirty="0"/>
              <a:t> to resolve </a:t>
            </a:r>
          </a:p>
          <a:p>
            <a:r>
              <a:rPr lang="en-US" dirty="0"/>
              <a:t>Published EPI resources </a:t>
            </a:r>
          </a:p>
          <a:p>
            <a:pPr lvl="1"/>
            <a:r>
              <a:rPr lang="en-US" dirty="0">
                <a:hlinkClick r:id="rId4"/>
              </a:rPr>
              <a:t>https://www.epi.org/data/#?subject=wage-avg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https://swx.epi.org/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9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95F3-7A30-7DD6-05C3-1FB8FD13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usable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25EC-403F-AA81-B818-B9EEB4D2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 data is great for Stata, not so great to glean insights from</a:t>
            </a:r>
          </a:p>
          <a:p>
            <a:r>
              <a:rPr lang="en-US" dirty="0"/>
              <a:t>Use collapse and reshape to get your data into human readable, simple tables</a:t>
            </a:r>
          </a:p>
          <a:p>
            <a:r>
              <a:rPr lang="en-US" dirty="0"/>
              <a:t>Export to excel/csv</a:t>
            </a:r>
          </a:p>
        </p:txBody>
      </p:sp>
    </p:spTree>
    <p:extLst>
      <p:ext uri="{BB962C8B-B14F-4D97-AF65-F5344CB8AC3E}">
        <p14:creationId xmlns:p14="http://schemas.microsoft.com/office/powerpoint/2010/main" val="94910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92BA-9229-3C5B-EE6B-F484BD79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joining!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D2254-F62E-2D5A-4B54-04016889B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49" y="1652530"/>
            <a:ext cx="10515600" cy="4601551"/>
          </a:xfrm>
        </p:spPr>
        <p:txBody>
          <a:bodyPr/>
          <a:lstStyle/>
          <a:p>
            <a:r>
              <a:rPr lang="en-US" dirty="0"/>
              <a:t>Additional resources</a:t>
            </a:r>
          </a:p>
          <a:p>
            <a:pPr lvl="1"/>
            <a:r>
              <a:rPr lang="en-US" dirty="0"/>
              <a:t> Princeton intro to </a:t>
            </a:r>
            <a:r>
              <a:rPr lang="en-US" dirty="0" err="1"/>
              <a:t>stata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https://data.princeton.edu/stata</a:t>
            </a:r>
            <a:endParaRPr lang="en-US" dirty="0"/>
          </a:p>
          <a:p>
            <a:pPr lvl="1"/>
            <a:r>
              <a:rPr lang="en-US" dirty="0"/>
              <a:t>UCLA learning modules </a:t>
            </a:r>
            <a:r>
              <a:rPr lang="en-US" dirty="0">
                <a:hlinkClick r:id="rId3"/>
              </a:rPr>
              <a:t>https://stats.idre.ucla.edu/other/mult-pkg/seminars/#Stata</a:t>
            </a:r>
            <a:r>
              <a:rPr lang="en-US" dirty="0"/>
              <a:t> and here </a:t>
            </a:r>
            <a:r>
              <a:rPr lang="en-US" dirty="0">
                <a:hlinkClick r:id="rId4"/>
              </a:rPr>
              <a:t>https://stats.idre.ucla.edu/stata/modules/</a:t>
            </a:r>
            <a:endParaRPr lang="en-US" dirty="0"/>
          </a:p>
          <a:p>
            <a:pPr lvl="1"/>
            <a:r>
              <a:rPr lang="en-US" dirty="0"/>
              <a:t>Stata video tutorials </a:t>
            </a:r>
            <a:r>
              <a:rPr lang="en-US" dirty="0">
                <a:hlinkClick r:id="rId5"/>
              </a:rPr>
              <a:t>https://www.stata.com/links/video-tutorials/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https://www.stata.com/training/webinar/</a:t>
            </a:r>
            <a:endParaRPr lang="en-US" dirty="0"/>
          </a:p>
          <a:p>
            <a:pPr lvl="1"/>
            <a:r>
              <a:rPr lang="en-US" dirty="0"/>
              <a:t>Stata cheat sheets: </a:t>
            </a:r>
            <a:r>
              <a:rPr lang="en-US" dirty="0">
                <a:hlinkClick r:id="rId7"/>
              </a:rPr>
              <a:t>https://www.stata.com/bookstore/statacheatsheets.pdf</a:t>
            </a:r>
            <a:endParaRPr lang="en-US" dirty="0"/>
          </a:p>
          <a:p>
            <a:r>
              <a:rPr lang="en-US" dirty="0"/>
              <a:t>My contact info: email: zmokhiber@epi.org I twitter: @zanemokhiber</a:t>
            </a:r>
          </a:p>
        </p:txBody>
      </p:sp>
    </p:spTree>
    <p:extLst>
      <p:ext uri="{BB962C8B-B14F-4D97-AF65-F5344CB8AC3E}">
        <p14:creationId xmlns:p14="http://schemas.microsoft.com/office/powerpoint/2010/main" val="38586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3C97-AEAB-5EC1-FE15-5A8A19D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B6A4-9A0E-FE16-C615-526DE6A9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published state level data from BLS in Stata</a:t>
            </a:r>
          </a:p>
          <a:p>
            <a:r>
              <a:rPr lang="en-US" dirty="0"/>
              <a:t>Supplement published data with CPS microdata analysis</a:t>
            </a:r>
          </a:p>
          <a:p>
            <a:r>
              <a:rPr lang="en-US" dirty="0"/>
              <a:t>Output basic analysis of unemployment rates and median wages by Race/Ethnicity in Ohio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2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F42E-162D-FB55-B817-FAC07505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Objectives/Key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BDE8-C886-33FE-A6D5-72582C4D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BLS data in a “Tidy” manner (Tidy data)</a:t>
            </a:r>
          </a:p>
          <a:p>
            <a:r>
              <a:rPr lang="en-US" dirty="0"/>
              <a:t>Supplementing published statistics with CPS microdata to allow for more fine grain analysis</a:t>
            </a:r>
          </a:p>
          <a:p>
            <a:r>
              <a:rPr lang="en-US" dirty="0"/>
              <a:t>Dealing with small sample sizes and data volatility over time</a:t>
            </a:r>
          </a:p>
          <a:p>
            <a:r>
              <a:rPr lang="en-US" dirty="0"/>
              <a:t>Shameless EPI self promotion </a:t>
            </a:r>
          </a:p>
        </p:txBody>
      </p:sp>
    </p:spTree>
    <p:extLst>
      <p:ext uri="{BB962C8B-B14F-4D97-AF65-F5344CB8AC3E}">
        <p14:creationId xmlns:p14="http://schemas.microsoft.com/office/powerpoint/2010/main" val="204658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E123-05D4-FB11-E3BD-AB36AE7C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09B4-F159-ADB0-283E-C87D34854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EPI written Stata commands</a:t>
            </a:r>
          </a:p>
          <a:p>
            <a:pPr lvl="1"/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net install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load_epiextracts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from("https://microdata.epi.org/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stata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nl-NL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net install binipolate, from("https://raw.githubusercontent.com/Economic/binipolate/master/")</a:t>
            </a:r>
            <a:endParaRPr lang="nl-NL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5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E0D98-FFBC-4191-2133-D5F444FC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Tidy Data?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1E0406C0-3DF5-A31A-5EFB-B61126E3D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see </a:t>
            </a:r>
            <a:r>
              <a:rPr lang="en-US" sz="2200" dirty="0">
                <a:hlinkClick r:id="rId2"/>
              </a:rPr>
              <a:t>https://r4ds.had.co.nz/tidy-data.html</a:t>
            </a:r>
            <a:r>
              <a:rPr lang="en-US" sz="2200" dirty="0"/>
              <a:t>, and </a:t>
            </a:r>
            <a:r>
              <a:rPr lang="en-US" sz="2200" dirty="0">
                <a:hlinkClick r:id="rId3"/>
              </a:rPr>
              <a:t>https://vita.had.co.nz/papers/tidy-data.html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F9F9D0-ECF6-52AF-551F-2CE377E82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2305384"/>
            <a:ext cx="10917936" cy="39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5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BC0FD-529F-311D-A1C7-779C2F70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Tidy examples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ABF7A-428F-C75E-A1CC-92C89D32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03291"/>
            <a:ext cx="5614416" cy="328443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A5CB69-9503-B31D-8A81-2F7D0CA17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3350697"/>
            <a:ext cx="5614416" cy="218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C6AE-1C6A-9799-4F6A-5D36D8F8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BLS data Tidy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7C7C-AB65-1F2A-3AA0-E5466FFF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BLS </a:t>
            </a:r>
            <a:r>
              <a:rPr lang="en-US" dirty="0">
                <a:hlinkClick r:id="rId2"/>
              </a:rPr>
              <a:t>series ID finder</a:t>
            </a:r>
            <a:endParaRPr lang="en-US" dirty="0"/>
          </a:p>
          <a:p>
            <a:pPr lvl="1"/>
            <a:r>
              <a:rPr lang="en-US" dirty="0"/>
              <a:t>Output is not that tidy</a:t>
            </a:r>
          </a:p>
          <a:p>
            <a:pPr lvl="1"/>
            <a:r>
              <a:rPr lang="en-US" dirty="0"/>
              <a:t>Series IDs used:LASST390000000000003, LASST420000000000003</a:t>
            </a:r>
          </a:p>
          <a:p>
            <a:r>
              <a:rPr lang="en-US" dirty="0"/>
              <a:t>Reshape in Stata, or…</a:t>
            </a:r>
          </a:p>
          <a:p>
            <a:r>
              <a:rPr lang="en-US" dirty="0"/>
              <a:t>Access tidy(</a:t>
            </a:r>
            <a:r>
              <a:rPr lang="en-US" dirty="0" err="1"/>
              <a:t>ish</a:t>
            </a:r>
            <a:r>
              <a:rPr lang="en-US" dirty="0"/>
              <a:t>) data from download.bls.gov and parse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4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5521-2E11-02B9-C1A6-9BE6075F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Supplementing with CPS Microdata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C103-4029-626F-AA64-6724234E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 harmonized CPS microdata files </a:t>
            </a:r>
            <a:r>
              <a:rPr lang="en-US" dirty="0">
                <a:hlinkClick r:id="rId2"/>
              </a:rPr>
              <a:t>https://microdata.epi.org/</a:t>
            </a:r>
            <a:endParaRPr lang="en-US" dirty="0"/>
          </a:p>
          <a:p>
            <a:pPr lvl="1"/>
            <a:r>
              <a:rPr lang="en-US" dirty="0"/>
              <a:t>Check out the “</a:t>
            </a:r>
            <a:r>
              <a:rPr lang="en-US" dirty="0">
                <a:hlinkClick r:id="rId3"/>
              </a:rPr>
              <a:t>how to use</a:t>
            </a:r>
            <a:r>
              <a:rPr lang="en-US" dirty="0"/>
              <a:t>” section</a:t>
            </a:r>
          </a:p>
          <a:p>
            <a:r>
              <a:rPr lang="en-US" dirty="0"/>
              <a:t>LAUS data only publishes overall unemployment rates, not by race/ethnicity</a:t>
            </a:r>
          </a:p>
          <a:p>
            <a:r>
              <a:rPr lang="en-US" dirty="0"/>
              <a:t>CPS can be tough to work with at state level</a:t>
            </a:r>
          </a:p>
          <a:p>
            <a:pPr lvl="1"/>
            <a:r>
              <a:rPr lang="en-US" dirty="0"/>
              <a:t>Volatility due to small sample sizes by race</a:t>
            </a:r>
          </a:p>
          <a:p>
            <a:pPr lvl="1"/>
            <a:r>
              <a:rPr lang="en-US" dirty="0"/>
              <a:t>Seasonality</a:t>
            </a:r>
          </a:p>
        </p:txBody>
      </p:sp>
    </p:spTree>
    <p:extLst>
      <p:ext uri="{BB962C8B-B14F-4D97-AF65-F5344CB8AC3E}">
        <p14:creationId xmlns:p14="http://schemas.microsoft.com/office/powerpoint/2010/main" val="385848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D774-B5BB-0436-3583-4A707CE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Avenues for addressing sample size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CC27-79D7-7ED6-436C-D218448D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Pooling data over multiple months/years</a:t>
            </a:r>
          </a:p>
          <a:p>
            <a:pPr lvl="1"/>
            <a:r>
              <a:rPr lang="en-US" dirty="0"/>
              <a:t>Good for snapshot of a single time period</a:t>
            </a:r>
          </a:p>
          <a:p>
            <a:r>
              <a:rPr lang="en-US" dirty="0"/>
              <a:t>Moving averages</a:t>
            </a:r>
          </a:p>
          <a:p>
            <a:pPr lvl="1"/>
            <a:r>
              <a:rPr lang="en-US" dirty="0"/>
              <a:t>Allows for insight into changes over time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hlinkClick r:id="rId2"/>
              </a:rPr>
              <a:t>https://www.epi.org/data/#?subject=unemp</a:t>
            </a:r>
            <a:endParaRPr lang="en-US" dirty="0"/>
          </a:p>
          <a:p>
            <a:r>
              <a:rPr lang="en-US" dirty="0"/>
              <a:t>Combining LAUS and CPS microdata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hlinkClick r:id="rId3"/>
              </a:rPr>
              <a:t>https://www.epi.org/indicators/state-unemployment-race-ethnicity/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fc95662-1d15-4114-bde3-fa7f746f5ffe">
      <Terms xmlns="http://schemas.microsoft.com/office/infopath/2007/PartnerControls"/>
    </lcf76f155ced4ddcb4097134ff3c332f>
    <TaxCatchAll xmlns="cfca4200-8dd7-45d6-ab49-0e6d46c0b32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6D14DAB9B74A4DBC209578A9BA2485" ma:contentTypeVersion="16" ma:contentTypeDescription="Create a new document." ma:contentTypeScope="" ma:versionID="df3df2e48df0e7578300d04b80b727cc">
  <xsd:schema xmlns:xsd="http://www.w3.org/2001/XMLSchema" xmlns:xs="http://www.w3.org/2001/XMLSchema" xmlns:p="http://schemas.microsoft.com/office/2006/metadata/properties" xmlns:ns2="6fc95662-1d15-4114-bde3-fa7f746f5ffe" xmlns:ns3="cfca4200-8dd7-45d6-ab49-0e6d46c0b322" targetNamespace="http://schemas.microsoft.com/office/2006/metadata/properties" ma:root="true" ma:fieldsID="8ea7d0378e8dc3fe944a6a58daaee58b" ns2:_="" ns3:_="">
    <xsd:import namespace="6fc95662-1d15-4114-bde3-fa7f746f5ffe"/>
    <xsd:import namespace="cfca4200-8dd7-45d6-ab49-0e6d46c0b3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c95662-1d15-4114-bde3-fa7f746f5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aa15eee-054d-4700-8b75-38b4c5b48c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a4200-8dd7-45d6-ab49-0e6d46c0b32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6cd702e-aaa2-4ee1-8e78-9fec16d8e4d9}" ma:internalName="TaxCatchAll" ma:showField="CatchAllData" ma:web="cfca4200-8dd7-45d6-ab49-0e6d46c0b3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FD7129-71D6-4CA6-8507-0E503EC04B50}">
  <ds:schemaRefs>
    <ds:schemaRef ds:uri="6fc95662-1d15-4114-bde3-fa7f746f5ffe"/>
    <ds:schemaRef ds:uri="http://purl.org/dc/terms/"/>
    <ds:schemaRef ds:uri="http://schemas.microsoft.com/office/2006/documentManagement/types"/>
    <ds:schemaRef ds:uri="cfca4200-8dd7-45d6-ab49-0e6d46c0b322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427BBB4-AF67-459A-A401-FA19817C0021}">
  <ds:schemaRefs>
    <ds:schemaRef ds:uri="6fc95662-1d15-4114-bde3-fa7f746f5ffe"/>
    <ds:schemaRef ds:uri="cfca4200-8dd7-45d6-ab49-0e6d46c0b3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2E0681F-C3BC-4CC4-B50C-EF968D972F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541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Data analysis in Stata</vt:lpstr>
      <vt:lpstr>Overview</vt:lpstr>
      <vt:lpstr>Learning Objectives/Key Ideas</vt:lpstr>
      <vt:lpstr>Before we get started:</vt:lpstr>
      <vt:lpstr>What is Tidy Data?</vt:lpstr>
      <vt:lpstr>Tidy examples</vt:lpstr>
      <vt:lpstr>Making BLS data Tidy</vt:lpstr>
      <vt:lpstr>Supplementing with CPS Microdata</vt:lpstr>
      <vt:lpstr>Avenues for addressing sample size issues</vt:lpstr>
      <vt:lpstr>Examining wages in CPS</vt:lpstr>
      <vt:lpstr>Getting usable output</vt:lpstr>
      <vt:lpstr>Thanks for joining!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in Stata</dc:title>
  <dc:creator>Zane Mokhiber</dc:creator>
  <cp:lastModifiedBy>Zane Mokhiber</cp:lastModifiedBy>
  <cp:revision>2</cp:revision>
  <dcterms:created xsi:type="dcterms:W3CDTF">2022-09-28T14:04:11Z</dcterms:created>
  <dcterms:modified xsi:type="dcterms:W3CDTF">2022-10-18T21:08:16Z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0x010100376D14DAB9B74A4DBC209578A9BA2485</vt:lpwstr>
  </property>
  <property fmtid="{D5CDD505-2E9C-101B-9397-08002B2CF9AE}" pid="3" name="MediaServiceImageTags">
    <vt:lpwstr/>
  </property>
</Properties>
</file>