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all, thank you so much for </a:t>
            </a:r>
            <a:r>
              <a:rPr lang="en"/>
              <a:t>joining</a:t>
            </a:r>
            <a:r>
              <a:rPr lang="en"/>
              <a:t> me today for the workshop on validating data analysis through benchmark.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a hands-on workshop aimed at providing participants </a:t>
            </a:r>
            <a:r>
              <a:rPr lang="en"/>
              <a:t>w</a:t>
            </a:r>
            <a:r>
              <a:rPr lang="en"/>
              <a:t>ith the knowledge and tools to validate analysis of public microdata using R programming language.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Public use microdata files, </a:t>
            </a:r>
            <a:r>
              <a:rPr lang="en"/>
              <a:t>such as the Census Current Population Survey, which we will define and talk extensively about, </a:t>
            </a:r>
            <a:r>
              <a:rPr lang="en"/>
              <a:t>are a crucial  resource that allow users to produce custom analyses and insights that published aggregated data cannot offer.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8693a6596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8693a6596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85b5648c1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85b5648c1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844472fc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844472fc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little bit about me. </a:t>
            </a:r>
            <a:endParaRPr/>
          </a:p>
          <a:p>
            <a:pPr indent="0" lvl="0" marL="0" rtl="0" algn="l">
              <a:spcBef>
                <a:spcPts val="0"/>
              </a:spcBef>
              <a:spcAft>
                <a:spcPts val="0"/>
              </a:spcAft>
              <a:buNone/>
            </a:pPr>
            <a:r>
              <a:rPr lang="en"/>
              <a:t>My name is Jori Kandra and I’ve been at EPI for almost 4 years.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have spent much of my </a:t>
            </a:r>
            <a:r>
              <a:rPr lang="en"/>
              <a:t>time</a:t>
            </a:r>
            <a:r>
              <a:rPr lang="en"/>
              <a:t> helping to build out </a:t>
            </a:r>
            <a:r>
              <a:rPr lang="en"/>
              <a:t>the </a:t>
            </a:r>
            <a:r>
              <a:rPr lang="en"/>
              <a:t>data programming techniques and capabilities in the general research department and have focused extensively on constructing reproducibility pipelines and increasing the replicability of our 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 really grateful for the opportunity to share my knowledge and experience and excited to be here with our EARN partners today!</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844472fca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844472fca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Put </a:t>
            </a:r>
            <a:r>
              <a:rPr lang="en"/>
              <a:t>simply, benchmarking</a:t>
            </a:r>
            <a:r>
              <a:rPr lang="en"/>
              <a:t> and data validation</a:t>
            </a:r>
            <a:r>
              <a:rPr lang="en"/>
              <a:t> is checking data we want to analyze against a reliable externally published data source to verify the design of the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example of a data source that we typically use to validate analysis and that we will talk extensively about throughout this workshop is the aggregation data and tables published by the Bureau of Labor Statistics.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the Bureau of Labor Statistics provides aggregate data using a variety of government-sponsored/administered surveys, in this workshop we will focus on working with Worker Characteristic’s tables to verify analysis that uses the EPI microdata extracts.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Worker Characteristics’ tables consist of </a:t>
            </a:r>
            <a:r>
              <a:rPr lang="en">
                <a:solidFill>
                  <a:schemeClr val="dk1"/>
                </a:solidFill>
              </a:rPr>
              <a:t>broad calculations of labor force statistics, such as overall employment, unemployment, union membership, and wages, and include breakdowns across a vast array of demographics, such as race and ethnicity, age, industry, and occupation, among others.</a:t>
            </a:r>
            <a:endParaRPr>
              <a:solidFill>
                <a:schemeClr val="dk1"/>
              </a:solidFill>
            </a:endParaRPr>
          </a:p>
          <a:p>
            <a:pPr indent="0" lvl="0" marL="0" rtl="0" algn="l">
              <a:spcBef>
                <a:spcPts val="0"/>
              </a:spcBef>
              <a:spcAft>
                <a:spcPts val="0"/>
              </a:spcAft>
              <a:buNone/>
            </a:pPr>
            <a:r>
              <a:rPr lang="en">
                <a:solidFill>
                  <a:schemeClr val="dk1"/>
                </a:solidFill>
              </a:rPr>
              <a:t>These tables are prepared using Census Current Population Survery (CPS) micro data.</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Census CPS is a monthly survey with a </a:t>
            </a:r>
            <a:r>
              <a:rPr lang="en">
                <a:solidFill>
                  <a:schemeClr val="dk1"/>
                </a:solidFill>
              </a:rPr>
              <a:t>large, nationally representative</a:t>
            </a:r>
            <a:r>
              <a:rPr lang="en"/>
              <a:t> sample that aims to collect data on unemployment and labor force participation. </a:t>
            </a:r>
            <a:endParaRPr/>
          </a:p>
          <a:p>
            <a:pPr indent="0" lvl="0" marL="0" rtl="0" algn="l">
              <a:spcBef>
                <a:spcPts val="0"/>
              </a:spcBef>
              <a:spcAft>
                <a:spcPts val="0"/>
              </a:spcAft>
              <a:buNone/>
            </a:pPr>
            <a:r>
              <a:rPr lang="en"/>
              <a:t>The term “microdata” is a reference to the individual-level nature of the CPS public use files.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EPI microdata extracts, which we will be working with later in this workshop, are a version of publicly available CPS microdata prepared and maintained by EPI that, among other methodologies, recodes census variables to be consistent over time.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Having a consistent CPS microdata extract allows us to easily perform custom analyses that are not available from the BLS or any other published source. </a:t>
            </a:r>
            <a:endParaRPr/>
          </a:p>
          <a:p>
            <a:pPr indent="0" lvl="0" marL="0" rtl="0" algn="l">
              <a:spcBef>
                <a:spcPts val="0"/>
              </a:spcBef>
              <a:spcAft>
                <a:spcPts val="0"/>
              </a:spcAft>
              <a:buNone/>
            </a:pPr>
            <a:r>
              <a:rPr lang="en"/>
              <a:t>And likewise we can use the BLS to validate a custom analysis by benchmarking or validating the general population or “universe” that we want to take a subset of.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we validate a dataset by verifying the broader universe we are “verifying the design of the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Practically, this might look like benchmarking the number of employed workers to verify the universe restrictions and ensure that we are looking at a correctly weighted population. </a:t>
            </a:r>
            <a:endParaRPr/>
          </a:p>
          <a:p>
            <a:pPr indent="0" lvl="0" marL="0" rtl="0" algn="l">
              <a:spcBef>
                <a:spcPts val="0"/>
              </a:spcBef>
              <a:spcAft>
                <a:spcPts val="0"/>
              </a:spcAft>
              <a:buNone/>
            </a:pPr>
            <a:r>
              <a:rPr lang="en"/>
              <a:t>This can also look like benchmarking the number of employed workers by some groupddr, such as race, to make sure that we have defined our group correctly.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workshop, we’ll see examples of both!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844472fca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844472fca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These benchmarks serve as a check that we can use to validate that we are thinking and doing what we think we are thinking and doing. And by that I mean, we are ensuring that we have a full understanding of the dataset and how we are modifying and restricting it.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Having accurate research ensures the legitimacy of the findings and prevents distributing incorrect data that can not only cost the author’s and the organization’s reputation, but also, in such a politically tense climate, jeopardize the progression of stronger workers protections by constructing arguments built on sand.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benefit of benchmarking and validating data is providing a starting point for analysis. Knowing what data is out there can help guide the design of your analysis and be kind of like a base for which you can think up new ways of cutting and presenting the data.</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Finally, b</a:t>
            </a:r>
            <a:r>
              <a:rPr lang="en">
                <a:solidFill>
                  <a:schemeClr val="dk1"/>
                </a:solidFill>
              </a:rPr>
              <a:t>eing able to accurately and efficiently create custom analysis using public microdata can extend the capabilities and reach of your organization’s research by: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helping organization’s draw deeper insights on the labor force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being able to be more reactive to policy discussions and debates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8693a659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8693a659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hands on portion we will be writing an R script that demonstrates this utility and power of creating custom analysis and the role that benchmarking plays in ensuring accuracy.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example, we will be employing benchmarking techniques to verify the universe of workers and test a user-defined age category grouping to validate an analysis that compares employment-to-population ratios between the Great Recession and the Covid-19 Recession across age groups to contextualize the labor force conditions for older workers during the most recent recession.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will want the analysis that we are benchmarking to ultimately produce a figure like this one. This figure comes from a testimony given </a:t>
            </a:r>
            <a:r>
              <a:rPr lang="en"/>
              <a:t>by Elise Gould to the Senate Special Committee on Aging on how to better support the older workforce as the economy recovers. </a:t>
            </a:r>
            <a:endParaRPr/>
          </a:p>
          <a:p>
            <a:pPr indent="0" lvl="0" marL="0" rtl="0" algn="l">
              <a:spcBef>
                <a:spcPts val="0"/>
              </a:spcBef>
              <a:spcAft>
                <a:spcPts val="0"/>
              </a:spcAft>
              <a:buNone/>
            </a:pPr>
            <a:r>
              <a:rPr lang="en"/>
              <a:t>This analysis helped to highlight the difficulties that older workers faced during the Covid-19 Recession relative to another contemporary recession to demonstrate to the committee the need for policy action for recovery of the older workforce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8693a6596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8693a6596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open R Studio I want to </a:t>
            </a:r>
            <a:r>
              <a:rPr lang="en"/>
              <a:t>mention that the code is available in the EARN code library.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these workshops are hands on and i would like everyone to follow along with me, I also want to emphasize focusing on big picture questions as we go along.</a:t>
            </a:r>
            <a:endParaRPr/>
          </a:p>
          <a:p>
            <a:pPr indent="0" lvl="0" marL="0" rtl="0" algn="l">
              <a:spcBef>
                <a:spcPts val="0"/>
              </a:spcBef>
              <a:spcAft>
                <a:spcPts val="0"/>
              </a:spcAft>
              <a:buNone/>
            </a:pPr>
            <a:r>
              <a:rPr lang="en"/>
              <a:t>So, if it's helpful for anyone to have the final script, (which also comes with highly annotated comments), then please feel free to use that resource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87b734fb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87b734fb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87b734fbe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87b734fbe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87b734fbe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87b734fbe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jpg"/><Relationship Id="rId4" Type="http://schemas.openxmlformats.org/officeDocument/2006/relationships/image" Target="../media/image12.jpg"/><Relationship Id="rId5"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Validating data analysis through benchmark</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47500" lnSpcReduction="20000"/>
          </a:bodyPr>
          <a:lstStyle/>
          <a:p>
            <a:pPr indent="0" lvl="0" marL="0" rtl="0" algn="ctr">
              <a:spcBef>
                <a:spcPts val="0"/>
              </a:spcBef>
              <a:spcAft>
                <a:spcPts val="0"/>
              </a:spcAft>
              <a:buClr>
                <a:schemeClr val="dk1"/>
              </a:buClr>
              <a:buSzPts val="523"/>
              <a:buFont typeface="Arial"/>
              <a:buNone/>
            </a:pPr>
            <a:r>
              <a:rPr lang="en" sz="5200">
                <a:solidFill>
                  <a:schemeClr val="dk1"/>
                </a:solidFill>
              </a:rPr>
              <a:t>A hands-on programming workshop for analyzing public source data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BLS CPS Table 3</a:t>
            </a:r>
            <a:endParaRPr/>
          </a:p>
        </p:txBody>
      </p:sp>
      <p:pic>
        <p:nvPicPr>
          <p:cNvPr id="120" name="Google Shape;120;p22"/>
          <p:cNvPicPr preferRelativeResize="0"/>
          <p:nvPr/>
        </p:nvPicPr>
        <p:blipFill>
          <a:blip r:embed="rId3">
            <a:alphaModFix/>
          </a:blip>
          <a:stretch>
            <a:fillRect/>
          </a:stretch>
        </p:blipFill>
        <p:spPr>
          <a:xfrm>
            <a:off x="2307463" y="1198375"/>
            <a:ext cx="4529074"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BLS CPS Table 18</a:t>
            </a:r>
            <a:endParaRPr/>
          </a:p>
        </p:txBody>
      </p:sp>
      <p:pic>
        <p:nvPicPr>
          <p:cNvPr id="126" name="Google Shape;126;p23"/>
          <p:cNvPicPr preferRelativeResize="0"/>
          <p:nvPr/>
        </p:nvPicPr>
        <p:blipFill>
          <a:blip r:embed="rId3">
            <a:alphaModFix/>
          </a:blip>
          <a:stretch>
            <a:fillRect/>
          </a:stretch>
        </p:blipFill>
        <p:spPr>
          <a:xfrm>
            <a:off x="1688325" y="2177424"/>
            <a:ext cx="6905626" cy="1877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Me</a:t>
            </a:r>
            <a:endParaRPr/>
          </a:p>
        </p:txBody>
      </p:sp>
      <p:sp>
        <p:nvSpPr>
          <p:cNvPr id="61" name="Google Shape;61;p14"/>
          <p:cNvSpPr txBox="1"/>
          <p:nvPr>
            <p:ph idx="1" type="body"/>
          </p:nvPr>
        </p:nvSpPr>
        <p:spPr>
          <a:xfrm>
            <a:off x="311700" y="1152475"/>
            <a:ext cx="3977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Jori Kandra</a:t>
            </a:r>
            <a:endParaRPr/>
          </a:p>
          <a:p>
            <a:pPr indent="-317500" lvl="1" marL="914400" rtl="0" algn="l">
              <a:spcBef>
                <a:spcPts val="0"/>
              </a:spcBef>
              <a:spcAft>
                <a:spcPts val="0"/>
              </a:spcAft>
              <a:buSzPts val="1400"/>
              <a:buChar char="-"/>
            </a:pPr>
            <a:r>
              <a:rPr lang="en"/>
              <a:t>Reproducibility pipelines</a:t>
            </a:r>
            <a:endParaRPr/>
          </a:p>
          <a:p>
            <a:pPr indent="-317500" lvl="1" marL="914400" rtl="0" algn="l">
              <a:spcBef>
                <a:spcPts val="0"/>
              </a:spcBef>
              <a:spcAft>
                <a:spcPts val="0"/>
              </a:spcAft>
              <a:buSzPts val="1400"/>
              <a:buChar char="-"/>
            </a:pPr>
            <a:r>
              <a:rPr lang="en"/>
              <a:t>Increasing replicability</a:t>
            </a:r>
            <a:endParaRPr/>
          </a:p>
          <a:p>
            <a:pPr indent="-317500" lvl="1" marL="914400" rtl="0" algn="l">
              <a:spcBef>
                <a:spcPts val="0"/>
              </a:spcBef>
              <a:spcAft>
                <a:spcPts val="0"/>
              </a:spcAft>
              <a:buSzPts val="1400"/>
              <a:buChar char="-"/>
            </a:pPr>
            <a:r>
              <a:rPr lang="en"/>
              <a:t>Building out data programming</a:t>
            </a:r>
            <a:endParaRPr/>
          </a:p>
        </p:txBody>
      </p:sp>
      <p:pic>
        <p:nvPicPr>
          <p:cNvPr id="62" name="Google Shape;62;p14"/>
          <p:cNvPicPr preferRelativeResize="0"/>
          <p:nvPr/>
        </p:nvPicPr>
        <p:blipFill>
          <a:blip r:embed="rId3">
            <a:alphaModFix/>
          </a:blip>
          <a:stretch>
            <a:fillRect/>
          </a:stretch>
        </p:blipFill>
        <p:spPr>
          <a:xfrm>
            <a:off x="4409050" y="1410837"/>
            <a:ext cx="4423250" cy="2321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benchmarking &amp; data validation?</a:t>
            </a:r>
            <a:endParaRPr/>
          </a:p>
        </p:txBody>
      </p:sp>
      <p:sp>
        <p:nvSpPr>
          <p:cNvPr id="68" name="Google Shape;68;p15"/>
          <p:cNvSpPr txBox="1"/>
          <p:nvPr>
            <p:ph idx="1" type="body"/>
          </p:nvPr>
        </p:nvSpPr>
        <p:spPr>
          <a:xfrm>
            <a:off x="311700" y="1152475"/>
            <a:ext cx="5030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Comparing internal data to externally (or sometimes internally) published sources</a:t>
            </a:r>
            <a:endParaRPr/>
          </a:p>
          <a:p>
            <a:pPr indent="-317500" lvl="1" marL="914400" rtl="0" algn="l">
              <a:spcBef>
                <a:spcPts val="0"/>
              </a:spcBef>
              <a:spcAft>
                <a:spcPts val="0"/>
              </a:spcAft>
              <a:buSzPts val="1400"/>
              <a:buChar char="-"/>
            </a:pPr>
            <a:r>
              <a:rPr lang="en"/>
              <a:t>Census &amp; Bureau of Labor Statistics</a:t>
            </a:r>
            <a:endParaRPr/>
          </a:p>
        </p:txBody>
      </p:sp>
      <p:pic>
        <p:nvPicPr>
          <p:cNvPr id="69" name="Google Shape;69;p15"/>
          <p:cNvPicPr preferRelativeResize="0"/>
          <p:nvPr/>
        </p:nvPicPr>
        <p:blipFill rotWithShape="1">
          <a:blip r:embed="rId3">
            <a:alphaModFix/>
          </a:blip>
          <a:srcRect b="20773" l="0" r="0" t="22404"/>
          <a:stretch/>
        </p:blipFill>
        <p:spPr>
          <a:xfrm>
            <a:off x="6306913" y="1152475"/>
            <a:ext cx="2377075" cy="2922651"/>
          </a:xfrm>
          <a:prstGeom prst="rect">
            <a:avLst/>
          </a:prstGeom>
          <a:noFill/>
          <a:ln>
            <a:noFill/>
          </a:ln>
        </p:spPr>
      </p:pic>
      <p:pic>
        <p:nvPicPr>
          <p:cNvPr id="70" name="Google Shape;70;p15"/>
          <p:cNvPicPr preferRelativeResize="0"/>
          <p:nvPr/>
        </p:nvPicPr>
        <p:blipFill>
          <a:blip r:embed="rId4">
            <a:alphaModFix/>
          </a:blip>
          <a:stretch>
            <a:fillRect/>
          </a:stretch>
        </p:blipFill>
        <p:spPr>
          <a:xfrm>
            <a:off x="6260700" y="4142500"/>
            <a:ext cx="2210050" cy="945925"/>
          </a:xfrm>
          <a:prstGeom prst="rect">
            <a:avLst/>
          </a:prstGeom>
          <a:noFill/>
          <a:ln>
            <a:noFill/>
          </a:ln>
        </p:spPr>
      </p:pic>
      <p:pic>
        <p:nvPicPr>
          <p:cNvPr id="71" name="Google Shape;71;p15"/>
          <p:cNvPicPr preferRelativeResize="0"/>
          <p:nvPr/>
        </p:nvPicPr>
        <p:blipFill>
          <a:blip r:embed="rId5">
            <a:alphaModFix/>
          </a:blip>
          <a:stretch>
            <a:fillRect/>
          </a:stretch>
        </p:blipFill>
        <p:spPr>
          <a:xfrm>
            <a:off x="778018" y="2436475"/>
            <a:ext cx="4097448" cy="2364574"/>
          </a:xfrm>
          <a:prstGeom prst="rect">
            <a:avLst/>
          </a:prstGeom>
          <a:noFill/>
          <a:ln>
            <a:noFill/>
          </a:ln>
        </p:spPr>
      </p:pic>
      <p:sp>
        <p:nvSpPr>
          <p:cNvPr id="72" name="Google Shape;72;p15"/>
          <p:cNvSpPr txBox="1"/>
          <p:nvPr/>
        </p:nvSpPr>
        <p:spPr>
          <a:xfrm>
            <a:off x="1945933" y="-2118067"/>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t>to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Importance of benchmarking</a:t>
            </a:r>
            <a:endParaRPr/>
          </a:p>
        </p:txBody>
      </p:sp>
      <p:sp>
        <p:nvSpPr>
          <p:cNvPr id="78" name="Google Shape;78;p16"/>
          <p:cNvSpPr txBox="1"/>
          <p:nvPr>
            <p:ph idx="1" type="body"/>
          </p:nvPr>
        </p:nvSpPr>
        <p:spPr>
          <a:xfrm>
            <a:off x="311700" y="1152475"/>
            <a:ext cx="4564800" cy="3426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Accuracy of research</a:t>
            </a:r>
            <a:endParaRPr/>
          </a:p>
          <a:p>
            <a:pPr indent="-317500" lvl="1" marL="914400" rtl="0" algn="l">
              <a:spcBef>
                <a:spcPts val="0"/>
              </a:spcBef>
              <a:spcAft>
                <a:spcPts val="0"/>
              </a:spcAft>
              <a:buSzPts val="1400"/>
              <a:buChar char="-"/>
            </a:pPr>
            <a:r>
              <a:rPr lang="en"/>
              <a:t>Incorrect data can be costly &amp; unethical</a:t>
            </a:r>
            <a:endParaRPr/>
          </a:p>
          <a:p>
            <a:pPr indent="-342900" lvl="0" marL="457200" rtl="0" algn="l">
              <a:spcBef>
                <a:spcPts val="0"/>
              </a:spcBef>
              <a:spcAft>
                <a:spcPts val="0"/>
              </a:spcAft>
              <a:buSzPts val="1800"/>
              <a:buChar char="-"/>
            </a:pPr>
            <a:r>
              <a:rPr lang="en"/>
              <a:t>Starting point for analysis</a:t>
            </a:r>
            <a:endParaRPr/>
          </a:p>
          <a:p>
            <a:pPr indent="-317500" lvl="1" marL="914400" rtl="0" algn="l">
              <a:spcBef>
                <a:spcPts val="0"/>
              </a:spcBef>
              <a:spcAft>
                <a:spcPts val="0"/>
              </a:spcAft>
              <a:buSzPts val="1400"/>
              <a:buChar char="-"/>
            </a:pPr>
            <a:r>
              <a:rPr lang="en"/>
              <a:t>Verifying universe</a:t>
            </a:r>
            <a:endParaRPr/>
          </a:p>
          <a:p>
            <a:pPr indent="-317500" lvl="1" marL="914400" rtl="0" algn="l">
              <a:spcBef>
                <a:spcPts val="0"/>
              </a:spcBef>
              <a:spcAft>
                <a:spcPts val="0"/>
              </a:spcAft>
              <a:buSzPts val="1400"/>
              <a:buChar char="-"/>
            </a:pPr>
            <a:r>
              <a:rPr lang="en"/>
              <a:t>Testing definitions</a:t>
            </a:r>
            <a:endParaRPr/>
          </a:p>
          <a:p>
            <a:pPr indent="-342900" lvl="0" marL="457200" rtl="0" algn="l">
              <a:spcBef>
                <a:spcPts val="0"/>
              </a:spcBef>
              <a:spcAft>
                <a:spcPts val="0"/>
              </a:spcAft>
              <a:buSzPts val="1800"/>
              <a:buChar char="-"/>
            </a:pPr>
            <a:r>
              <a:rPr lang="en"/>
              <a:t>Extend capabilities of organization’s research</a:t>
            </a:r>
            <a:endParaRPr/>
          </a:p>
        </p:txBody>
      </p:sp>
      <p:pic>
        <p:nvPicPr>
          <p:cNvPr id="79" name="Google Shape;79;p16"/>
          <p:cNvPicPr preferRelativeResize="0"/>
          <p:nvPr/>
        </p:nvPicPr>
        <p:blipFill>
          <a:blip r:embed="rId3">
            <a:alphaModFix/>
          </a:blip>
          <a:stretch>
            <a:fillRect/>
          </a:stretch>
        </p:blipFill>
        <p:spPr>
          <a:xfrm>
            <a:off x="5096625" y="1152475"/>
            <a:ext cx="3735675" cy="35839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Hands-on example</a:t>
            </a:r>
            <a:endParaRPr/>
          </a:p>
        </p:txBody>
      </p:sp>
      <p:pic>
        <p:nvPicPr>
          <p:cNvPr id="85" name="Google Shape;85;p17"/>
          <p:cNvPicPr preferRelativeResize="0"/>
          <p:nvPr/>
        </p:nvPicPr>
        <p:blipFill>
          <a:blip r:embed="rId3">
            <a:alphaModFix/>
          </a:blip>
          <a:stretch>
            <a:fillRect/>
          </a:stretch>
        </p:blipFill>
        <p:spPr>
          <a:xfrm>
            <a:off x="4769252" y="1152475"/>
            <a:ext cx="4121076" cy="3734725"/>
          </a:xfrm>
          <a:prstGeom prst="rect">
            <a:avLst/>
          </a:prstGeom>
          <a:noFill/>
          <a:ln>
            <a:noFill/>
          </a:ln>
        </p:spPr>
      </p:pic>
      <p:pic>
        <p:nvPicPr>
          <p:cNvPr id="86" name="Google Shape;86;p17"/>
          <p:cNvPicPr preferRelativeResize="0"/>
          <p:nvPr/>
        </p:nvPicPr>
        <p:blipFill>
          <a:blip r:embed="rId4">
            <a:alphaModFix/>
          </a:blip>
          <a:stretch>
            <a:fillRect/>
          </a:stretch>
        </p:blipFill>
        <p:spPr>
          <a:xfrm>
            <a:off x="152400" y="1170125"/>
            <a:ext cx="4464453" cy="37167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EARN code library</a:t>
            </a:r>
            <a:endParaRPr/>
          </a:p>
        </p:txBody>
      </p:sp>
      <p:pic>
        <p:nvPicPr>
          <p:cNvPr id="92" name="Google Shape;92;p18"/>
          <p:cNvPicPr preferRelativeResize="0"/>
          <p:nvPr/>
        </p:nvPicPr>
        <p:blipFill rotWithShape="1">
          <a:blip r:embed="rId3">
            <a:alphaModFix/>
          </a:blip>
          <a:srcRect b="0" l="0" r="931" t="0"/>
          <a:stretch/>
        </p:blipFill>
        <p:spPr>
          <a:xfrm>
            <a:off x="193425" y="1170125"/>
            <a:ext cx="8757148" cy="36887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EPI Microdata Extracts</a:t>
            </a:r>
            <a:endParaRPr/>
          </a:p>
        </p:txBody>
      </p:sp>
      <p:pic>
        <p:nvPicPr>
          <p:cNvPr id="98" name="Google Shape;98;p19"/>
          <p:cNvPicPr preferRelativeResize="0"/>
          <p:nvPr/>
        </p:nvPicPr>
        <p:blipFill rotWithShape="1">
          <a:blip r:embed="rId3">
            <a:alphaModFix/>
          </a:blip>
          <a:srcRect b="0" l="0" r="14339" t="0"/>
          <a:stretch/>
        </p:blipFill>
        <p:spPr>
          <a:xfrm>
            <a:off x="114400" y="1435463"/>
            <a:ext cx="4706949" cy="3181650"/>
          </a:xfrm>
          <a:prstGeom prst="rect">
            <a:avLst/>
          </a:prstGeom>
          <a:noFill/>
          <a:ln>
            <a:noFill/>
          </a:ln>
        </p:spPr>
      </p:pic>
      <p:pic>
        <p:nvPicPr>
          <p:cNvPr id="99" name="Google Shape;99;p19"/>
          <p:cNvPicPr preferRelativeResize="0"/>
          <p:nvPr/>
        </p:nvPicPr>
        <p:blipFill>
          <a:blip r:embed="rId4">
            <a:alphaModFix/>
          </a:blip>
          <a:stretch>
            <a:fillRect/>
          </a:stretch>
        </p:blipFill>
        <p:spPr>
          <a:xfrm>
            <a:off x="4903575" y="1162925"/>
            <a:ext cx="3982576" cy="3726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EPI microdata extracts</a:t>
            </a:r>
            <a:endParaRPr/>
          </a:p>
        </p:txBody>
      </p:sp>
      <p:pic>
        <p:nvPicPr>
          <p:cNvPr id="105" name="Google Shape;105;p20"/>
          <p:cNvPicPr preferRelativeResize="0"/>
          <p:nvPr/>
        </p:nvPicPr>
        <p:blipFill>
          <a:blip r:embed="rId3">
            <a:alphaModFix/>
          </a:blip>
          <a:stretch>
            <a:fillRect/>
          </a:stretch>
        </p:blipFill>
        <p:spPr>
          <a:xfrm>
            <a:off x="311700" y="1280437"/>
            <a:ext cx="4318646" cy="3726724"/>
          </a:xfrm>
          <a:prstGeom prst="rect">
            <a:avLst/>
          </a:prstGeom>
          <a:noFill/>
          <a:ln>
            <a:noFill/>
          </a:ln>
        </p:spPr>
      </p:pic>
      <p:pic>
        <p:nvPicPr>
          <p:cNvPr id="106" name="Google Shape;106;p20"/>
          <p:cNvPicPr preferRelativeResize="0"/>
          <p:nvPr/>
        </p:nvPicPr>
        <p:blipFill>
          <a:blip r:embed="rId4">
            <a:alphaModFix/>
          </a:blip>
          <a:stretch>
            <a:fillRect/>
          </a:stretch>
        </p:blipFill>
        <p:spPr>
          <a:xfrm>
            <a:off x="5063619" y="1280425"/>
            <a:ext cx="3768682" cy="3726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Bureau of Labor Statistics: bls.gov</a:t>
            </a:r>
            <a:endParaRPr/>
          </a:p>
        </p:txBody>
      </p:sp>
      <p:pic>
        <p:nvPicPr>
          <p:cNvPr id="112" name="Google Shape;112;p21"/>
          <p:cNvPicPr preferRelativeResize="0"/>
          <p:nvPr/>
        </p:nvPicPr>
        <p:blipFill>
          <a:blip r:embed="rId3">
            <a:alphaModFix/>
          </a:blip>
          <a:stretch>
            <a:fillRect/>
          </a:stretch>
        </p:blipFill>
        <p:spPr>
          <a:xfrm>
            <a:off x="311698" y="1017725"/>
            <a:ext cx="4391976" cy="3388651"/>
          </a:xfrm>
          <a:prstGeom prst="rect">
            <a:avLst/>
          </a:prstGeom>
          <a:noFill/>
          <a:ln>
            <a:noFill/>
          </a:ln>
        </p:spPr>
      </p:pic>
      <p:sp>
        <p:nvSpPr>
          <p:cNvPr id="113" name="Google Shape;113;p21"/>
          <p:cNvSpPr/>
          <p:nvPr/>
        </p:nvSpPr>
        <p:spPr>
          <a:xfrm>
            <a:off x="734525" y="1634775"/>
            <a:ext cx="627000" cy="371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14" name="Google Shape;114;p21"/>
          <p:cNvPicPr preferRelativeResize="0"/>
          <p:nvPr/>
        </p:nvPicPr>
        <p:blipFill>
          <a:blip r:embed="rId4">
            <a:alphaModFix/>
          </a:blip>
          <a:stretch>
            <a:fillRect/>
          </a:stretch>
        </p:blipFill>
        <p:spPr>
          <a:xfrm>
            <a:off x="4784400" y="2460325"/>
            <a:ext cx="4195549" cy="2429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