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30"/>
  </p:notesMasterIdLst>
  <p:sldIdLst>
    <p:sldId id="647" r:id="rId4"/>
    <p:sldId id="546" r:id="rId5"/>
    <p:sldId id="379" r:id="rId6"/>
    <p:sldId id="660" r:id="rId7"/>
    <p:sldId id="657" r:id="rId8"/>
    <p:sldId id="536" r:id="rId9"/>
    <p:sldId id="538" r:id="rId10"/>
    <p:sldId id="661" r:id="rId11"/>
    <p:sldId id="539" r:id="rId12"/>
    <p:sldId id="540" r:id="rId13"/>
    <p:sldId id="541" r:id="rId14"/>
    <p:sldId id="544" r:id="rId15"/>
    <p:sldId id="649" r:id="rId16"/>
    <p:sldId id="646" r:id="rId17"/>
    <p:sldId id="648" r:id="rId18"/>
    <p:sldId id="448" r:id="rId19"/>
    <p:sldId id="658" r:id="rId20"/>
    <p:sldId id="659" r:id="rId21"/>
    <p:sldId id="485" r:id="rId22"/>
    <p:sldId id="509" r:id="rId23"/>
    <p:sldId id="492" r:id="rId24"/>
    <p:sldId id="494" r:id="rId25"/>
    <p:sldId id="652" r:id="rId26"/>
    <p:sldId id="653" r:id="rId27"/>
    <p:sldId id="654" r:id="rId28"/>
    <p:sldId id="65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049E26-607E-482A-9E96-FEBBA1738DCA}">
          <p14:sldIdLst>
            <p14:sldId id="647"/>
            <p14:sldId id="546"/>
          </p14:sldIdLst>
        </p14:section>
        <p14:section name="Introduction to control functions" id="{DD2663EB-AB8B-497E-BF27-1C2EAD8E612F}">
          <p14:sldIdLst>
            <p14:sldId id="379"/>
            <p14:sldId id="660"/>
            <p14:sldId id="657"/>
            <p14:sldId id="536"/>
            <p14:sldId id="538"/>
            <p14:sldId id="661"/>
            <p14:sldId id="539"/>
            <p14:sldId id="540"/>
            <p14:sldId id="541"/>
            <p14:sldId id="544"/>
            <p14:sldId id="649"/>
            <p14:sldId id="646"/>
            <p14:sldId id="648"/>
            <p14:sldId id="448"/>
            <p14:sldId id="658"/>
            <p14:sldId id="659"/>
            <p14:sldId id="485"/>
            <p14:sldId id="509"/>
            <p14:sldId id="492"/>
            <p14:sldId id="494"/>
            <p14:sldId id="652"/>
            <p14:sldId id="653"/>
            <p14:sldId id="654"/>
            <p14:sldId id="655"/>
          </p14:sldIdLst>
        </p14:section>
        <p14:section name="Automated data access" id="{2EC25AEC-3FA9-4E50-ADED-61322A839C8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84638" autoAdjust="0"/>
  </p:normalViewPr>
  <p:slideViewPr>
    <p:cSldViewPr snapToGrid="0">
      <p:cViewPr varScale="1">
        <p:scale>
          <a:sx n="110" d="100"/>
          <a:sy n="110" d="100"/>
        </p:scale>
        <p:origin x="200" y="281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204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17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5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53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34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FC39-DACA-A775-E5BE-EF176AD8B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79A1D-FA7A-57D0-1B3F-B1038E36B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F130C-879F-F13E-BD38-42C8D4077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Indonesia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FE51-2613-6667-C875-127CD22AC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6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30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22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57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81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88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20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720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846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087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55" indent="0">
              <a:buNone/>
              <a:defRPr sz="2000" b="1"/>
            </a:lvl2pPr>
            <a:lvl3pPr marL="914311" indent="0">
              <a:buNone/>
              <a:defRPr sz="1900" b="1"/>
            </a:lvl3pPr>
            <a:lvl4pPr marL="1371467" indent="0">
              <a:buNone/>
              <a:defRPr sz="1600" b="1"/>
            </a:lvl4pPr>
            <a:lvl5pPr marL="1828622" indent="0">
              <a:buNone/>
              <a:defRPr sz="1600" b="1"/>
            </a:lvl5pPr>
            <a:lvl6pPr marL="2285777" indent="0">
              <a:buNone/>
              <a:defRPr sz="1600" b="1"/>
            </a:lvl6pPr>
            <a:lvl7pPr marL="2742933" indent="0">
              <a:buNone/>
              <a:defRPr sz="1600" b="1"/>
            </a:lvl7pPr>
            <a:lvl8pPr marL="3200088" indent="0">
              <a:buNone/>
              <a:defRPr sz="1600" b="1"/>
            </a:lvl8pPr>
            <a:lvl9pPr marL="36572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55" indent="0">
              <a:buNone/>
              <a:defRPr sz="2000" b="1"/>
            </a:lvl2pPr>
            <a:lvl3pPr marL="914311" indent="0">
              <a:buNone/>
              <a:defRPr sz="1900" b="1"/>
            </a:lvl3pPr>
            <a:lvl4pPr marL="1371467" indent="0">
              <a:buNone/>
              <a:defRPr sz="1600" b="1"/>
            </a:lvl4pPr>
            <a:lvl5pPr marL="1828622" indent="0">
              <a:buNone/>
              <a:defRPr sz="1600" b="1"/>
            </a:lvl5pPr>
            <a:lvl6pPr marL="2285777" indent="0">
              <a:buNone/>
              <a:defRPr sz="1600" b="1"/>
            </a:lvl6pPr>
            <a:lvl7pPr marL="2742933" indent="0">
              <a:buNone/>
              <a:defRPr sz="1600" b="1"/>
            </a:lvl7pPr>
            <a:lvl8pPr marL="3200088" indent="0">
              <a:buNone/>
              <a:defRPr sz="1600" b="1"/>
            </a:lvl8pPr>
            <a:lvl9pPr marL="36572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984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702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1" indent="0">
              <a:buNone/>
              <a:defRPr sz="1000"/>
            </a:lvl3pPr>
            <a:lvl4pPr marL="1371467" indent="0">
              <a:buNone/>
              <a:defRPr sz="900"/>
            </a:lvl4pPr>
            <a:lvl5pPr marL="1828622" indent="0">
              <a:buNone/>
              <a:defRPr sz="900"/>
            </a:lvl5pPr>
            <a:lvl6pPr marL="2285777" indent="0">
              <a:buNone/>
              <a:defRPr sz="900"/>
            </a:lvl6pPr>
            <a:lvl7pPr marL="2742933" indent="0">
              <a:buNone/>
              <a:defRPr sz="900"/>
            </a:lvl7pPr>
            <a:lvl8pPr marL="3200088" indent="0">
              <a:buNone/>
              <a:defRPr sz="900"/>
            </a:lvl8pPr>
            <a:lvl9pPr marL="36572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4304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6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1" indent="0">
              <a:buNone/>
              <a:defRPr sz="2300"/>
            </a:lvl3pPr>
            <a:lvl4pPr marL="1371467" indent="0">
              <a:buNone/>
              <a:defRPr sz="2000"/>
            </a:lvl4pPr>
            <a:lvl5pPr marL="1828622" indent="0">
              <a:buNone/>
              <a:defRPr sz="2000"/>
            </a:lvl5pPr>
            <a:lvl6pPr marL="2285777" indent="0">
              <a:buNone/>
              <a:defRPr sz="2000"/>
            </a:lvl6pPr>
            <a:lvl7pPr marL="2742933" indent="0">
              <a:buNone/>
              <a:defRPr sz="2000"/>
            </a:lvl7pPr>
            <a:lvl8pPr marL="3200088" indent="0">
              <a:buNone/>
              <a:defRPr sz="2000"/>
            </a:lvl8pPr>
            <a:lvl9pPr marL="3657243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1" indent="0">
              <a:buNone/>
              <a:defRPr sz="1000"/>
            </a:lvl3pPr>
            <a:lvl4pPr marL="1371467" indent="0">
              <a:buNone/>
              <a:defRPr sz="900"/>
            </a:lvl4pPr>
            <a:lvl5pPr marL="1828622" indent="0">
              <a:buNone/>
              <a:defRPr sz="900"/>
            </a:lvl5pPr>
            <a:lvl6pPr marL="2285777" indent="0">
              <a:buNone/>
              <a:defRPr sz="900"/>
            </a:lvl6pPr>
            <a:lvl7pPr marL="2742933" indent="0">
              <a:buNone/>
              <a:defRPr sz="900"/>
            </a:lvl7pPr>
            <a:lvl8pPr marL="3200088" indent="0">
              <a:buNone/>
              <a:defRPr sz="900"/>
            </a:lvl8pPr>
            <a:lvl9pPr marL="36572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939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711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274640"/>
            <a:ext cx="274319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26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1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1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04AF-371E-45A8-85BB-86F3B0F6B3A3}" type="datetimeFigureOut">
              <a:rPr lang="en-GB" smtClean="0"/>
              <a:pPr/>
              <a:t>19/04/2024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799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A912-7FC0-4BEF-A097-AC392571D3D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57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7" indent="-342867" algn="l" defTabSz="9143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7" indent="-285722" algn="l" defTabSz="9143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9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4" indent="-228578" algn="l" defTabSz="9143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9" indent="-228578" algn="l" defTabSz="9143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5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11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66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21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1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7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2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7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33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8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43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watcho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tlouisfed.org/fred/series/observations?series_id=PCEPI&amp;api_key=22ee7a76e736e32f54f5df0a7171538d&amp;file_type=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economicsobservatory.com/%7bCOUNTRY%7d/%7bSERIES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9D2F68-BFF1-4B89-A065-190E33F6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1" y="257416"/>
            <a:ext cx="6445919" cy="63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6900E9-E04E-4D3E-B64D-04FE5031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23" y="848628"/>
            <a:ext cx="11144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2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Worked example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7289"/>
            <a:ext cx="11500782" cy="48299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This chart pulls data from the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Economics Observatory API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0773-7313-0AF9-C48B-ED993DA9C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7" y="2509207"/>
            <a:ext cx="6697302" cy="3004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D8CAC-707E-C7C6-36C7-28DFD32CE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629" y="2509207"/>
            <a:ext cx="2976665" cy="30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6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DC7CF-1A77-C03D-71C5-E6F94882E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7967E-DD9A-7A1D-9E0B-7FA8500C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826" y="2516663"/>
            <a:ext cx="3085393" cy="2989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6E23D-24C0-409B-EA0D-4FDE50342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5" r="23097"/>
          <a:stretch/>
        </p:blipFill>
        <p:spPr>
          <a:xfrm>
            <a:off x="707799" y="2516663"/>
            <a:ext cx="6692355" cy="2989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C932A-5602-FCB5-192B-307422ED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Worked example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12D2D5-FC3F-2979-BBE4-477DD4E9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7289"/>
            <a:ext cx="11445948" cy="48299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the URL to draw data from a different country: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765F4C-1219-70BD-A697-414BD955B171}"/>
              </a:ext>
            </a:extLst>
          </p:cNvPr>
          <p:cNvCxnSpPr>
            <a:cxnSpLocks/>
          </p:cNvCxnSpPr>
          <p:nvPr/>
        </p:nvCxnSpPr>
        <p:spPr>
          <a:xfrm flipH="1">
            <a:off x="6184900" y="1665643"/>
            <a:ext cx="1846283" cy="1445857"/>
          </a:xfrm>
          <a:prstGeom prst="straightConnector1">
            <a:avLst/>
          </a:prstGeom>
          <a:ln>
            <a:solidFill>
              <a:srgbClr val="36B7B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2251AE-5D09-3378-099E-F7BE28297690}"/>
              </a:ext>
            </a:extLst>
          </p:cNvPr>
          <p:cNvSpPr txBox="1"/>
          <p:nvPr/>
        </p:nvSpPr>
        <p:spPr>
          <a:xfrm>
            <a:off x="7609655" y="1296311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URL tweaked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AE9E2-1B8B-E0D1-0263-5DE15EA837DD}"/>
              </a:ext>
            </a:extLst>
          </p:cNvPr>
          <p:cNvCxnSpPr>
            <a:cxnSpLocks/>
          </p:cNvCxnSpPr>
          <p:nvPr/>
        </p:nvCxnSpPr>
        <p:spPr>
          <a:xfrm flipH="1">
            <a:off x="10306704" y="1276773"/>
            <a:ext cx="599103" cy="1576079"/>
          </a:xfrm>
          <a:prstGeom prst="straightConnector1">
            <a:avLst/>
          </a:prstGeom>
          <a:ln>
            <a:solidFill>
              <a:srgbClr val="36B7B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58D2CD-91FE-DF93-CD97-535201C64084}"/>
              </a:ext>
            </a:extLst>
          </p:cNvPr>
          <p:cNvSpPr txBox="1"/>
          <p:nvPr/>
        </p:nvSpPr>
        <p:spPr>
          <a:xfrm>
            <a:off x="10074275" y="610519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Chart now shows Indonesian data</a:t>
            </a:r>
          </a:p>
        </p:txBody>
      </p:sp>
    </p:spTree>
    <p:extLst>
      <p:ext uri="{BB962C8B-B14F-4D97-AF65-F5344CB8AC3E}">
        <p14:creationId xmlns:p14="http://schemas.microsoft.com/office/powerpoint/2010/main" val="231273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31D6F0-1FDB-6A7F-4008-3DA84CD72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B381-9B48-0C63-BE4F-EA197D007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4AD1C-F908-61B6-DD09-6DFD9B7F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FDB105-C73D-A755-6D7D-7D04505099A2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 and automated d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ata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access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5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1B833A-77C6-AB53-99A4-9E0028D2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55DF-8503-0FD4-EF97-5E8C9C0FE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0DFFF-6448-35C1-6DE2-B899183E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662796-886B-9609-2483-848B0EE8C065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/modern-data-visualisation</a:t>
            </a:r>
          </a:p>
        </p:txBody>
      </p:sp>
    </p:spTree>
    <p:extLst>
      <p:ext uri="{BB962C8B-B14F-4D97-AF65-F5344CB8AC3E}">
        <p14:creationId xmlns:p14="http://schemas.microsoft.com/office/powerpoint/2010/main" val="217692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In this third practical session, we will be using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Google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Colab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Quick introduction to loops.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Using a loop with an API to create multiple charts.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Pick you best chart and embed in your site.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90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C1FCD6-C7B2-9AD9-AB14-1FF5827F1F1F}"/>
              </a:ext>
            </a:extLst>
          </p:cNvPr>
          <p:cNvSpPr txBox="1"/>
          <p:nvPr/>
        </p:nvSpPr>
        <p:spPr>
          <a:xfrm>
            <a:off x="3744569" y="3045551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Extra slides: Background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01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054" y="1488317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Background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similarity of programming languages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How many languages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?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Five?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wnload Microsoft Excel Logo in SVG Vector or PNG File Format - Logo.wine">
            <a:extLst>
              <a:ext uri="{FF2B5EF4-FFF2-40B4-BE49-F238E27FC236}">
                <a16:creationId xmlns:a16="http://schemas.microsoft.com/office/drawing/2014/main" id="{7827A8E4-F1AB-4241-A141-113C20E8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" y="2010988"/>
            <a:ext cx="2822059" cy="188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A36DAC11-A670-45B7-9168-CA0947B2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61" y="2261559"/>
            <a:ext cx="1334414" cy="13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a: Software for Statistics and Data Science | Stata">
            <a:extLst>
              <a:ext uri="{FF2B5EF4-FFF2-40B4-BE49-F238E27FC236}">
                <a16:creationId xmlns:a16="http://schemas.microsoft.com/office/drawing/2014/main" id="{EA6E7201-3AA4-4577-83BA-70F9AE9BB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61" y="4422934"/>
            <a:ext cx="4836627" cy="11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683BEA-83AD-49D2-9806-DE1E074C2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84" y="2264957"/>
            <a:ext cx="1334415" cy="13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ml css js icons PNG image with transparent background | TOPpng">
            <a:extLst>
              <a:ext uri="{FF2B5EF4-FFF2-40B4-BE49-F238E27FC236}">
                <a16:creationId xmlns:a16="http://schemas.microsoft.com/office/drawing/2014/main" id="{070B057F-51F6-4A01-BDB7-780194F7F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45" y="2261559"/>
            <a:ext cx="1334415" cy="136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1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054" y="1488317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3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programmatically using APIs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5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How many languages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?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Three?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wnload Microsoft Excel Logo in SVG Vector or PNG File Format - Logo.wine">
            <a:extLst>
              <a:ext uri="{FF2B5EF4-FFF2-40B4-BE49-F238E27FC236}">
                <a16:creationId xmlns:a16="http://schemas.microsoft.com/office/drawing/2014/main" id="{7827A8E4-F1AB-4241-A141-113C20E8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" y="2010988"/>
            <a:ext cx="2822059" cy="188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A36DAC11-A670-45B7-9168-CA0947B2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61" y="2261559"/>
            <a:ext cx="1334414" cy="13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a: Software for Statistics and Data Science | Stata">
            <a:extLst>
              <a:ext uri="{FF2B5EF4-FFF2-40B4-BE49-F238E27FC236}">
                <a16:creationId xmlns:a16="http://schemas.microsoft.com/office/drawing/2014/main" id="{EA6E7201-3AA4-4577-83BA-70F9AE9BB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61" y="4422934"/>
            <a:ext cx="4836627" cy="11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683BEA-83AD-49D2-9806-DE1E074C2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84" y="2264957"/>
            <a:ext cx="1334415" cy="13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ml css js icons PNG image with transparent background | TOPpng">
            <a:extLst>
              <a:ext uri="{FF2B5EF4-FFF2-40B4-BE49-F238E27FC236}">
                <a16:creationId xmlns:a16="http://schemas.microsoft.com/office/drawing/2014/main" id="{070B057F-51F6-4A01-BDB7-780194F7F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45" y="2261559"/>
            <a:ext cx="1334415" cy="136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959AD8-221F-4CFF-89FA-E1B3038D6F93}"/>
              </a:ext>
            </a:extLst>
          </p:cNvPr>
          <p:cNvSpPr/>
          <p:nvPr/>
        </p:nvSpPr>
        <p:spPr>
          <a:xfrm>
            <a:off x="3086100" y="1800225"/>
            <a:ext cx="5762625" cy="4308871"/>
          </a:xfrm>
          <a:prstGeom prst="roundRect">
            <a:avLst/>
          </a:prstGeom>
          <a:noFill/>
          <a:ln w="57150">
            <a:solidFill>
              <a:srgbClr val="36B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25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731" y="1151239"/>
            <a:ext cx="9144000" cy="238760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Loops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8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 | Python | 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CD914-5B91-4D24-A0B3-490B8622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4" y="1925906"/>
            <a:ext cx="7727794" cy="43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 |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Python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 | 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2A8AA-E0EC-4873-A5FD-C6B87F9BC7A0}"/>
              </a:ext>
            </a:extLst>
          </p:cNvPr>
          <p:cNvSpPr txBox="1"/>
          <p:nvPr/>
        </p:nvSpPr>
        <p:spPr>
          <a:xfrm>
            <a:off x="474234" y="2014138"/>
            <a:ext cx="788049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 = [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"debt"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"deficit"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"GDP"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"inflation"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variables: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C9E1A9D-52C9-4565-B232-DBFCB93D03B6}"/>
              </a:ext>
            </a:extLst>
          </p:cNvPr>
          <p:cNvSpPr/>
          <p:nvPr/>
        </p:nvSpPr>
        <p:spPr>
          <a:xfrm>
            <a:off x="4283242" y="2714324"/>
            <a:ext cx="519764" cy="1410929"/>
          </a:xfrm>
          <a:prstGeom prst="rightBrace">
            <a:avLst/>
          </a:prstGeom>
          <a:noFill/>
          <a:ln w="38100">
            <a:solidFill>
              <a:srgbClr val="EB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627DF2-368F-4724-A886-C062CD44DAD8}"/>
              </a:ext>
            </a:extLst>
          </p:cNvPr>
          <p:cNvCxnSpPr/>
          <p:nvPr/>
        </p:nvCxnSpPr>
        <p:spPr>
          <a:xfrm>
            <a:off x="5043638" y="3429000"/>
            <a:ext cx="3676850" cy="0"/>
          </a:xfrm>
          <a:prstGeom prst="straightConnector1">
            <a:avLst/>
          </a:prstGeom>
          <a:ln>
            <a:solidFill>
              <a:srgbClr val="EB5C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433146-4C55-4B22-B879-A111B8D670D1}"/>
              </a:ext>
            </a:extLst>
          </p:cNvPr>
          <p:cNvSpPr txBox="1"/>
          <p:nvPr/>
        </p:nvSpPr>
        <p:spPr>
          <a:xfrm>
            <a:off x="8842149" y="3096622"/>
            <a:ext cx="2707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An example of subtle differences between languages / functions.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95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 | Python |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59CC6-E862-49B3-B98C-6222934DCA63}"/>
              </a:ext>
            </a:extLst>
          </p:cNvPr>
          <p:cNvSpPr txBox="1"/>
          <p:nvPr/>
        </p:nvSpPr>
        <p:spPr>
          <a:xfrm>
            <a:off x="474233" y="1790623"/>
            <a:ext cx="750510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statement_1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statement_2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statement_3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Code block to run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01C50-E30C-4142-9245-FB7B218F0832}"/>
              </a:ext>
            </a:extLst>
          </p:cNvPr>
          <p:cNvSpPr txBox="1"/>
          <p:nvPr/>
        </p:nvSpPr>
        <p:spPr>
          <a:xfrm>
            <a:off x="474233" y="3429000"/>
            <a:ext cx="9974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What happens here: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Statement_1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 runs once, before the code block starts.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Statament_2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defines a condition that must hold for the code block to run.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Statement_3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runs each time the code block has been executed.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30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 | Python |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D1F93-CC66-4ACF-B7C2-0A49C368FAF7}"/>
              </a:ext>
            </a:extLst>
          </p:cNvPr>
          <p:cNvSpPr txBox="1"/>
          <p:nvPr/>
        </p:nvSpPr>
        <p:spPr>
          <a:xfrm>
            <a:off x="556428" y="1956339"/>
            <a:ext cx="484777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101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101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96418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 | Python |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D8C49-A1D7-46D5-BF2E-07CA0DEBE6CA}"/>
              </a:ext>
            </a:extLst>
          </p:cNvPr>
          <p:cNvSpPr txBox="1"/>
          <p:nvPr/>
        </p:nvSpPr>
        <p:spPr>
          <a:xfrm>
            <a:off x="474234" y="2109316"/>
            <a:ext cx="7118368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Set a list of variables: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"debt"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"deficit"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"GDP"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"inflation"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We can index these: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Work out how long this thing is: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length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Iterate though it, printing out each particular variable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903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5" y="404664"/>
            <a:ext cx="6395196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The idea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 | Flow control | Control statements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We want programs/analysis to </a:t>
            </a:r>
            <a:r>
              <a:rPr kumimoji="0" lang="en-GB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take decisions for us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 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Without control structures (AKA ‘flow control’) programs don’t do much. What might you want a program to do for you?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R="0" lvl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2" name="Picture 2" descr="Python Control Flow Statements">
            <a:extLst>
              <a:ext uri="{FF2B5EF4-FFF2-40B4-BE49-F238E27FC236}">
                <a16:creationId xmlns:a16="http://schemas.microsoft.com/office/drawing/2014/main" id="{C918C704-421E-2B4F-8A6B-A2CC3331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221" y="838393"/>
            <a:ext cx="4407639" cy="224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2EAFE-D1DC-386A-FEF2-65F3FCA99063}"/>
              </a:ext>
            </a:extLst>
          </p:cNvPr>
          <p:cNvSpPr txBox="1"/>
          <p:nvPr/>
        </p:nvSpPr>
        <p:spPr>
          <a:xfrm>
            <a:off x="474235" y="3429000"/>
            <a:ext cx="1096570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Stop or start</a:t>
            </a:r>
            <a:r>
              <a:rPr lang="en-GB" sz="2000" dirty="0">
                <a:solidFill>
                  <a:prstClr val="white"/>
                </a:solidFill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 [Sequence]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Take a decision on what to do next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 [Selection, Conditionality] </a:t>
            </a:r>
          </a:p>
          <a:p>
            <a:pPr marL="742950" lvl="1" indent="-285750" defTabSz="91431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Do different things in different conditions:</a:t>
            </a:r>
          </a:p>
          <a:p>
            <a:pPr marL="1200150" lvl="2" indent="-285750" defTabSz="91431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Time of day, or days of the week;</a:t>
            </a:r>
          </a:p>
          <a:p>
            <a:pPr marL="1200150" lvl="2" indent="-285750" defTabSz="91431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If data has certain properties: (stock market alert).</a:t>
            </a: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Do something many times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 [Iteration, Loops]. </a:t>
            </a:r>
          </a:p>
          <a:p>
            <a:pPr marL="285750" marR="0" lvl="0" indent="339725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81075" algn="l"/>
              </a:tabLst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Dynamic programming / maximisation;</a:t>
            </a:r>
          </a:p>
          <a:p>
            <a:pPr marL="285750" marR="0" lvl="0" indent="339725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81075" algn="l"/>
              </a:tabLst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Batches of analysis: downloading, cleaning, charting.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8490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Loops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STATA |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Python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 | JavaScript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2A8AA-E0EC-4873-A5FD-C6B87F9BC7A0}"/>
              </a:ext>
            </a:extLst>
          </p:cNvPr>
          <p:cNvSpPr txBox="1"/>
          <p:nvPr/>
        </p:nvSpPr>
        <p:spPr>
          <a:xfrm>
            <a:off x="474234" y="2014138"/>
            <a:ext cx="788049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variables = [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"debt"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"deficit"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"GDP"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"inflation"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586C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variables: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170997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731" y="1151239"/>
            <a:ext cx="9144000" cy="238760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an API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65643"/>
            <a:ext cx="11445948" cy="46625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pplication </a:t>
            </a: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rogramming </a:t>
            </a: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nterface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 API is software—an intermediary that helps two applications to talk to each other.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They are </a:t>
            </a: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everywhere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r>
              <a:rPr lang="en-GB" sz="24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each time you use an app like Facebook or Instagram, send an instant message, or check your weather app on your phone, you are using an API (example: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 Watch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APIs are extremely useful to data scientists because they provide a way to share/access data</a:t>
            </a:r>
          </a:p>
        </p:txBody>
      </p:sp>
    </p:spTree>
    <p:extLst>
      <p:ext uri="{BB962C8B-B14F-4D97-AF65-F5344CB8AC3E}">
        <p14:creationId xmlns:p14="http://schemas.microsoft.com/office/powerpoint/2010/main" val="263140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 guidance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99942"/>
            <a:ext cx="11445948" cy="48299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They all look different but have a similar set up.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base url: e.g. </a:t>
            </a:r>
            <a:r>
              <a:rPr lang="en-GB" sz="2400" b="1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https://api.stlouisfed.org/fred/series/observations?</a:t>
            </a:r>
            <a:endParaRPr lang="en-GB" sz="2400" b="1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series of options you can choose</a:t>
            </a:r>
            <a:r>
              <a:rPr lang="en-GB" sz="2400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series_id</a:t>
            </a:r>
            <a:r>
              <a:rPr lang="en-GB" sz="24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GB" sz="2400" dirty="0">
                <a:solidFill>
                  <a:srgbClr val="36B7B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file_type</a:t>
            </a:r>
            <a:r>
              <a:rPr lang="en-GB" sz="24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GB" sz="24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u="sng" dirty="0" err="1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time_start</a:t>
            </a:r>
            <a:r>
              <a:rPr lang="en-GB" sz="2400" u="sng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Often a request for your API key: </a:t>
            </a:r>
            <a:r>
              <a:rPr lang="en-GB" sz="2400" dirty="0" err="1">
                <a:solidFill>
                  <a:srgbClr val="36B7B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api_key</a:t>
            </a:r>
            <a:r>
              <a:rPr lang="en-GB" sz="2400" dirty="0">
                <a:solidFill>
                  <a:srgbClr val="36B7B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Often, when the API requires more information/choices from you, a series of </a:t>
            </a:r>
            <a:r>
              <a:rPr lang="en-GB" sz="240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&amp;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symbols. An example: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0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https://api.stlouisfed.org/fred/series/observations?</a:t>
            </a:r>
            <a:r>
              <a:rPr lang="en-GB" sz="20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series_id=</a:t>
            </a:r>
            <a:r>
              <a:rPr lang="en-GB" sz="20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UNRATE</a:t>
            </a:r>
            <a:r>
              <a:rPr lang="en-GB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GB" sz="20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api_key=</a:t>
            </a:r>
            <a:r>
              <a:rPr lang="en-GB" sz="20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22ee7a76e736e32f54f5df0a7171538d</a:t>
            </a:r>
            <a:r>
              <a:rPr lang="en-GB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GB" sz="2000" dirty="0">
                <a:solidFill>
                  <a:srgbClr val="36B7B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file_type=</a:t>
            </a:r>
            <a:r>
              <a:rPr lang="en-GB" sz="2000" dirty="0">
                <a:solidFill>
                  <a:srgbClr val="F4C2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endParaRPr lang="en-GB" sz="2000" dirty="0">
              <a:solidFill>
                <a:srgbClr val="F4C2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0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ECO API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77629"/>
            <a:ext cx="11445948" cy="4829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 have made ours as simple as possible.</a:t>
            </a:r>
          </a:p>
          <a:p>
            <a:pPr lvl="1">
              <a:lnSpc>
                <a:spcPct val="150000"/>
              </a:lnSpc>
            </a:pPr>
            <a:r>
              <a:rPr lang="en-GB" sz="1600" u="sng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ea typeface="Calibri" panose="020F0502020204030204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https://api.economicsobservatory.com/{COUNTRY}/{SERIES}</a:t>
            </a:r>
            <a:r>
              <a:rPr lang="en-GB" sz="1600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ea typeface="Calibri" panose="020F0502020204030204" pitchFamily="34" charset="0"/>
                <a:cs typeface="Circular Std Book" panose="020B06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You just need to add the country (e.g. GBR) and the series (e.g. INFL). </a:t>
            </a:r>
          </a:p>
          <a:p>
            <a:pPr lvl="1">
              <a:lnSpc>
                <a:spcPct val="150000"/>
              </a:lnSpc>
            </a:pPr>
            <a:r>
              <a:rPr lang="en-GB" sz="1600" u="sng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ea typeface="Calibri" panose="020F0502020204030204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https://api.economicsobservatory.com/GBR/</a:t>
            </a:r>
            <a:r>
              <a:rPr lang="en-GB" sz="1600" u="sng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ea typeface="Calibri" panose="020F0502020204030204" pitchFamily="34" charset="0"/>
                <a:cs typeface="Circular Std Book" panose="020B0604020101020102" pitchFamily="34" charset="0"/>
              </a:rPr>
              <a:t>INFL</a:t>
            </a:r>
            <a:r>
              <a:rPr lang="en-GB" sz="1600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ea typeface="Calibri" panose="020F0502020204030204" pitchFamily="34" charset="0"/>
                <a:cs typeface="Circular Std Book" panose="020B0604020101020102" pitchFamily="34" charset="0"/>
              </a:rPr>
              <a:t> </a:t>
            </a:r>
            <a:endParaRPr lang="en-GB" sz="1600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get US growth data all you do is change a few letters:</a:t>
            </a:r>
          </a:p>
          <a:p>
            <a:pPr lvl="1">
              <a:lnSpc>
                <a:spcPct val="150000"/>
              </a:lnSpc>
            </a:pPr>
            <a:r>
              <a:rPr lang="en-GB" sz="1600" u="sng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ea typeface="Calibri" panose="020F0502020204030204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https://api.economicsobservatory.com/USA/</a:t>
            </a:r>
            <a:r>
              <a:rPr lang="en-GB" sz="1600" u="sng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ea typeface="Calibri" panose="020F0502020204030204" pitchFamily="34" charset="0"/>
                <a:cs typeface="Circular Std Book" panose="020B0604020101020102" pitchFamily="34" charset="0"/>
              </a:rPr>
              <a:t>GROW</a:t>
            </a:r>
            <a:r>
              <a:rPr lang="en-GB" sz="1600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ea typeface="Calibri" panose="020F0502020204030204" pitchFamily="34" charset="0"/>
                <a:cs typeface="Circular Std Book" panose="020B0604020101020102" pitchFamily="34" charset="0"/>
              </a:rPr>
              <a:t> </a:t>
            </a:r>
            <a:endParaRPr lang="en-GB" sz="1600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4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EBEAFF-3A75-47F5-A53C-CEB0A373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4" y="317634"/>
            <a:ext cx="6509800" cy="6073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D8C422-2241-4F01-AED8-7FC27C06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857" y="2696927"/>
            <a:ext cx="3895725" cy="809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25F1A5-9EA4-45BD-827E-27105DE57F1E}"/>
              </a:ext>
            </a:extLst>
          </p:cNvPr>
          <p:cNvSpPr txBox="1"/>
          <p:nvPr/>
        </p:nvSpPr>
        <p:spPr>
          <a:xfrm>
            <a:off x="7622857" y="1254311"/>
            <a:ext cx="2830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Raw JSON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Download a JSON formatter plug in for your browser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63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938</Words>
  <Application>Microsoft Macintosh PowerPoint</Application>
  <PresentationFormat>Widescreen</PresentationFormat>
  <Paragraphs>137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Circular Std Book</vt:lpstr>
      <vt:lpstr>Consolas</vt:lpstr>
      <vt:lpstr>Times New Roman</vt:lpstr>
      <vt:lpstr>Office Theme</vt:lpstr>
      <vt:lpstr>5_Custom Design</vt:lpstr>
      <vt:lpstr>1_Office Theme</vt:lpstr>
      <vt:lpstr>PowerPoint Presentation</vt:lpstr>
      <vt:lpstr>Session 3. Accessing data programmatically using APIs</vt:lpstr>
      <vt:lpstr>PowerPoint Presentation</vt:lpstr>
      <vt:lpstr>PowerPoint Presentation</vt:lpstr>
      <vt:lpstr>APIs.</vt:lpstr>
      <vt:lpstr>What is an API?</vt:lpstr>
      <vt:lpstr>API guidance.</vt:lpstr>
      <vt:lpstr>ECO API.</vt:lpstr>
      <vt:lpstr>PowerPoint Presentation</vt:lpstr>
      <vt:lpstr>PowerPoint Presentation</vt:lpstr>
      <vt:lpstr>PowerPoint Presentation</vt:lpstr>
      <vt:lpstr>Worked example.</vt:lpstr>
      <vt:lpstr>Worked example.</vt:lpstr>
      <vt:lpstr>Session 3. Accessing data programmatically</vt:lpstr>
      <vt:lpstr>Session 3. Accessing data programmatically</vt:lpstr>
      <vt:lpstr>Code-along. </vt:lpstr>
      <vt:lpstr>PowerPoint Presentation</vt:lpstr>
      <vt:lpstr>Background. The similarity of programming languages</vt:lpstr>
      <vt:lpstr>PowerPoint Presentation</vt:lpstr>
      <vt:lpstr>PowerPoint Presentation</vt:lpstr>
      <vt:lpstr>Loops.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100</cp:revision>
  <dcterms:created xsi:type="dcterms:W3CDTF">2021-07-20T09:12:48Z</dcterms:created>
  <dcterms:modified xsi:type="dcterms:W3CDTF">2024-04-19T16:22:55Z</dcterms:modified>
</cp:coreProperties>
</file>