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84" r:id="rId2"/>
  </p:sldMasterIdLst>
  <p:notesMasterIdLst>
    <p:notesMasterId r:id="rId22"/>
  </p:notesMasterIdLst>
  <p:sldIdLst>
    <p:sldId id="439" r:id="rId3"/>
    <p:sldId id="486" r:id="rId4"/>
    <p:sldId id="512" r:id="rId5"/>
    <p:sldId id="461" r:id="rId6"/>
    <p:sldId id="478" r:id="rId7"/>
    <p:sldId id="450" r:id="rId8"/>
    <p:sldId id="452" r:id="rId9"/>
    <p:sldId id="521" r:id="rId10"/>
    <p:sldId id="453" r:id="rId11"/>
    <p:sldId id="458" r:id="rId12"/>
    <p:sldId id="523" r:id="rId13"/>
    <p:sldId id="498" r:id="rId14"/>
    <p:sldId id="514" r:id="rId15"/>
    <p:sldId id="520" r:id="rId16"/>
    <p:sldId id="448" r:id="rId17"/>
    <p:sldId id="517" r:id="rId18"/>
    <p:sldId id="516" r:id="rId19"/>
    <p:sldId id="518" r:id="rId20"/>
    <p:sldId id="519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4A536EA1-840D-4170-A2A7-73BCD920B886}">
          <p14:sldIdLst>
            <p14:sldId id="439"/>
            <p14:sldId id="486"/>
          </p14:sldIdLst>
        </p14:section>
        <p14:section name="Introduction + building blocks" id="{542CE5D0-7A65-443F-999A-1AD0B04547F1}">
          <p14:sldIdLst>
            <p14:sldId id="512"/>
            <p14:sldId id="461"/>
            <p14:sldId id="478"/>
            <p14:sldId id="450"/>
            <p14:sldId id="452"/>
            <p14:sldId id="521"/>
            <p14:sldId id="453"/>
            <p14:sldId id="458"/>
            <p14:sldId id="523"/>
            <p14:sldId id="498"/>
          </p14:sldIdLst>
        </p14:section>
        <p14:section name="Code-along" id="{1855F629-BBE8-47EF-989B-6E6343A154DA}">
          <p14:sldIdLst>
            <p14:sldId id="514"/>
            <p14:sldId id="520"/>
            <p14:sldId id="448"/>
            <p14:sldId id="517"/>
            <p14:sldId id="516"/>
            <p14:sldId id="518"/>
            <p14:sldId id="51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C245"/>
    <a:srgbClr val="36B7B4"/>
    <a:srgbClr val="275E7D"/>
    <a:srgbClr val="122B39"/>
    <a:srgbClr val="EB5C2E"/>
    <a:srgbClr val="0063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041" autoAdjust="0"/>
    <p:restoredTop sz="84558" autoAdjust="0"/>
  </p:normalViewPr>
  <p:slideViewPr>
    <p:cSldViewPr snapToGrid="0">
      <p:cViewPr varScale="1">
        <p:scale>
          <a:sx n="107" d="100"/>
          <a:sy n="107" d="100"/>
        </p:scale>
        <p:origin x="80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A5DA3C-BDF6-44EF-83ED-A29CA680A5AA}" type="datetimeFigureOut">
              <a:rPr lang="en-GB" smtClean="0"/>
              <a:t>21/02/2024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F1FA71-43BA-430C-A352-65181A5623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38444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0033C-FCAB-497A-826F-F6177604E4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65B782-28EA-495E-8D1D-CAE6E33879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B0CFA9-01E9-41AF-8CB4-F2FD11A3D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1D2DD-F029-4FB0-BB12-3B6037A6356B}" type="datetimeFigureOut">
              <a:rPr lang="en-GB" smtClean="0"/>
              <a:t>21/02/2024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43D2D1-B645-4C22-8880-34DFB5DC9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66299D-989E-45FF-998D-E2108DE39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0FCAE-95D1-470F-BBF3-A7303B6FB2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485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8C508-D8EB-4980-ABF8-9CD6157F3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A70FC5-8888-4D6F-B163-444BCC1841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E3BD5F-AC62-4B51-BA44-F1FCDE43F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1D2DD-F029-4FB0-BB12-3B6037A6356B}" type="datetimeFigureOut">
              <a:rPr lang="en-GB" smtClean="0"/>
              <a:t>21/02/2024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A1BA11-C547-4E9E-93CD-02FBB2A29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47D0F8-3E41-418E-8AEC-1276E9475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0FCAE-95D1-470F-BBF3-A7303B6FB2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5715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66285F-9BAC-4B83-B24B-0230ECE456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178CEC-D698-4550-A002-6BAB4D8EF2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E0A99F-81CF-4D13-B314-32DF5496F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1D2DD-F029-4FB0-BB12-3B6037A6356B}" type="datetimeFigureOut">
              <a:rPr lang="en-GB" smtClean="0"/>
              <a:t>21/02/2024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1AD3C3-7CA7-4686-BD1E-09FE00956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AA77B4-610F-4B73-BC93-22A9A8B89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0FCAE-95D1-470F-BBF3-A7303B6FB2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6771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438"/>
            <a:ext cx="9144000" cy="2387600"/>
          </a:xfrm>
        </p:spPr>
        <p:txBody>
          <a:bodyPr anchor="b"/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1962"/>
            <a:ext cx="9144000" cy="1655838"/>
          </a:xfrm>
        </p:spPr>
        <p:txBody>
          <a:bodyPr/>
          <a:lstStyle>
            <a:lvl1pPr marL="0" indent="0" algn="ctr">
              <a:buNone/>
              <a:defRPr sz="1600"/>
            </a:lvl1pPr>
            <a:lvl2pPr marL="304815" indent="0" algn="ctr">
              <a:buNone/>
              <a:defRPr sz="1333"/>
            </a:lvl2pPr>
            <a:lvl3pPr marL="609630" indent="0" algn="ctr">
              <a:buNone/>
              <a:defRPr sz="1200"/>
            </a:lvl3pPr>
            <a:lvl4pPr marL="914446" indent="0" algn="ctr">
              <a:buNone/>
              <a:defRPr sz="1067"/>
            </a:lvl4pPr>
            <a:lvl5pPr marL="1219261" indent="0" algn="ctr">
              <a:buNone/>
              <a:defRPr sz="1067"/>
            </a:lvl5pPr>
            <a:lvl6pPr marL="1524076" indent="0" algn="ctr">
              <a:buNone/>
              <a:defRPr sz="1067"/>
            </a:lvl6pPr>
            <a:lvl7pPr marL="1828891" indent="0" algn="ctr">
              <a:buNone/>
              <a:defRPr sz="1067"/>
            </a:lvl7pPr>
            <a:lvl8pPr marL="2133707" indent="0" algn="ctr">
              <a:buNone/>
              <a:defRPr sz="1067"/>
            </a:lvl8pPr>
            <a:lvl9pPr marL="2438522" indent="0" algn="ctr">
              <a:buNone/>
              <a:defRPr sz="1067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C077B-C732-49E5-B20E-05DE29246531}" type="datetimeFigureOut">
              <a:rPr lang="en-GB" smtClean="0"/>
              <a:t>21/02/2024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3DE02-910E-4DDA-B364-3691069864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08564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C077B-C732-49E5-B20E-05DE29246531}" type="datetimeFigureOut">
              <a:rPr lang="en-GB" smtClean="0"/>
              <a:t>21/02/2024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3DE02-910E-4DDA-B364-3691069864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31830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0267"/>
            <a:ext cx="10515600" cy="2852057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8934"/>
            <a:ext cx="10515600" cy="1501019"/>
          </a:xfrm>
        </p:spPr>
        <p:txBody>
          <a:bodyPr/>
          <a:lstStyle>
            <a:lvl1pPr marL="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304815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2pPr>
            <a:lvl3pPr marL="60963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914446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4pPr>
            <a:lvl5pPr marL="1219261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5pPr>
            <a:lvl6pPr marL="1524076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6pPr>
            <a:lvl7pPr marL="1828891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7pPr>
            <a:lvl8pPr marL="2133707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8pPr>
            <a:lvl9pPr marL="2438522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C077B-C732-49E5-B20E-05DE29246531}" type="datetimeFigureOut">
              <a:rPr lang="en-GB" smtClean="0"/>
              <a:t>21/02/2024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3DE02-910E-4DDA-B364-3691069864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09267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172"/>
            <a:ext cx="5207000" cy="43518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46800" y="1825172"/>
            <a:ext cx="5207000" cy="43518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C077B-C732-49E5-B20E-05DE29246531}" type="datetimeFigureOut">
              <a:rPr lang="en-GB" smtClean="0"/>
              <a:t>21/02/2024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3DE02-910E-4DDA-B364-3691069864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48335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276"/>
            <a:ext cx="10515600" cy="13256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238"/>
            <a:ext cx="5157259" cy="823686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4924"/>
            <a:ext cx="5157259" cy="36842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238"/>
            <a:ext cx="5183717" cy="823686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4924"/>
            <a:ext cx="5183717" cy="36842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C077B-C732-49E5-B20E-05DE29246531}" type="datetimeFigureOut">
              <a:rPr lang="en-GB" smtClean="0"/>
              <a:t>21/02/2024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3DE02-910E-4DDA-B364-3691069864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22568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C077B-C732-49E5-B20E-05DE29246531}" type="datetimeFigureOut">
              <a:rPr lang="en-GB" smtClean="0"/>
              <a:t>21/02/2024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3DE02-910E-4DDA-B364-3691069864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58327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C077B-C732-49E5-B20E-05DE29246531}" type="datetimeFigureOut">
              <a:rPr lang="en-GB" smtClean="0"/>
              <a:t>21/02/2024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3DE02-910E-4DDA-B364-3691069864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18664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1"/>
            <a:ext cx="3931709" cy="1600200"/>
          </a:xfrm>
        </p:spPr>
        <p:txBody>
          <a:bodyPr anchor="b"/>
          <a:lstStyle>
            <a:lvl1pPr>
              <a:defRPr sz="2133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6972"/>
            <a:ext cx="6172200" cy="4874381"/>
          </a:xfrm>
        </p:spPr>
        <p:txBody>
          <a:bodyPr/>
          <a:lstStyle>
            <a:lvl1pPr>
              <a:defRPr sz="2133"/>
            </a:lvl1pPr>
            <a:lvl2pPr>
              <a:defRPr sz="1867"/>
            </a:lvl2pPr>
            <a:lvl3pPr>
              <a:defRPr sz="16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1709" cy="3811209"/>
          </a:xfrm>
        </p:spPr>
        <p:txBody>
          <a:bodyPr/>
          <a:lstStyle>
            <a:lvl1pPr marL="0" indent="0">
              <a:buNone/>
              <a:defRPr sz="1067"/>
            </a:lvl1pPr>
            <a:lvl2pPr marL="304815" indent="0">
              <a:buNone/>
              <a:defRPr sz="933"/>
            </a:lvl2pPr>
            <a:lvl3pPr marL="609630" indent="0">
              <a:buNone/>
              <a:defRPr sz="800"/>
            </a:lvl3pPr>
            <a:lvl4pPr marL="914446" indent="0">
              <a:buNone/>
              <a:defRPr sz="667"/>
            </a:lvl4pPr>
            <a:lvl5pPr marL="1219261" indent="0">
              <a:buNone/>
              <a:defRPr sz="667"/>
            </a:lvl5pPr>
            <a:lvl6pPr marL="1524076" indent="0">
              <a:buNone/>
              <a:defRPr sz="667"/>
            </a:lvl6pPr>
            <a:lvl7pPr marL="1828891" indent="0">
              <a:buNone/>
              <a:defRPr sz="667"/>
            </a:lvl7pPr>
            <a:lvl8pPr marL="2133707" indent="0">
              <a:buNone/>
              <a:defRPr sz="667"/>
            </a:lvl8pPr>
            <a:lvl9pPr marL="2438522" indent="0">
              <a:buNone/>
              <a:defRPr sz="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C077B-C732-49E5-B20E-05DE29246531}" type="datetimeFigureOut">
              <a:rPr lang="en-GB" smtClean="0"/>
              <a:t>21/02/2024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3DE02-910E-4DDA-B364-3691069864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5502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CEE89-32EE-4A7D-BEDB-9675DEE6B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3AE53-AAEC-4303-AB95-C85A7F7A4A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51ADDE-F001-4E1A-A49F-A41D68A41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1D2DD-F029-4FB0-BB12-3B6037A6356B}" type="datetimeFigureOut">
              <a:rPr lang="en-GB" smtClean="0"/>
              <a:t>21/02/2024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C9690-A4B0-49F1-81BD-3D23BD297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D7762-07CC-4D75-82FC-69EBB2F69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0FCAE-95D1-470F-BBF3-A7303B6FB2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87246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1"/>
            <a:ext cx="3931709" cy="1600200"/>
          </a:xfrm>
        </p:spPr>
        <p:txBody>
          <a:bodyPr anchor="b"/>
          <a:lstStyle>
            <a:lvl1pPr>
              <a:defRPr sz="2133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6972"/>
            <a:ext cx="6172200" cy="4874381"/>
          </a:xfrm>
        </p:spPr>
        <p:txBody>
          <a:bodyPr/>
          <a:lstStyle>
            <a:lvl1pPr marL="0" indent="0">
              <a:buNone/>
              <a:defRPr sz="2133"/>
            </a:lvl1pPr>
            <a:lvl2pPr marL="304815" indent="0">
              <a:buNone/>
              <a:defRPr sz="1867"/>
            </a:lvl2pPr>
            <a:lvl3pPr marL="609630" indent="0">
              <a:buNone/>
              <a:defRPr sz="1600"/>
            </a:lvl3pPr>
            <a:lvl4pPr marL="914446" indent="0">
              <a:buNone/>
              <a:defRPr sz="1333"/>
            </a:lvl4pPr>
            <a:lvl5pPr marL="1219261" indent="0">
              <a:buNone/>
              <a:defRPr sz="1333"/>
            </a:lvl5pPr>
            <a:lvl6pPr marL="1524076" indent="0">
              <a:buNone/>
              <a:defRPr sz="1333"/>
            </a:lvl6pPr>
            <a:lvl7pPr marL="1828891" indent="0">
              <a:buNone/>
              <a:defRPr sz="1333"/>
            </a:lvl7pPr>
            <a:lvl8pPr marL="2133707" indent="0">
              <a:buNone/>
              <a:defRPr sz="1333"/>
            </a:lvl8pPr>
            <a:lvl9pPr marL="2438522" indent="0">
              <a:buNone/>
              <a:defRPr sz="1333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1709" cy="3811209"/>
          </a:xfrm>
        </p:spPr>
        <p:txBody>
          <a:bodyPr/>
          <a:lstStyle>
            <a:lvl1pPr marL="0" indent="0">
              <a:buNone/>
              <a:defRPr sz="1067"/>
            </a:lvl1pPr>
            <a:lvl2pPr marL="304815" indent="0">
              <a:buNone/>
              <a:defRPr sz="933"/>
            </a:lvl2pPr>
            <a:lvl3pPr marL="609630" indent="0">
              <a:buNone/>
              <a:defRPr sz="800"/>
            </a:lvl3pPr>
            <a:lvl4pPr marL="914446" indent="0">
              <a:buNone/>
              <a:defRPr sz="667"/>
            </a:lvl4pPr>
            <a:lvl5pPr marL="1219261" indent="0">
              <a:buNone/>
              <a:defRPr sz="667"/>
            </a:lvl5pPr>
            <a:lvl6pPr marL="1524076" indent="0">
              <a:buNone/>
              <a:defRPr sz="667"/>
            </a:lvl6pPr>
            <a:lvl7pPr marL="1828891" indent="0">
              <a:buNone/>
              <a:defRPr sz="667"/>
            </a:lvl7pPr>
            <a:lvl8pPr marL="2133707" indent="0">
              <a:buNone/>
              <a:defRPr sz="667"/>
            </a:lvl8pPr>
            <a:lvl9pPr marL="2438522" indent="0">
              <a:buNone/>
              <a:defRPr sz="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C077B-C732-49E5-B20E-05DE29246531}" type="datetimeFigureOut">
              <a:rPr lang="en-GB" smtClean="0"/>
              <a:t>21/02/2024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3DE02-910E-4DDA-B364-3691069864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633024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C077B-C732-49E5-B20E-05DE29246531}" type="datetimeFigureOut">
              <a:rPr lang="en-GB" smtClean="0"/>
              <a:t>21/02/2024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3DE02-910E-4DDA-B364-3691069864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53872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276"/>
            <a:ext cx="2628900" cy="58117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276"/>
            <a:ext cx="7785100" cy="58117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C077B-C732-49E5-B20E-05DE29246531}" type="datetimeFigureOut">
              <a:rPr lang="en-GB" smtClean="0"/>
              <a:t>21/02/2024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3DE02-910E-4DDA-B364-3691069864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1439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42BAD-5D59-4C2D-B3EE-50CFC111C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203399-0C61-440E-A24E-C400F6866C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A5B6CD-5B48-4876-B647-5E8225D07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1D2DD-F029-4FB0-BB12-3B6037A6356B}" type="datetimeFigureOut">
              <a:rPr lang="en-GB" smtClean="0"/>
              <a:t>21/02/2024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1CE164-70C3-45EF-B868-7198B492F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745600-198A-450C-B1C5-C3477374A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0FCAE-95D1-470F-BBF3-A7303B6FB2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8443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932A2-C56C-47AC-A8C2-F753E46A8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A359B-D33E-485F-A1BD-378908D6C9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302306-411F-409D-9C4D-B6DBF68761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B74C83-8471-4A8B-9315-65D989A8E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1D2DD-F029-4FB0-BB12-3B6037A6356B}" type="datetimeFigureOut">
              <a:rPr lang="en-GB" smtClean="0"/>
              <a:t>21/02/2024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DF326B-A0BD-4CF4-8066-7FEC9AD00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09B7D3-84E0-4C60-A69A-58248B91E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0FCAE-95D1-470F-BBF3-A7303B6FB2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2081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5EC8C-2057-4FFF-B6DD-0ED59F486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0406AD-1D7C-4A04-AA13-CA86973790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7648B2-97FE-462D-B558-5646613A16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0C275E-4E75-488B-91E6-60DFB91438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CF5187-EF06-4A5D-AF91-24A49D0D9B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3ADF42-CEE1-4D7A-AF1A-97CB7E558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1D2DD-F029-4FB0-BB12-3B6037A6356B}" type="datetimeFigureOut">
              <a:rPr lang="en-GB" smtClean="0"/>
              <a:t>21/02/2024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47781E-4B89-4D61-8A4F-2F24E6D6D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2A784D-1EA7-4F95-87C8-D1B062E8B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0FCAE-95D1-470F-BBF3-A7303B6FB2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5924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942E7-1599-4288-AF57-F456C8BCB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69CA69-AE78-40A1-9A2E-7AEB97805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1D2DD-F029-4FB0-BB12-3B6037A6356B}" type="datetimeFigureOut">
              <a:rPr lang="en-GB" smtClean="0"/>
              <a:t>21/02/2024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69597E-43D5-45CA-9356-A6CB96300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1E1D0B-D80D-4796-ADED-D7192218F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0FCAE-95D1-470F-BBF3-A7303B6FB2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0044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884C1B-A6E1-4B22-A874-F5368DACA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1D2DD-F029-4FB0-BB12-3B6037A6356B}" type="datetimeFigureOut">
              <a:rPr lang="en-GB" smtClean="0"/>
              <a:t>21/02/2024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66B760-5B22-4759-AE34-9C24EC664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C0E8F2-5B51-406D-934E-F3CD78391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0FCAE-95D1-470F-BBF3-A7303B6FB2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8089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72D4F-C8B6-43E9-8503-65D03C6B8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587F7D-F981-4817-8123-BC73A2490A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0F8BCE-EF5D-4D0E-9AFA-29360A7387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5E7CDF-0048-49EA-990F-1483CD6F7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1D2DD-F029-4FB0-BB12-3B6037A6356B}" type="datetimeFigureOut">
              <a:rPr lang="en-GB" smtClean="0"/>
              <a:t>21/02/2024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A87C84-90E3-4CEA-8FDD-5C7454955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FBDC24-1D20-444D-9C04-B0D751C35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0FCAE-95D1-470F-BBF3-A7303B6FB2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2159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4502C-C2C6-487C-80C6-09B635162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9431D8-0731-42A2-9C7F-3D74589FBF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75679D-FA05-4E1E-A781-5FCCB80CB3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E95EAC-CEFD-4A2A-8C6C-E86B4AC4E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1D2DD-F029-4FB0-BB12-3B6037A6356B}" type="datetimeFigureOut">
              <a:rPr lang="en-GB" smtClean="0"/>
              <a:t>21/02/2024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E0B074-78F3-4BFE-A028-F9F9BF956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7B4F4C-B7A7-48DE-AF4F-9A9E8D855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0FCAE-95D1-470F-BBF3-A7303B6FB2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3006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1CFAAF-51AB-4207-BD90-4C64341E9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CE71C5-4F64-4B3C-8A2A-F6EE6A518D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ED0837-F408-4114-989E-4200387290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41D2DD-F029-4FB0-BB12-3B6037A6356B}" type="datetimeFigureOut">
              <a:rPr lang="en-GB" smtClean="0"/>
              <a:t>21/02/2024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00F1DC-21E3-4273-8D5D-3823AF7311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FE639B-038B-4CA0-8E4B-94A6010450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90FCAE-95D1-470F-BBF3-A7303B6FB2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1090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000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276"/>
            <a:ext cx="10515600" cy="13256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172"/>
            <a:ext cx="10515600" cy="43518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048"/>
            <a:ext cx="2743200" cy="3652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C077B-C732-49E5-B20E-05DE29246531}" type="datetimeFigureOut">
              <a:rPr lang="en-GB" smtClean="0"/>
              <a:t>21/02/2024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048"/>
            <a:ext cx="4114800" cy="3652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048"/>
            <a:ext cx="2743200" cy="3652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23DE02-910E-4DDA-B364-3691069864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119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09630" rtl="0" eaLnBrk="1" latinLnBrk="0" hangingPunct="1">
        <a:lnSpc>
          <a:spcPct val="90000"/>
        </a:lnSpc>
        <a:spcBef>
          <a:spcPct val="0"/>
        </a:spcBef>
        <a:buNone/>
        <a:defRPr sz="29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2408" indent="-152408" algn="l" defTabSz="60963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223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62038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3pPr>
      <a:lvl4pPr marL="1066853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69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76484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981299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114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590930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04815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60963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4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1926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2407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9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133707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438522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anityfair.com/news/2018/07/the-man-who-created-the-world-wide-web-has-some-regrets" TargetMode="Externa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home.cern/science/computing/birth-web/short-history-web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.org/Style/CSS20/history.html" TargetMode="Externa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flying, outdoor object, web&#10;&#10;Description automatically generated">
            <a:extLst>
              <a:ext uri="{FF2B5EF4-FFF2-40B4-BE49-F238E27FC236}">
                <a16:creationId xmlns:a16="http://schemas.microsoft.com/office/drawing/2014/main" id="{7EC5CB00-17DC-42A2-AA50-C9508EB237A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73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5951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B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E2FE8-D24E-41DE-AA78-81A6ECA35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126" y="340080"/>
            <a:ext cx="9197547" cy="496977"/>
          </a:xfrm>
          <a:solidFill>
            <a:srgbClr val="122B39"/>
          </a:solidFill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Putting HTML and CSS together</a:t>
            </a:r>
            <a:r>
              <a:rPr lang="en-GB" dirty="0">
                <a:solidFill>
                  <a:srgbClr val="F4C24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185CA6-FF38-B567-B100-27A964FB8B4F}"/>
              </a:ext>
            </a:extLst>
          </p:cNvPr>
          <p:cNvSpPr txBox="1"/>
          <p:nvPr/>
        </p:nvSpPr>
        <p:spPr>
          <a:xfrm>
            <a:off x="584126" y="1366897"/>
            <a:ext cx="11050411" cy="34470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dirty="0">
                <a:solidFill>
                  <a:schemeClr val="bg1">
                    <a:lumMod val="95000"/>
                  </a:schemeClr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To link an HTML page to a CSS file you specify the location in the head section of your page. </a:t>
            </a:r>
            <a:br>
              <a:rPr lang="en-GB" sz="2800" dirty="0">
                <a:solidFill>
                  <a:srgbClr val="0063AF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</a:br>
            <a:br>
              <a:rPr lang="en-GB" dirty="0">
                <a:solidFill>
                  <a:srgbClr val="0063AF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</a:br>
            <a:r>
              <a:rPr lang="en-US" sz="1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&lt;!-- Here is the head section --&gt;</a:t>
            </a:r>
            <a:b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sz="1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sz="1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Page Title</a:t>
            </a:r>
            <a:r>
              <a:rPr lang="en-US" sz="1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sz="1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b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&lt;!-- Link to my CSS file --&gt;</a:t>
            </a:r>
            <a:b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link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rel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"stylesheet"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”</a:t>
            </a:r>
            <a:r>
              <a:rPr lang="en-US" sz="1800" dirty="0">
                <a:solidFill>
                  <a:srgbClr val="CE9178"/>
                </a:solidFill>
                <a:latin typeface="Consolas" panose="020B0609020204030204" pitchFamily="49" charset="0"/>
              </a:rPr>
              <a:t>e</a:t>
            </a:r>
            <a:r>
              <a:rPr lang="en-US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xample1.css"</a:t>
            </a:r>
            <a:r>
              <a:rPr lang="en-US" sz="1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sz="1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sz="1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br>
              <a:rPr lang="en-US" sz="1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lang="en-GB" sz="2400" dirty="0">
                <a:solidFill>
                  <a:schemeClr val="bg1">
                    <a:lumMod val="95000"/>
                  </a:schemeClr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The</a:t>
            </a:r>
            <a:r>
              <a:rPr lang="en-GB" sz="2400" b="0" dirty="0">
                <a:solidFill>
                  <a:schemeClr val="bg1">
                    <a:lumMod val="95000"/>
                  </a:schemeClr>
                </a:solidFill>
                <a:effectLst/>
                <a:latin typeface="Circular Std Book" panose="020B0604020101020102" pitchFamily="34" charset="0"/>
                <a:cs typeface="Circular Std Book" panose="020B0604020101020102" pitchFamily="34" charset="0"/>
              </a:rPr>
              <a:t> page w</a:t>
            </a:r>
            <a:r>
              <a:rPr lang="en-GB" sz="2400" dirty="0">
                <a:solidFill>
                  <a:schemeClr val="bg1">
                    <a:lumMod val="95000"/>
                  </a:schemeClr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ill now have the styles set out in the CSS file.</a:t>
            </a:r>
            <a:r>
              <a:rPr lang="en-GB" sz="3600" dirty="0">
                <a:solidFill>
                  <a:schemeClr val="bg1">
                    <a:lumMod val="95000"/>
                  </a:schemeClr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100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B39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9062250-97FA-98E9-7221-B61A8A28B1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57936-C509-E2BB-4ABA-B1516EFC5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127" y="340080"/>
            <a:ext cx="5793137" cy="496977"/>
          </a:xfrm>
          <a:solidFill>
            <a:srgbClr val="122B39"/>
          </a:solidFill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JavaScript</a:t>
            </a:r>
            <a:r>
              <a:rPr lang="en-GB" dirty="0">
                <a:solidFill>
                  <a:srgbClr val="F4C24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43A24E-2A91-BBC7-0020-756F42B008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126" y="1187790"/>
            <a:ext cx="11023941" cy="4789498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GB" sz="1800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1995.  </a:t>
            </a:r>
            <a:r>
              <a:rPr lang="en-GB" sz="18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JS launched by Netscape. Brief war with Microsoft before widespread adoption. </a:t>
            </a:r>
          </a:p>
          <a:p>
            <a:pPr>
              <a:lnSpc>
                <a:spcPct val="150000"/>
              </a:lnSpc>
            </a:pPr>
            <a:r>
              <a:rPr lang="en-GB" sz="1800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Brendan </a:t>
            </a:r>
            <a:r>
              <a:rPr lang="en-GB" sz="1800" dirty="0" err="1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Eich</a:t>
            </a:r>
            <a:r>
              <a:rPr lang="en-GB" sz="1800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. </a:t>
            </a:r>
            <a:r>
              <a:rPr lang="en-GB" sz="18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Key role in development of JS. Now used in almost all (&gt;95%) of web sites.</a:t>
            </a:r>
          </a:p>
          <a:p>
            <a:pPr>
              <a:lnSpc>
                <a:spcPct val="150000"/>
              </a:lnSpc>
            </a:pPr>
            <a:r>
              <a:rPr lang="en-GB" sz="1800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Interactivity.</a:t>
            </a:r>
            <a:r>
              <a:rPr lang="en-GB" sz="18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 JS allows us to make web sites interactive. Changing what the web site looks like and does in response to our choices.</a:t>
            </a:r>
          </a:p>
          <a:p>
            <a:pPr>
              <a:lnSpc>
                <a:spcPct val="150000"/>
              </a:lnSpc>
            </a:pPr>
            <a:r>
              <a:rPr lang="en-GB" sz="1800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In Data Science.</a:t>
            </a:r>
            <a:r>
              <a:rPr lang="en-GB" sz="18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 Some uses of JS.</a:t>
            </a:r>
          </a:p>
          <a:p>
            <a:pPr lvl="1">
              <a:lnSpc>
                <a:spcPct val="150000"/>
              </a:lnSpc>
            </a:pPr>
            <a:r>
              <a:rPr lang="en-GB" sz="1800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Fetching data</a:t>
            </a:r>
            <a:r>
              <a:rPr lang="en-GB" sz="18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. Grab data from another site, via an API, when you open you page. </a:t>
            </a:r>
          </a:p>
          <a:p>
            <a:pPr lvl="1">
              <a:lnSpc>
                <a:spcPct val="150000"/>
              </a:lnSpc>
            </a:pPr>
            <a:r>
              <a:rPr lang="en-GB" sz="1800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Cleaning and manipulating data.</a:t>
            </a:r>
            <a:r>
              <a:rPr lang="en-GB" sz="18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 Prepare and analyse the data for use in a chart or table. </a:t>
            </a:r>
          </a:p>
          <a:p>
            <a:pPr lvl="1">
              <a:lnSpc>
                <a:spcPct val="150000"/>
              </a:lnSpc>
            </a:pPr>
            <a:r>
              <a:rPr lang="en-GB" sz="1800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Visualising data. </a:t>
            </a:r>
            <a:r>
              <a:rPr lang="en-GB" sz="18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Display the data in a way you wish. There are lots of charting “libraries” that do this. We will use two (Vega Lite and Charts.js). </a:t>
            </a:r>
          </a:p>
          <a:p>
            <a:pPr lvl="1">
              <a:lnSpc>
                <a:spcPct val="150000"/>
              </a:lnSpc>
            </a:pPr>
            <a:r>
              <a:rPr lang="en-GB" sz="1800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Interactivity.</a:t>
            </a:r>
            <a:r>
              <a:rPr lang="en-GB" sz="18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 Make visualisations interactive + sites fun and engaging. </a:t>
            </a:r>
          </a:p>
          <a:p>
            <a:pPr>
              <a:lnSpc>
                <a:spcPct val="150000"/>
              </a:lnSpc>
            </a:pPr>
            <a:endParaRPr lang="en-GB" sz="1800" dirty="0">
              <a:solidFill>
                <a:schemeClr val="bg1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  <a:p>
            <a:pPr>
              <a:lnSpc>
                <a:spcPct val="150000"/>
              </a:lnSpc>
            </a:pPr>
            <a:endParaRPr lang="en-GB" b="1" dirty="0">
              <a:solidFill>
                <a:srgbClr val="36B7B4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  <a:p>
            <a:pPr>
              <a:lnSpc>
                <a:spcPct val="150000"/>
              </a:lnSpc>
            </a:pPr>
            <a:endParaRPr lang="en-GB" dirty="0">
              <a:solidFill>
                <a:schemeClr val="bg1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  <a:p>
            <a:pPr>
              <a:lnSpc>
                <a:spcPct val="150000"/>
              </a:lnSpc>
            </a:pPr>
            <a:endParaRPr lang="en-GB" dirty="0">
              <a:solidFill>
                <a:srgbClr val="0063AF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50568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flying, outdoor object, web&#10;&#10;Description automatically generated">
            <a:extLst>
              <a:ext uri="{FF2B5EF4-FFF2-40B4-BE49-F238E27FC236}">
                <a16:creationId xmlns:a16="http://schemas.microsoft.com/office/drawing/2014/main" id="{7EC5CB00-17DC-42A2-AA50-C9508EB237A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73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0813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B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383FA-EEB7-47D9-935D-7234D206AD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8580" y="1200219"/>
            <a:ext cx="9658174" cy="2387600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Session 2</a:t>
            </a:r>
            <a:r>
              <a:rPr lang="en-GB" dirty="0">
                <a:solidFill>
                  <a:srgbClr val="F4C24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.</a:t>
            </a:r>
            <a:br>
              <a:rPr lang="en-GB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</a:br>
            <a:r>
              <a:rPr lang="en-GB" sz="2800" i="1" dirty="0">
                <a:solidFill>
                  <a:srgbClr val="36B7B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Building your first website</a:t>
            </a:r>
            <a:endParaRPr lang="en-GB" i="1" dirty="0">
              <a:solidFill>
                <a:srgbClr val="36B7B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B3923A-B3CB-4769-ACC7-75A98286FC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8982075" y="186232"/>
            <a:ext cx="3209925" cy="6105525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C4C687C2-D06D-BAAB-4C5D-BFCACC2E8163}"/>
              </a:ext>
            </a:extLst>
          </p:cNvPr>
          <p:cNvSpPr txBox="1">
            <a:spLocks/>
          </p:cNvSpPr>
          <p:nvPr/>
        </p:nvSpPr>
        <p:spPr>
          <a:xfrm>
            <a:off x="798580" y="3408007"/>
            <a:ext cx="9658174" cy="185445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600" b="0" i="1" u="none" strike="noStrike" kern="1200" cap="none" spc="0" normalizeH="0" baseline="0" noProof="0" dirty="0">
                <a:ln>
                  <a:noFill/>
                </a:ln>
                <a:solidFill>
                  <a:srgbClr val="F4C245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Code-along</a:t>
            </a:r>
            <a:endParaRPr kumimoji="0" lang="en-GB" sz="6000" b="0" i="1" u="none" strike="noStrike" kern="1200" cap="none" spc="0" normalizeH="0" baseline="0" noProof="0" dirty="0">
              <a:ln>
                <a:noFill/>
              </a:ln>
              <a:solidFill>
                <a:srgbClr val="F4C245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89370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B39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F6CC512-82E6-B02C-E35C-2A8CC7AB84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6F1C0-4177-CD80-80E4-CB14B3909C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8580" y="1200219"/>
            <a:ext cx="9658174" cy="2387600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Session 2</a:t>
            </a:r>
            <a:r>
              <a:rPr lang="en-GB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.</a:t>
            </a:r>
            <a:br>
              <a:rPr lang="en-GB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</a:br>
            <a:r>
              <a:rPr lang="en-GB" sz="2800" i="1" dirty="0">
                <a:solidFill>
                  <a:srgbClr val="36B7B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Building your first website</a:t>
            </a:r>
            <a:endParaRPr lang="en-GB" i="1" dirty="0">
              <a:solidFill>
                <a:srgbClr val="36B7B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1FDB5E-F581-2F82-353C-73B6516FBF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8982075" y="186232"/>
            <a:ext cx="3209925" cy="6105525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30B09758-0B54-D47B-7B1E-DBDA2090792E}"/>
              </a:ext>
            </a:extLst>
          </p:cNvPr>
          <p:cNvSpPr txBox="1">
            <a:spLocks/>
          </p:cNvSpPr>
          <p:nvPr/>
        </p:nvSpPr>
        <p:spPr>
          <a:xfrm>
            <a:off x="798580" y="3408007"/>
            <a:ext cx="8183495" cy="185445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600" b="0" i="1" u="none" strike="noStrike" kern="1200" cap="none" spc="0" normalizeH="0" baseline="0" noProof="0" dirty="0">
                <a:ln>
                  <a:noFill/>
                </a:ln>
                <a:solidFill>
                  <a:srgbClr val="F4C245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https://</a:t>
            </a:r>
            <a:r>
              <a:rPr kumimoji="0" lang="en-GB" sz="3600" b="0" i="1" u="none" strike="noStrike" kern="1200" cap="none" spc="0" normalizeH="0" baseline="0" noProof="0" dirty="0" err="1">
                <a:ln>
                  <a:noFill/>
                </a:ln>
                <a:solidFill>
                  <a:srgbClr val="F4C245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github.com</a:t>
            </a:r>
            <a:r>
              <a:rPr kumimoji="0" lang="en-GB" sz="3600" b="0" i="1" u="none" strike="noStrike" kern="1200" cap="none" spc="0" normalizeH="0" baseline="0" noProof="0" dirty="0">
                <a:ln>
                  <a:noFill/>
                </a:ln>
                <a:solidFill>
                  <a:srgbClr val="F4C245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/</a:t>
            </a:r>
            <a:r>
              <a:rPr kumimoji="0" lang="en-GB" sz="3600" b="0" i="1" u="none" strike="noStrike" kern="1200" cap="none" spc="0" normalizeH="0" baseline="0" noProof="0" dirty="0" err="1">
                <a:ln>
                  <a:noFill/>
                </a:ln>
                <a:solidFill>
                  <a:srgbClr val="F4C245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EconomicsObservatory</a:t>
            </a:r>
            <a:r>
              <a:rPr kumimoji="0" lang="en-GB" sz="3600" b="0" i="1" u="none" strike="noStrike" kern="1200" cap="none" spc="0" normalizeH="0" baseline="0" noProof="0" dirty="0">
                <a:ln>
                  <a:noFill/>
                </a:ln>
                <a:solidFill>
                  <a:srgbClr val="F4C245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/courses/blob/main/</a:t>
            </a:r>
            <a:r>
              <a:rPr kumimoji="0" lang="en-GB" sz="3600" b="0" i="1" u="none" strike="noStrike" kern="1200" cap="none" spc="0" normalizeH="0" baseline="0" noProof="0" dirty="0" err="1">
                <a:ln>
                  <a:noFill/>
                </a:ln>
                <a:solidFill>
                  <a:srgbClr val="F4C245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README.md</a:t>
            </a:r>
            <a:endParaRPr kumimoji="0" lang="en-GB" sz="6000" b="0" i="1" u="none" strike="noStrike" kern="1200" cap="none" spc="0" normalizeH="0" baseline="0" noProof="0" dirty="0">
              <a:ln>
                <a:noFill/>
              </a:ln>
              <a:solidFill>
                <a:srgbClr val="F4C245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77305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B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383FA-EEB7-47D9-935D-7234D206AD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9648" y="1533378"/>
            <a:ext cx="5162173" cy="914400"/>
          </a:xfrm>
        </p:spPr>
        <p:txBody>
          <a:bodyPr>
            <a:normAutofit fontScale="90000"/>
          </a:bodyPr>
          <a:lstStyle/>
          <a:p>
            <a:pPr algn="l"/>
            <a:r>
              <a:rPr lang="en-GB" sz="67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Code-along</a:t>
            </a:r>
            <a:r>
              <a:rPr lang="en-GB" sz="6700" dirty="0">
                <a:solidFill>
                  <a:srgbClr val="F4C24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.</a:t>
            </a:r>
            <a:br>
              <a:rPr lang="en-GB" sz="6700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</a:br>
            <a:endParaRPr lang="en-GB" dirty="0">
              <a:solidFill>
                <a:schemeClr val="bg1">
                  <a:lumMod val="95000"/>
                </a:schemeClr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3AE9D3-97EB-2B4B-3BA7-FED730D27B2E}"/>
              </a:ext>
            </a:extLst>
          </p:cNvPr>
          <p:cNvSpPr txBox="1"/>
          <p:nvPr/>
        </p:nvSpPr>
        <p:spPr>
          <a:xfrm>
            <a:off x="756137" y="1990578"/>
            <a:ext cx="9822767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In this second practical session, we will be using </a:t>
            </a:r>
            <a:r>
              <a:rPr lang="en-GB" sz="2800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VS Code </a:t>
            </a:r>
            <a:r>
              <a:rPr lang="en-GB" sz="28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and </a:t>
            </a:r>
            <a:r>
              <a:rPr lang="en-GB" sz="2800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GitHub</a:t>
            </a:r>
            <a:r>
              <a:rPr lang="en-GB" sz="28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 to build your personal website.</a:t>
            </a:r>
          </a:p>
          <a:p>
            <a:endParaRPr lang="en-GB" sz="2800" dirty="0">
              <a:solidFill>
                <a:schemeClr val="bg1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GB" sz="28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Edit your </a:t>
            </a:r>
            <a:r>
              <a:rPr lang="en-GB" sz="2800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HTML </a:t>
            </a:r>
            <a:r>
              <a:rPr lang="en-GB" sz="28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(name, bio, etc)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28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Add some </a:t>
            </a:r>
            <a:r>
              <a:rPr lang="en-GB" sz="2800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CSS </a:t>
            </a:r>
            <a:r>
              <a:rPr lang="en-GB" sz="28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(choose colours, fonts, etc)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28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Embed an example </a:t>
            </a:r>
            <a:r>
              <a:rPr lang="en-GB" sz="2800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JSON</a:t>
            </a:r>
            <a:r>
              <a:rPr lang="en-GB" sz="28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 chart 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93035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B39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189A984-5A15-911E-05C0-80E77CA17D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027C9-45D9-2EDE-ACAB-19A1FE9C6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127" y="340080"/>
            <a:ext cx="10515600" cy="1325563"/>
          </a:xfrm>
          <a:solidFill>
            <a:srgbClr val="122B39"/>
          </a:solidFill>
        </p:spPr>
        <p:txBody>
          <a:bodyPr>
            <a:normAutofit/>
          </a:bodyPr>
          <a:lstStyle/>
          <a:p>
            <a:r>
              <a:rPr lang="en-GB" sz="54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HTML</a:t>
            </a:r>
            <a:r>
              <a:rPr lang="en-GB" sz="5400" dirty="0">
                <a:solidFill>
                  <a:srgbClr val="F4C24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.</a:t>
            </a:r>
            <a:endParaRPr lang="en-GB" dirty="0">
              <a:solidFill>
                <a:srgbClr val="F4C245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141B23-D364-ADEE-9F0A-4ADB5D2A7A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127" y="1817576"/>
            <a:ext cx="11445948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Create an edit your “</a:t>
            </a:r>
            <a:r>
              <a:rPr lang="en-GB" dirty="0" err="1">
                <a:solidFill>
                  <a:srgbClr val="F4C24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index.html</a:t>
            </a:r>
            <a:r>
              <a:rPr lang="en-GB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” file</a:t>
            </a:r>
          </a:p>
          <a:p>
            <a:pPr>
              <a:lnSpc>
                <a:spcPct val="150000"/>
              </a:lnSpc>
            </a:pPr>
            <a:r>
              <a:rPr lang="en-GB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Use “</a:t>
            </a:r>
            <a:r>
              <a:rPr lang="en-GB" dirty="0">
                <a:solidFill>
                  <a:srgbClr val="F4C24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s2_example1.html</a:t>
            </a:r>
            <a:r>
              <a:rPr lang="en-GB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” for inspiration</a:t>
            </a:r>
          </a:p>
        </p:txBody>
      </p:sp>
    </p:spTree>
    <p:extLst>
      <p:ext uri="{BB962C8B-B14F-4D97-AF65-F5344CB8AC3E}">
        <p14:creationId xmlns:p14="http://schemas.microsoft.com/office/powerpoint/2010/main" val="11520638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B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E2FE8-D24E-41DE-AA78-81A6ECA35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127" y="340080"/>
            <a:ext cx="10515600" cy="1325563"/>
          </a:xfrm>
          <a:solidFill>
            <a:srgbClr val="122B39"/>
          </a:solidFill>
        </p:spPr>
        <p:txBody>
          <a:bodyPr>
            <a:normAutofit/>
          </a:bodyPr>
          <a:lstStyle/>
          <a:p>
            <a:r>
              <a:rPr lang="en-GB" sz="54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CSS – three-tier format</a:t>
            </a:r>
            <a:r>
              <a:rPr lang="en-GB" sz="5400" dirty="0">
                <a:solidFill>
                  <a:srgbClr val="F4C24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.</a:t>
            </a:r>
            <a:endParaRPr lang="en-GB" dirty="0">
              <a:solidFill>
                <a:srgbClr val="F4C245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B5234-01FB-4BC1-8F08-B28C710CC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127" y="1817576"/>
            <a:ext cx="11445948" cy="4351338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en-GB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Edit your </a:t>
            </a:r>
            <a:r>
              <a:rPr lang="en-GB" dirty="0">
                <a:solidFill>
                  <a:srgbClr val="F4C24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CSS </a:t>
            </a:r>
            <a:r>
              <a:rPr lang="en-GB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file</a:t>
            </a:r>
          </a:p>
          <a:p>
            <a:pPr>
              <a:lnSpc>
                <a:spcPct val="150000"/>
              </a:lnSpc>
            </a:pPr>
            <a:r>
              <a:rPr lang="en-GB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Use “</a:t>
            </a:r>
            <a:r>
              <a:rPr lang="en-GB" dirty="0">
                <a:solidFill>
                  <a:srgbClr val="F4C24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s2_example1.css</a:t>
            </a:r>
            <a:r>
              <a:rPr lang="en-GB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”, “</a:t>
            </a:r>
            <a:r>
              <a:rPr lang="en-GB" dirty="0">
                <a:solidFill>
                  <a:srgbClr val="F4C24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s2_example2.css</a:t>
            </a:r>
            <a:r>
              <a:rPr lang="en-GB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” or “</a:t>
            </a:r>
            <a:r>
              <a:rPr lang="en-GB" dirty="0">
                <a:solidFill>
                  <a:srgbClr val="F4C24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s2_example3.css</a:t>
            </a:r>
            <a:r>
              <a:rPr lang="en-GB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” file to start:</a:t>
            </a:r>
          </a:p>
          <a:p>
            <a:pPr lvl="1">
              <a:lnSpc>
                <a:spcPct val="150000"/>
              </a:lnSpc>
            </a:pPr>
            <a:r>
              <a:rPr lang="en-GB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Beginner: s2_example1.css</a:t>
            </a:r>
          </a:p>
          <a:p>
            <a:pPr lvl="1">
              <a:lnSpc>
                <a:spcPct val="150000"/>
              </a:lnSpc>
            </a:pPr>
            <a:r>
              <a:rPr lang="en-GB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Intermediate: s2_example2.css</a:t>
            </a:r>
          </a:p>
          <a:p>
            <a:pPr lvl="1">
              <a:lnSpc>
                <a:spcPct val="150000"/>
              </a:lnSpc>
            </a:pPr>
            <a:r>
              <a:rPr lang="en-GB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Advanced: s2_example3.css</a:t>
            </a:r>
          </a:p>
          <a:p>
            <a:pPr>
              <a:lnSpc>
                <a:spcPct val="150000"/>
              </a:lnSpc>
            </a:pPr>
            <a:r>
              <a:rPr lang="en-GB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Link “</a:t>
            </a:r>
            <a:r>
              <a:rPr lang="en-GB" dirty="0">
                <a:solidFill>
                  <a:srgbClr val="F4C24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s2_example1.css</a:t>
            </a:r>
            <a:r>
              <a:rPr lang="en-GB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” (or others) to “</a:t>
            </a:r>
            <a:r>
              <a:rPr lang="en-GB" dirty="0" err="1">
                <a:solidFill>
                  <a:srgbClr val="F4C24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index.html</a:t>
            </a:r>
            <a:r>
              <a:rPr lang="en-GB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” using: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	</a:t>
            </a:r>
            <a:r>
              <a:rPr lang="en-GB" dirty="0">
                <a:solidFill>
                  <a:srgbClr val="36B7B4"/>
                </a:solidFill>
              </a:rPr>
              <a:t>&lt;link </a:t>
            </a:r>
            <a:r>
              <a:rPr lang="en-GB" dirty="0" err="1">
                <a:solidFill>
                  <a:srgbClr val="36B7B4"/>
                </a:solidFill>
              </a:rPr>
              <a:t>rel</a:t>
            </a:r>
            <a:r>
              <a:rPr lang="en-GB" dirty="0">
                <a:solidFill>
                  <a:srgbClr val="36B7B4"/>
                </a:solidFill>
              </a:rPr>
              <a:t>="stylesheet" </a:t>
            </a:r>
            <a:r>
              <a:rPr lang="en-GB" dirty="0" err="1">
                <a:solidFill>
                  <a:srgbClr val="36B7B4"/>
                </a:solidFill>
              </a:rPr>
              <a:t>href</a:t>
            </a:r>
            <a:r>
              <a:rPr lang="en-GB" dirty="0">
                <a:solidFill>
                  <a:srgbClr val="36B7B4"/>
                </a:solidFill>
              </a:rPr>
              <a:t>=”s2_example1.css"&gt; </a:t>
            </a:r>
            <a:r>
              <a:rPr lang="en-GB" dirty="0">
                <a:solidFill>
                  <a:schemeClr val="bg1"/>
                </a:solidFill>
              </a:rPr>
              <a:t>(inside html head)</a:t>
            </a:r>
          </a:p>
        </p:txBody>
      </p:sp>
    </p:spTree>
    <p:extLst>
      <p:ext uri="{BB962C8B-B14F-4D97-AF65-F5344CB8AC3E}">
        <p14:creationId xmlns:p14="http://schemas.microsoft.com/office/powerpoint/2010/main" val="15991967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B39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7372C0D-8F4C-1EAC-8A90-F8FDCC92D0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C6A0D-4695-9E6C-C8CE-1E8672119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127" y="340080"/>
            <a:ext cx="10515600" cy="1325563"/>
          </a:xfrm>
          <a:solidFill>
            <a:srgbClr val="122B39"/>
          </a:solidFill>
        </p:spPr>
        <p:txBody>
          <a:bodyPr>
            <a:normAutofit/>
          </a:bodyPr>
          <a:lstStyle/>
          <a:p>
            <a:r>
              <a:rPr lang="en-GB" sz="54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JSON</a:t>
            </a:r>
            <a:r>
              <a:rPr lang="en-GB" sz="5400" dirty="0">
                <a:solidFill>
                  <a:srgbClr val="F4C24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.</a:t>
            </a:r>
            <a:endParaRPr lang="en-GB" dirty="0">
              <a:solidFill>
                <a:srgbClr val="F4C245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418A1-E676-FEAF-C783-696B189C95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127" y="1817576"/>
            <a:ext cx="11445948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Edit your “</a:t>
            </a:r>
            <a:r>
              <a:rPr lang="en-GB" dirty="0" err="1">
                <a:solidFill>
                  <a:srgbClr val="F4C24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index.html</a:t>
            </a:r>
            <a:r>
              <a:rPr lang="en-GB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” file, and add JSON files to your file structure</a:t>
            </a:r>
          </a:p>
          <a:p>
            <a:pPr>
              <a:lnSpc>
                <a:spcPct val="150000"/>
              </a:lnSpc>
            </a:pPr>
            <a:r>
              <a:rPr lang="en-GB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There are already two example charts embedded in the example HTML. Try replacing these with a chart from Section 1, or adding a new chart altogether</a:t>
            </a:r>
          </a:p>
        </p:txBody>
      </p:sp>
    </p:spTree>
    <p:extLst>
      <p:ext uri="{BB962C8B-B14F-4D97-AF65-F5344CB8AC3E}">
        <p14:creationId xmlns:p14="http://schemas.microsoft.com/office/powerpoint/2010/main" val="23508752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E18359-B818-C695-BCA1-AAC2B82E60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flying, outdoor object, web&#10;&#10;Description automatically generated">
            <a:extLst>
              <a:ext uri="{FF2B5EF4-FFF2-40B4-BE49-F238E27FC236}">
                <a16:creationId xmlns:a16="http://schemas.microsoft.com/office/drawing/2014/main" id="{D3398715-6F77-AFE4-ECD8-AFFFFCDDB1D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73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419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B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383FA-EEB7-47D9-935D-7234D206AD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8580" y="1200219"/>
            <a:ext cx="9658174" cy="2387600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Session 2</a:t>
            </a:r>
            <a:r>
              <a:rPr lang="en-GB" dirty="0">
                <a:solidFill>
                  <a:srgbClr val="F4C24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.</a:t>
            </a:r>
            <a:br>
              <a:rPr lang="en-GB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</a:br>
            <a:r>
              <a:rPr lang="en-GB" sz="2800" i="1" dirty="0">
                <a:solidFill>
                  <a:srgbClr val="36B7B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Building your first website</a:t>
            </a:r>
            <a:endParaRPr lang="en-GB" i="1" dirty="0">
              <a:solidFill>
                <a:srgbClr val="36B7B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B3923A-B3CB-4769-ACC7-75A98286FC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8982075" y="186232"/>
            <a:ext cx="3209925" cy="610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648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B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383FA-EEB7-47D9-935D-7234D206AD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8580" y="1200219"/>
            <a:ext cx="9658174" cy="2387600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Session 2</a:t>
            </a:r>
            <a:r>
              <a:rPr lang="en-GB" dirty="0">
                <a:solidFill>
                  <a:srgbClr val="F4C24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.</a:t>
            </a:r>
            <a:br>
              <a:rPr lang="en-GB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</a:br>
            <a:r>
              <a:rPr lang="en-GB" sz="2800" i="1" dirty="0">
                <a:solidFill>
                  <a:srgbClr val="36B7B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Building your first website</a:t>
            </a:r>
            <a:endParaRPr lang="en-GB" i="1" dirty="0">
              <a:solidFill>
                <a:srgbClr val="36B7B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B3923A-B3CB-4769-ACC7-75A98286FC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8982075" y="186232"/>
            <a:ext cx="3209925" cy="6105525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C4C687C2-D06D-BAAB-4C5D-BFCACC2E8163}"/>
              </a:ext>
            </a:extLst>
          </p:cNvPr>
          <p:cNvSpPr txBox="1">
            <a:spLocks/>
          </p:cNvSpPr>
          <p:nvPr/>
        </p:nvSpPr>
        <p:spPr>
          <a:xfrm>
            <a:off x="798580" y="3408007"/>
            <a:ext cx="9658174" cy="185445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3600" i="1" dirty="0">
                <a:solidFill>
                  <a:srgbClr val="F4C2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+ building blocks</a:t>
            </a:r>
            <a:endParaRPr lang="en-GB" i="1" dirty="0">
              <a:solidFill>
                <a:srgbClr val="F4C24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39533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B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383FA-EEB7-47D9-935D-7234D206AD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GB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Building blocks</a:t>
            </a:r>
            <a:r>
              <a:rPr lang="en-GB" sz="7200" dirty="0">
                <a:solidFill>
                  <a:srgbClr val="F4C24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.</a:t>
            </a:r>
            <a:endParaRPr lang="en-GB" dirty="0">
              <a:solidFill>
                <a:srgbClr val="F4C245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4A8548-2881-4873-8951-346CFE699F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1900" y="0"/>
            <a:ext cx="4610100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3493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B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5438EA0-BA68-429A-BE20-96381175831C}"/>
              </a:ext>
            </a:extLst>
          </p:cNvPr>
          <p:cNvSpPr/>
          <p:nvPr/>
        </p:nvSpPr>
        <p:spPr>
          <a:xfrm>
            <a:off x="3391381" y="1514171"/>
            <a:ext cx="5116153" cy="48006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C04B1BCC-A90E-4957-8C7D-0153633F146C}"/>
              </a:ext>
            </a:extLst>
          </p:cNvPr>
          <p:cNvSpPr txBox="1">
            <a:spLocks/>
          </p:cNvSpPr>
          <p:nvPr/>
        </p:nvSpPr>
        <p:spPr>
          <a:xfrm>
            <a:off x="370103" y="339579"/>
            <a:ext cx="4091945" cy="869595"/>
          </a:xfrm>
          <a:prstGeom prst="rect">
            <a:avLst/>
          </a:prstGeom>
          <a:solidFill>
            <a:srgbClr val="122B39"/>
          </a:solidFill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ircular Std Book" panose="020B0604020101020102" pitchFamily="34" charset="0"/>
                <a:ea typeface="+mj-ea"/>
                <a:cs typeface="Circular Std Book" panose="020B0604020101020102" pitchFamily="34" charset="0"/>
              </a:rPr>
              <a:t>Data science</a:t>
            </a:r>
            <a:r>
              <a:rPr kumimoji="0" lang="en-GB" sz="4800" b="0" i="0" u="none" strike="noStrike" kern="1200" cap="none" spc="0" normalizeH="0" baseline="0" noProof="0" dirty="0">
                <a:ln>
                  <a:noFill/>
                </a:ln>
                <a:solidFill>
                  <a:srgbClr val="F4C245"/>
                </a:solidFill>
                <a:effectLst/>
                <a:uLnTx/>
                <a:uFillTx/>
                <a:latin typeface="Circular Std Book" panose="020B0604020101020102" pitchFamily="34" charset="0"/>
                <a:ea typeface="+mj-ea"/>
                <a:cs typeface="Circular Std Book" panose="020B0604020101020102" pitchFamily="34" charset="0"/>
              </a:rPr>
              <a:t>.</a:t>
            </a:r>
          </a:p>
        </p:txBody>
      </p:sp>
      <p:pic>
        <p:nvPicPr>
          <p:cNvPr id="2050" name="Picture 2" descr="The Data Science Venn Diagram — Drew Conway">
            <a:extLst>
              <a:ext uri="{FF2B5EF4-FFF2-40B4-BE49-F238E27FC236}">
                <a16:creationId xmlns:a16="http://schemas.microsoft.com/office/drawing/2014/main" id="{A052E327-152A-41B3-AE33-4893CDB980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8334" y="1514171"/>
            <a:ext cx="5029200" cy="48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04669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B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C04B1BCC-A90E-4957-8C7D-0153633F146C}"/>
              </a:ext>
            </a:extLst>
          </p:cNvPr>
          <p:cNvSpPr txBox="1">
            <a:spLocks/>
          </p:cNvSpPr>
          <p:nvPr/>
        </p:nvSpPr>
        <p:spPr>
          <a:xfrm>
            <a:off x="107877" y="159105"/>
            <a:ext cx="7978848" cy="869595"/>
          </a:xfrm>
          <a:prstGeom prst="rect">
            <a:avLst/>
          </a:prstGeom>
          <a:solidFill>
            <a:srgbClr val="122B39"/>
          </a:solidFill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ircular Std Book" panose="020B0604020101020102" pitchFamily="34" charset="0"/>
                <a:ea typeface="+mj-ea"/>
                <a:cs typeface="Circular Std Book" panose="020B0604020101020102" pitchFamily="34" charset="0"/>
              </a:rPr>
              <a:t>Most used languages, 2023</a:t>
            </a:r>
            <a:r>
              <a:rPr kumimoji="0" lang="en-GB" sz="4800" b="0" i="0" u="none" strike="noStrike" kern="1200" cap="none" spc="0" normalizeH="0" baseline="0" noProof="0" dirty="0">
                <a:ln>
                  <a:noFill/>
                </a:ln>
                <a:solidFill>
                  <a:srgbClr val="F4C245"/>
                </a:solidFill>
                <a:effectLst/>
                <a:uLnTx/>
                <a:uFillTx/>
                <a:latin typeface="Circular Std Book" panose="020B0604020101020102" pitchFamily="34" charset="0"/>
                <a:ea typeface="+mj-ea"/>
                <a:cs typeface="Circular Std Book" panose="020B0604020101020102" pitchFamily="34" charset="0"/>
              </a:rPr>
              <a:t>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6682E1C-D58A-4CA1-90DF-828094AFB764}"/>
              </a:ext>
            </a:extLst>
          </p:cNvPr>
          <p:cNvSpPr txBox="1"/>
          <p:nvPr/>
        </p:nvSpPr>
        <p:spPr>
          <a:xfrm>
            <a:off x="655800" y="5868495"/>
            <a:ext cx="54402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https://</a:t>
            </a:r>
            <a:r>
              <a:rPr kumimoji="0" lang="en-GB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survey.stackoverflow.co</a:t>
            </a: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/2023/#technology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08A317-749B-4872-9D88-959DB0F82CCD}"/>
              </a:ext>
            </a:extLst>
          </p:cNvPr>
          <p:cNvSpPr txBox="1"/>
          <p:nvPr/>
        </p:nvSpPr>
        <p:spPr>
          <a:xfrm>
            <a:off x="5992934" y="5883883"/>
            <a:ext cx="813672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https://</a:t>
            </a:r>
            <a:r>
              <a:rPr kumimoji="0" lang="en-GB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survey.stackoverflow.co</a:t>
            </a: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/2023/#technology-worked-with-vs-want-to-work-with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0D04C65-A8D3-F4DF-351A-9C12B965FD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332" y="1273966"/>
            <a:ext cx="5155923" cy="450905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C9CCBD1-1D3F-99AB-8939-52A127BC39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273966"/>
            <a:ext cx="5366668" cy="4528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8237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B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E2FE8-D24E-41DE-AA78-81A6ECA35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127" y="538867"/>
            <a:ext cx="5793137" cy="496977"/>
          </a:xfrm>
          <a:solidFill>
            <a:srgbClr val="122B39"/>
          </a:solidFill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HTML</a:t>
            </a:r>
            <a:r>
              <a:rPr lang="en-GB" dirty="0">
                <a:solidFill>
                  <a:srgbClr val="F4C24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B5234-01FB-4BC1-8F08-B28C710CC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127" y="1470818"/>
            <a:ext cx="5354424" cy="4351338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en-GB" sz="1800" b="1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HT. </a:t>
            </a:r>
            <a:r>
              <a:rPr lang="en-GB" sz="18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Hypertext.</a:t>
            </a:r>
          </a:p>
          <a:p>
            <a:pPr lvl="1">
              <a:lnSpc>
                <a:spcPct val="150000"/>
              </a:lnSpc>
            </a:pPr>
            <a:r>
              <a:rPr lang="en-GB" sz="18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As in http:// (</a:t>
            </a:r>
            <a:r>
              <a:rPr lang="en-GB" sz="1800" dirty="0">
                <a:solidFill>
                  <a:srgbClr val="F4C24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H</a:t>
            </a:r>
            <a:r>
              <a:rPr lang="en-GB" sz="18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yper</a:t>
            </a:r>
            <a:r>
              <a:rPr lang="en-GB" sz="1800" dirty="0">
                <a:solidFill>
                  <a:srgbClr val="F4C24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t</a:t>
            </a:r>
            <a:r>
              <a:rPr lang="en-GB" sz="18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ext </a:t>
            </a:r>
            <a:r>
              <a:rPr lang="en-GB" sz="1800" dirty="0">
                <a:solidFill>
                  <a:srgbClr val="F4C24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T</a:t>
            </a:r>
            <a:r>
              <a:rPr lang="en-GB" sz="18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ransfer </a:t>
            </a:r>
            <a:r>
              <a:rPr lang="en-GB" sz="1800" dirty="0">
                <a:solidFill>
                  <a:srgbClr val="F4C24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P</a:t>
            </a:r>
            <a:r>
              <a:rPr lang="en-GB" sz="18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rotocol)</a:t>
            </a:r>
          </a:p>
          <a:p>
            <a:pPr>
              <a:lnSpc>
                <a:spcPct val="150000"/>
              </a:lnSpc>
            </a:pPr>
            <a:r>
              <a:rPr lang="en-GB" sz="1800" b="1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ML. </a:t>
            </a:r>
            <a:r>
              <a:rPr lang="en-GB" sz="18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Markup language</a:t>
            </a:r>
          </a:p>
          <a:p>
            <a:pPr>
              <a:lnSpc>
                <a:spcPct val="150000"/>
              </a:lnSpc>
            </a:pPr>
            <a:r>
              <a:rPr lang="en-GB" sz="1800" b="1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1993. </a:t>
            </a:r>
            <a:r>
              <a:rPr lang="en-GB" sz="18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Invented at CERN by Tim Berners-Lee.</a:t>
            </a:r>
          </a:p>
          <a:p>
            <a:pPr>
              <a:lnSpc>
                <a:spcPct val="150000"/>
              </a:lnSpc>
            </a:pPr>
            <a:r>
              <a:rPr lang="en-GB" sz="1800" b="1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1994.</a:t>
            </a:r>
            <a:r>
              <a:rPr lang="en-GB" sz="18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 Dave Raggett (Hewlett Packard, Bristol), develops HTML+ and Arena browser. </a:t>
            </a:r>
          </a:p>
          <a:p>
            <a:pPr>
              <a:lnSpc>
                <a:spcPct val="150000"/>
              </a:lnSpc>
            </a:pPr>
            <a:r>
              <a:rPr lang="en-GB" sz="1800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1995</a:t>
            </a:r>
            <a:r>
              <a:rPr lang="en-GB" sz="18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.  WC3 guidelines published, to end browser wars.</a:t>
            </a:r>
          </a:p>
          <a:p>
            <a:pPr>
              <a:lnSpc>
                <a:spcPct val="150000"/>
              </a:lnSpc>
            </a:pPr>
            <a:r>
              <a:rPr lang="en-GB" sz="1800" b="1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Big idea. </a:t>
            </a:r>
            <a:r>
              <a:rPr lang="en-GB" sz="18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The HT in the name is the big idea. There were lots of markup languages (SGML for example) but TBN idea was to link documents together, it added hyperlinks. </a:t>
            </a:r>
          </a:p>
          <a:p>
            <a:pPr>
              <a:lnSpc>
                <a:spcPct val="150000"/>
              </a:lnSpc>
            </a:pPr>
            <a:endParaRPr lang="en-GB" b="1" dirty="0">
              <a:solidFill>
                <a:srgbClr val="36B7B4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  <a:p>
            <a:pPr>
              <a:lnSpc>
                <a:spcPct val="150000"/>
              </a:lnSpc>
            </a:pPr>
            <a:endParaRPr lang="en-GB" b="1" dirty="0">
              <a:solidFill>
                <a:srgbClr val="36B7B4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  <a:p>
            <a:pPr>
              <a:lnSpc>
                <a:spcPct val="150000"/>
              </a:lnSpc>
            </a:pPr>
            <a:endParaRPr lang="en-GB" dirty="0">
              <a:solidFill>
                <a:schemeClr val="bg1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  <a:p>
            <a:pPr>
              <a:lnSpc>
                <a:spcPct val="150000"/>
              </a:lnSpc>
            </a:pPr>
            <a:endParaRPr lang="en-GB" dirty="0">
              <a:solidFill>
                <a:srgbClr val="0063AF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</p:txBody>
      </p:sp>
      <p:pic>
        <p:nvPicPr>
          <p:cNvPr id="1026" name="Picture 2" descr="I Was Devastated”: Tim Berners-Lee, the Man Who Created the World Wide Web,  Has Some Regrets | Vanity Fair">
            <a:extLst>
              <a:ext uri="{FF2B5EF4-FFF2-40B4-BE49-F238E27FC236}">
                <a16:creationId xmlns:a16="http://schemas.microsoft.com/office/drawing/2014/main" id="{C44B3B79-5502-4638-8418-5FD265F525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8319" y="837057"/>
            <a:ext cx="5354424" cy="3580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9D8030C-B86A-4B7E-914E-2C27636AD96C}"/>
              </a:ext>
            </a:extLst>
          </p:cNvPr>
          <p:cNvSpPr txBox="1"/>
          <p:nvPr/>
        </p:nvSpPr>
        <p:spPr>
          <a:xfrm>
            <a:off x="6377264" y="5247578"/>
            <a:ext cx="57326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https://www.vanityfair.com/news/2018/07/the-man-who-created-the-world-wide-web-has-some-regrets</a:t>
            </a:r>
            <a:r>
              <a:rPr kumimoji="0" lang="en-GB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02E254-A344-4DD7-AA17-EFC324533E89}"/>
              </a:ext>
            </a:extLst>
          </p:cNvPr>
          <p:cNvSpPr txBox="1"/>
          <p:nvPr/>
        </p:nvSpPr>
        <p:spPr>
          <a:xfrm>
            <a:off x="6377264" y="4539692"/>
            <a:ext cx="19207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Tim Berners-Lee. Image: CERN</a:t>
            </a:r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65FE4C-C708-4893-AD06-D0FF58703438}"/>
              </a:ext>
            </a:extLst>
          </p:cNvPr>
          <p:cNvSpPr txBox="1"/>
          <p:nvPr/>
        </p:nvSpPr>
        <p:spPr>
          <a:xfrm>
            <a:off x="6377264" y="4923269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https://home.cern/science/computing/birth-web/short-history-web</a:t>
            </a: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321696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B39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3D60419-A0AB-EEB8-3338-675D798568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EC5DC-96EC-1DC2-69F7-7EFBFF642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127" y="538867"/>
            <a:ext cx="5793137" cy="496977"/>
          </a:xfrm>
          <a:solidFill>
            <a:srgbClr val="122B39"/>
          </a:solidFill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HTML example</a:t>
            </a:r>
            <a:r>
              <a:rPr lang="en-GB" dirty="0">
                <a:solidFill>
                  <a:srgbClr val="F4C24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7AC7AF-A468-20A3-40A9-8FD896C026A1}"/>
              </a:ext>
            </a:extLst>
          </p:cNvPr>
          <p:cNvSpPr txBox="1"/>
          <p:nvPr/>
        </p:nvSpPr>
        <p:spPr>
          <a:xfrm>
            <a:off x="684669" y="1335439"/>
            <a:ext cx="10159439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&lt;!DOCTYPE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&lt;html&gt;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&lt;!–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Charlie Meyrick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, Data Science --&gt;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&lt;!-- Economics Observatory, Data Science for Public Policy --&gt;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&lt;head&gt;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&lt;title&gt;</a:t>
            </a:r>
            <a:r>
              <a:rPr lang="en-US" b="0" dirty="0">
                <a:solidFill>
                  <a:schemeClr val="bg1">
                    <a:lumMod val="95000"/>
                  </a:schemeClr>
                </a:solidFill>
                <a:effectLst/>
                <a:latin typeface="Consolas" panose="020B0609020204030204" pitchFamily="49" charset="0"/>
              </a:rPr>
              <a:t>Page Title</a:t>
            </a:r>
            <a:r>
              <a:rPr lang="en-US" b="0" dirty="0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&lt;/title&gt;</a:t>
            </a: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&lt;/head&gt;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&lt;!-- The body contains things you see --&gt;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&lt;!-- Most elements both open and close, with the content in the middle --&gt;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&lt;!-- Indenting is optional, but helps with readability --&gt;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&lt;body&gt;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&lt;h1&gt;</a:t>
            </a:r>
            <a:r>
              <a:rPr lang="en-US" b="0" dirty="0">
                <a:solidFill>
                  <a:schemeClr val="bg1">
                    <a:lumMod val="95000"/>
                  </a:schemeClr>
                </a:solidFill>
                <a:effectLst/>
                <a:latin typeface="Consolas" panose="020B0609020204030204" pitchFamily="49" charset="0"/>
              </a:rPr>
              <a:t>My First Heading</a:t>
            </a:r>
            <a:r>
              <a:rPr lang="en-US" b="0" dirty="0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&lt;/h1&gt;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&lt;p&gt;</a:t>
            </a:r>
            <a:r>
              <a:rPr lang="en-US" b="0" dirty="0">
                <a:solidFill>
                  <a:schemeClr val="bg1">
                    <a:lumMod val="95000"/>
                  </a:schemeClr>
                </a:solidFill>
                <a:effectLst/>
                <a:latin typeface="Consolas" panose="020B0609020204030204" pitchFamily="49" charset="0"/>
              </a:rPr>
              <a:t>My first paragraph.</a:t>
            </a:r>
            <a:r>
              <a:rPr lang="en-US" b="0" dirty="0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&lt;/p&gt;</a:t>
            </a: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&lt;/body&gt;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&lt;/html&gt;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96925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B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E2FE8-D24E-41DE-AA78-81A6ECA35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126" y="427530"/>
            <a:ext cx="5793137" cy="496977"/>
          </a:xfrm>
          <a:solidFill>
            <a:srgbClr val="122B39"/>
          </a:solidFill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CSS</a:t>
            </a:r>
            <a:r>
              <a:rPr lang="en-GB" dirty="0">
                <a:solidFill>
                  <a:srgbClr val="F4C24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B5234-01FB-4BC1-8F08-B28C710CC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126" y="1187790"/>
            <a:ext cx="7337655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GB" sz="1800" dirty="0">
                <a:solidFill>
                  <a:srgbClr val="FFC000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C</a:t>
            </a:r>
            <a:r>
              <a:rPr lang="en-GB" sz="1800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ascading </a:t>
            </a:r>
            <a:r>
              <a:rPr lang="en-GB" sz="1800" dirty="0">
                <a:solidFill>
                  <a:srgbClr val="FFC000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S</a:t>
            </a:r>
            <a:r>
              <a:rPr lang="en-GB" sz="1800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tyle </a:t>
            </a:r>
            <a:r>
              <a:rPr lang="en-GB" sz="1800" dirty="0">
                <a:solidFill>
                  <a:srgbClr val="FFC000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S</a:t>
            </a:r>
            <a:r>
              <a:rPr lang="en-GB" sz="1800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heets</a:t>
            </a:r>
            <a:endParaRPr lang="en-GB" sz="1800" dirty="0">
              <a:solidFill>
                <a:schemeClr val="bg1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  <a:p>
            <a:pPr>
              <a:lnSpc>
                <a:spcPct val="150000"/>
              </a:lnSpc>
            </a:pPr>
            <a:r>
              <a:rPr lang="en-GB" sz="1800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1994.  </a:t>
            </a:r>
            <a:r>
              <a:rPr lang="en-GB" sz="18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First proposal – again at CERN.</a:t>
            </a:r>
          </a:p>
          <a:p>
            <a:pPr>
              <a:lnSpc>
                <a:spcPct val="150000"/>
              </a:lnSpc>
            </a:pPr>
            <a:endParaRPr lang="en-GB" b="1" dirty="0">
              <a:solidFill>
                <a:srgbClr val="36B7B4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  <a:p>
            <a:pPr>
              <a:lnSpc>
                <a:spcPct val="150000"/>
              </a:lnSpc>
            </a:pPr>
            <a:endParaRPr lang="en-GB" dirty="0">
              <a:solidFill>
                <a:schemeClr val="bg1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  <a:p>
            <a:pPr>
              <a:lnSpc>
                <a:spcPct val="150000"/>
              </a:lnSpc>
            </a:pPr>
            <a:endParaRPr lang="en-GB" dirty="0">
              <a:solidFill>
                <a:srgbClr val="0063AF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</p:txBody>
      </p:sp>
      <p:pic>
        <p:nvPicPr>
          <p:cNvPr id="2050" name="Picture 2" descr="(photo) sitting at a dinner table">
            <a:extLst>
              <a:ext uri="{FF2B5EF4-FFF2-40B4-BE49-F238E27FC236}">
                <a16:creationId xmlns:a16="http://schemas.microsoft.com/office/drawing/2014/main" id="{DADE1070-A46A-491A-B59F-D492B310E0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79" y="2478295"/>
            <a:ext cx="3767195" cy="2840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1A050C1-A187-4E44-BD63-E85A8A70DD70}"/>
              </a:ext>
            </a:extLst>
          </p:cNvPr>
          <p:cNvSpPr txBox="1"/>
          <p:nvPr/>
        </p:nvSpPr>
        <p:spPr>
          <a:xfrm>
            <a:off x="716279" y="5670210"/>
            <a:ext cx="31626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tima"/>
                <a:ea typeface="+mn-ea"/>
                <a:cs typeface="+mn-cs"/>
              </a:rPr>
              <a:t>Håkon Wium Lie, 12 December 1995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https://www.w3.org/Style/CSS20/history.html</a:t>
            </a:r>
            <a:r>
              <a:rPr kumimoji="0" lang="de-DE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tima"/>
                <a:ea typeface="+mn-ea"/>
                <a:cs typeface="+mn-cs"/>
              </a:rPr>
              <a:t> </a:t>
            </a: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4115C9D-A2D4-4903-9446-234A84E0677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1E1E1E"/>
              </a:clrFrom>
              <a:clrTo>
                <a:srgbClr val="1E1E1E">
                  <a:alpha val="0"/>
                </a:srgbClr>
              </a:clrTo>
            </a:clrChange>
          </a:blip>
          <a:srcRect t="24806" r="33965"/>
          <a:stretch/>
        </p:blipFill>
        <p:spPr>
          <a:xfrm>
            <a:off x="5438104" y="924507"/>
            <a:ext cx="6108344" cy="5416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6859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5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1188</TotalTime>
  <Words>821</Words>
  <Application>Microsoft Macintosh PowerPoint</Application>
  <PresentationFormat>Widescreen</PresentationFormat>
  <Paragraphs>80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Arial</vt:lpstr>
      <vt:lpstr>Calibri</vt:lpstr>
      <vt:lpstr>Calibri Light</vt:lpstr>
      <vt:lpstr>Circular Std Book</vt:lpstr>
      <vt:lpstr>Consolas</vt:lpstr>
      <vt:lpstr>Optima</vt:lpstr>
      <vt:lpstr>Times New Roman</vt:lpstr>
      <vt:lpstr>Office Theme</vt:lpstr>
      <vt:lpstr>5_Custom Design</vt:lpstr>
      <vt:lpstr>PowerPoint Presentation</vt:lpstr>
      <vt:lpstr>Session 2. Building your first website</vt:lpstr>
      <vt:lpstr>Session 2. Building your first website</vt:lpstr>
      <vt:lpstr>Building blocks.</vt:lpstr>
      <vt:lpstr>PowerPoint Presentation</vt:lpstr>
      <vt:lpstr>PowerPoint Presentation</vt:lpstr>
      <vt:lpstr>HTML.</vt:lpstr>
      <vt:lpstr>HTML example.</vt:lpstr>
      <vt:lpstr>CSS.</vt:lpstr>
      <vt:lpstr>Putting HTML and CSS together.</vt:lpstr>
      <vt:lpstr>JavaScript.</vt:lpstr>
      <vt:lpstr>PowerPoint Presentation</vt:lpstr>
      <vt:lpstr>Session 2. Building your first website</vt:lpstr>
      <vt:lpstr>Session 2. Building your first website</vt:lpstr>
      <vt:lpstr>Code-along. </vt:lpstr>
      <vt:lpstr>HTML.</vt:lpstr>
      <vt:lpstr>CSS – three-tier format.</vt:lpstr>
      <vt:lpstr>JSON.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Communicating Economics.</dc:title>
  <dc:creator>Xenia Levantis</dc:creator>
  <cp:lastModifiedBy>Finn McEvoy</cp:lastModifiedBy>
  <cp:revision>91</cp:revision>
  <dcterms:created xsi:type="dcterms:W3CDTF">2021-07-20T09:12:48Z</dcterms:created>
  <dcterms:modified xsi:type="dcterms:W3CDTF">2024-02-21T23:45:14Z</dcterms:modified>
</cp:coreProperties>
</file>