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4" r:id="rId2"/>
  </p:sldMasterIdLst>
  <p:notesMasterIdLst>
    <p:notesMasterId r:id="rId25"/>
  </p:notesMasterIdLst>
  <p:sldIdLst>
    <p:sldId id="439" r:id="rId3"/>
    <p:sldId id="486" r:id="rId4"/>
    <p:sldId id="512" r:id="rId5"/>
    <p:sldId id="461" r:id="rId6"/>
    <p:sldId id="450" r:id="rId7"/>
    <p:sldId id="452" r:id="rId8"/>
    <p:sldId id="521" r:id="rId9"/>
    <p:sldId id="453" r:id="rId10"/>
    <p:sldId id="524" r:id="rId11"/>
    <p:sldId id="526" r:id="rId12"/>
    <p:sldId id="458" r:id="rId13"/>
    <p:sldId id="523" r:id="rId14"/>
    <p:sldId id="525" r:id="rId15"/>
    <p:sldId id="527" r:id="rId16"/>
    <p:sldId id="498" r:id="rId17"/>
    <p:sldId id="514" r:id="rId18"/>
    <p:sldId id="520" r:id="rId19"/>
    <p:sldId id="448" r:id="rId20"/>
    <p:sldId id="517" r:id="rId21"/>
    <p:sldId id="516" r:id="rId22"/>
    <p:sldId id="518" r:id="rId23"/>
    <p:sldId id="51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A536EA1-840D-4170-A2A7-73BCD920B886}">
          <p14:sldIdLst>
            <p14:sldId id="439"/>
            <p14:sldId id="486"/>
          </p14:sldIdLst>
        </p14:section>
        <p14:section name="Introduction + building blocks" id="{542CE5D0-7A65-443F-999A-1AD0B04547F1}">
          <p14:sldIdLst>
            <p14:sldId id="512"/>
            <p14:sldId id="461"/>
            <p14:sldId id="450"/>
            <p14:sldId id="452"/>
            <p14:sldId id="521"/>
            <p14:sldId id="453"/>
            <p14:sldId id="524"/>
            <p14:sldId id="526"/>
            <p14:sldId id="458"/>
            <p14:sldId id="523"/>
            <p14:sldId id="525"/>
            <p14:sldId id="527"/>
            <p14:sldId id="498"/>
          </p14:sldIdLst>
        </p14:section>
        <p14:section name="Code-along" id="{1855F629-BBE8-47EF-989B-6E6343A154DA}">
          <p14:sldIdLst>
            <p14:sldId id="514"/>
            <p14:sldId id="520"/>
            <p14:sldId id="448"/>
            <p14:sldId id="517"/>
            <p14:sldId id="516"/>
            <p14:sldId id="518"/>
            <p14:sldId id="51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B7B4"/>
    <a:srgbClr val="F4C245"/>
    <a:srgbClr val="275E7D"/>
    <a:srgbClr val="122B39"/>
    <a:srgbClr val="EB5C2E"/>
    <a:srgbClr val="0063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490" autoAdjust="0"/>
    <p:restoredTop sz="84625" autoAdjust="0"/>
  </p:normalViewPr>
  <p:slideViewPr>
    <p:cSldViewPr snapToGrid="0">
      <p:cViewPr>
        <p:scale>
          <a:sx n="37" d="100"/>
          <a:sy n="37" d="100"/>
        </p:scale>
        <p:origin x="656" y="1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5DA3C-BDF6-44EF-83ED-A29CA680A5AA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F1FA71-43BA-430C-A352-65181A5623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844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0033C-FCAB-497A-826F-F6177604E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5B782-28EA-495E-8D1D-CAE6E3387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0CFA9-01E9-41AF-8CB4-F2FD11A3D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3D2D1-B645-4C22-8880-34DFB5DC9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6299D-989E-45FF-998D-E2108DE39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85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C508-D8EB-4980-ABF8-9CD6157F3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70FC5-8888-4D6F-B163-444BCC184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3BD5F-AC62-4B51-BA44-F1FCDE43F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1BA11-C547-4E9E-93CD-02FBB2A29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7D0F8-3E41-418E-8AEC-1276E9475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715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66285F-9BAC-4B83-B24B-0230ECE456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178CEC-D698-4550-A002-6BAB4D8EF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0A99F-81CF-4D13-B314-32DF5496F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AD3C3-7CA7-4686-BD1E-09FE00956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A77B4-610F-4B73-BC93-22A9A8B89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677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438"/>
            <a:ext cx="9144000" cy="2387600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1962"/>
            <a:ext cx="9144000" cy="1655838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856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3183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0267"/>
            <a:ext cx="10515600" cy="2852057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8934"/>
            <a:ext cx="10515600" cy="1501019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926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172"/>
            <a:ext cx="5207000" cy="43518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6800" y="1825172"/>
            <a:ext cx="5207000" cy="43518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833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276"/>
            <a:ext cx="10515600" cy="13256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238"/>
            <a:ext cx="5157259" cy="823686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4924"/>
            <a:ext cx="5157259" cy="36842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238"/>
            <a:ext cx="5183717" cy="823686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4924"/>
            <a:ext cx="5183717" cy="36842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2568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8327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8664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1"/>
            <a:ext cx="3931709" cy="16002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6972"/>
            <a:ext cx="6172200" cy="4874381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1709" cy="381120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50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CEE89-32EE-4A7D-BEDB-9675DEE6B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3AE53-AAEC-4303-AB95-C85A7F7A4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1ADDE-F001-4E1A-A49F-A41D68A41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C9690-A4B0-49F1-81BD-3D23BD29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D7762-07CC-4D75-82FC-69EBB2F6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7246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1"/>
            <a:ext cx="3931709" cy="16002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6972"/>
            <a:ext cx="6172200" cy="4874381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1709" cy="381120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3302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3872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276"/>
            <a:ext cx="2628900" cy="5811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276"/>
            <a:ext cx="7785100" cy="5811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1439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42BAD-5D59-4C2D-B3EE-50CFC111C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03399-0C61-440E-A24E-C400F6866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5B6CD-5B48-4876-B647-5E8225D07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CE164-70C3-45EF-B868-7198B492F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45600-198A-450C-B1C5-C3477374A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443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932A2-C56C-47AC-A8C2-F753E46A8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A359B-D33E-485F-A1BD-378908D6C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302306-411F-409D-9C4D-B6DBF6876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74C83-8471-4A8B-9315-65D989A8E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F326B-A0BD-4CF4-8066-7FEC9AD00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9B7D3-84E0-4C60-A69A-58248B91E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081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5EC8C-2057-4FFF-B6DD-0ED59F486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406AD-1D7C-4A04-AA13-CA8697379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648B2-97FE-462D-B558-5646613A1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0C275E-4E75-488B-91E6-60DFB91438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CF5187-EF06-4A5D-AF91-24A49D0D9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3ADF42-CEE1-4D7A-AF1A-97CB7E558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47781E-4B89-4D61-8A4F-2F24E6D6D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2A784D-1EA7-4F95-87C8-D1B062E8B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92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942E7-1599-4288-AF57-F456C8BCB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69CA69-AE78-40A1-9A2E-7AEB97805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69597E-43D5-45CA-9356-A6CB96300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1E1D0B-D80D-4796-ADED-D7192218F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04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884C1B-A6E1-4B22-A874-F5368DACA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66B760-5B22-4759-AE34-9C24EC664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C0E8F2-5B51-406D-934E-F3CD78391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089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72D4F-C8B6-43E9-8503-65D03C6B8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7F7D-F981-4817-8123-BC73A2490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0F8BCE-EF5D-4D0E-9AFA-29360A738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E7CDF-0048-49EA-990F-1483CD6F7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87C84-90E3-4CEA-8FDD-5C7454955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BDC24-1D20-444D-9C04-B0D751C3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159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502C-C2C6-487C-80C6-09B635162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9431D8-0731-42A2-9C7F-3D74589FB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5679D-FA05-4E1E-A781-5FCCB80CB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95EAC-CEFD-4A2A-8C6C-E86B4AC4E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0B074-78F3-4BFE-A028-F9F9BF956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B4F4C-B7A7-48DE-AF4F-9A9E8D855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00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1CFAAF-51AB-4207-BD90-4C64341E9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E71C5-4F64-4B3C-8A2A-F6EE6A518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D0837-F408-4114-989E-4200387290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1D2DD-F029-4FB0-BB12-3B6037A6356B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0F1DC-21E3-4273-8D5D-3823AF7311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E639B-038B-4CA0-8E4B-94A601045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090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000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276"/>
            <a:ext cx="10515600" cy="1325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172"/>
            <a:ext cx="10515600" cy="4351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048"/>
            <a:ext cx="2743200" cy="365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C077B-C732-49E5-B20E-05DE29246531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048"/>
            <a:ext cx="4114800" cy="365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048"/>
            <a:ext cx="2743200" cy="365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19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anityfair.com/news/2018/07/the-man-who-created-the-world-wide-web-has-some-regrets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ome.cern/science/computing/birth-web/short-history-web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flying, outdoor object, web&#10;&#10;Description automatically generated">
            <a:extLst>
              <a:ext uri="{FF2B5EF4-FFF2-40B4-BE49-F238E27FC236}">
                <a16:creationId xmlns:a16="http://schemas.microsoft.com/office/drawing/2014/main" id="{7EC5CB00-17DC-42A2-AA50-C9508EB237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595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6" y="427530"/>
            <a:ext cx="5793137" cy="496977"/>
          </a:xfrm>
          <a:solidFill>
            <a:srgbClr val="122B39"/>
          </a:solidFill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CSS example</a:t>
            </a:r>
            <a:r>
              <a:rPr lang="en-GB" dirty="0">
                <a:solidFill>
                  <a:srgbClr val="F4C245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115C9D-A2D4-4903-9446-234A84E067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1E1E1E"/>
              </a:clrFrom>
              <a:clrTo>
                <a:srgbClr val="1E1E1E">
                  <a:alpha val="0"/>
                </a:srgbClr>
              </a:clrTo>
            </a:clrChange>
          </a:blip>
          <a:srcRect t="24806" r="33965"/>
          <a:stretch/>
        </p:blipFill>
        <p:spPr>
          <a:xfrm>
            <a:off x="584126" y="1013942"/>
            <a:ext cx="6108344" cy="5416528"/>
          </a:xfrm>
          <a:prstGeom prst="rect">
            <a:avLst/>
          </a:prstGeom>
        </p:spPr>
      </p:pic>
      <p:sp>
        <p:nvSpPr>
          <p:cNvPr id="3" name="Doughnut 2">
            <a:extLst>
              <a:ext uri="{FF2B5EF4-FFF2-40B4-BE49-F238E27FC236}">
                <a16:creationId xmlns:a16="http://schemas.microsoft.com/office/drawing/2014/main" id="{E6BF6C8D-812F-D35F-2DE4-458DE1288912}"/>
              </a:ext>
            </a:extLst>
          </p:cNvPr>
          <p:cNvSpPr/>
          <p:nvPr/>
        </p:nvSpPr>
        <p:spPr>
          <a:xfrm>
            <a:off x="445169" y="4052638"/>
            <a:ext cx="669758" cy="685800"/>
          </a:xfrm>
          <a:prstGeom prst="donut">
            <a:avLst>
              <a:gd name="adj" fmla="val 8793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oughnut 3">
            <a:extLst>
              <a:ext uri="{FF2B5EF4-FFF2-40B4-BE49-F238E27FC236}">
                <a16:creationId xmlns:a16="http://schemas.microsoft.com/office/drawing/2014/main" id="{06485BC1-9D2F-A25E-01FF-C1B31F9C0F10}"/>
              </a:ext>
            </a:extLst>
          </p:cNvPr>
          <p:cNvSpPr/>
          <p:nvPr/>
        </p:nvSpPr>
        <p:spPr>
          <a:xfrm>
            <a:off x="445169" y="2079456"/>
            <a:ext cx="669758" cy="685800"/>
          </a:xfrm>
          <a:prstGeom prst="donut">
            <a:avLst>
              <a:gd name="adj" fmla="val 8793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145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6" y="340080"/>
            <a:ext cx="9197547" cy="496977"/>
          </a:xfrm>
          <a:solidFill>
            <a:srgbClr val="122B39"/>
          </a:solidFill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Putting HTML and CSS together</a:t>
            </a:r>
            <a:r>
              <a:rPr lang="en-GB" dirty="0">
                <a:solidFill>
                  <a:srgbClr val="F4C245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185CA6-FF38-B567-B100-27A964FB8B4F}"/>
              </a:ext>
            </a:extLst>
          </p:cNvPr>
          <p:cNvSpPr txBox="1"/>
          <p:nvPr/>
        </p:nvSpPr>
        <p:spPr>
          <a:xfrm>
            <a:off x="584126" y="1366897"/>
            <a:ext cx="11050411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dirty="0">
                <a:solidFill>
                  <a:schemeClr val="bg1">
                    <a:lumMod val="95000"/>
                  </a:schemeClr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To link an HTML page to a CSS file you specify the location in the head section of your page. </a:t>
            </a:r>
            <a:br>
              <a:rPr lang="en-GB" sz="2200" dirty="0">
                <a:solidFill>
                  <a:srgbClr val="0063AF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</a:br>
            <a:br>
              <a:rPr lang="en-GB" sz="2200" dirty="0">
                <a:solidFill>
                  <a:srgbClr val="0063AF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</a:br>
            <a:r>
              <a:rPr lang="en-US" sz="2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 Here is the head section of my HTML file --&gt;</a:t>
            </a:r>
            <a:b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2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2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Page Title</a:t>
            </a:r>
            <a:r>
              <a:rPr lang="en-US" sz="2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2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 Now I add a link to my CSS file --&gt;</a:t>
            </a:r>
            <a:b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200" dirty="0">
                <a:solidFill>
                  <a:srgbClr val="CE9178"/>
                </a:solidFill>
                <a:latin typeface="Consolas" panose="020B0609020204030204" pitchFamily="49" charset="0"/>
              </a:rPr>
              <a:t>e</a:t>
            </a:r>
            <a:r>
              <a:rPr lang="en-US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xample1.css"</a:t>
            </a:r>
            <a:r>
              <a:rPr lang="en-US" sz="2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2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br>
              <a:rPr lang="en-US" sz="2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lang="en-GB" sz="2200" dirty="0">
                <a:solidFill>
                  <a:schemeClr val="bg1">
                    <a:lumMod val="95000"/>
                  </a:schemeClr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The</a:t>
            </a:r>
            <a:r>
              <a:rPr lang="en-GB" sz="2200" b="0" dirty="0">
                <a:solidFill>
                  <a:schemeClr val="bg1">
                    <a:lumMod val="95000"/>
                  </a:schemeClr>
                </a:solidFill>
                <a:effectLst/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 page w</a:t>
            </a:r>
            <a:r>
              <a:rPr lang="en-GB" sz="2200" dirty="0">
                <a:solidFill>
                  <a:schemeClr val="bg1">
                    <a:lumMod val="95000"/>
                  </a:schemeClr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ill now have the styles set out in the CSS file.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0610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062250-97FA-98E9-7221-B61A8A28B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57936-C509-E2BB-4ABA-B1516EFC5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5793137" cy="496977"/>
          </a:xfrm>
          <a:solidFill>
            <a:srgbClr val="122B39"/>
          </a:solidFill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JavaScript</a:t>
            </a:r>
            <a:r>
              <a:rPr lang="en-GB" dirty="0">
                <a:solidFill>
                  <a:srgbClr val="F4C245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3A24E-2A91-BBC7-0020-756F42B00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6" y="1187789"/>
            <a:ext cx="11023941" cy="50806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100" dirty="0">
                <a:solidFill>
                  <a:srgbClr val="36B7B4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History</a:t>
            </a:r>
            <a:r>
              <a:rPr lang="en-GB" sz="2100" dirty="0">
                <a:solidFill>
                  <a:schemeClr val="bg1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.</a:t>
            </a:r>
            <a:r>
              <a:rPr lang="en-GB" sz="2100" dirty="0">
                <a:solidFill>
                  <a:srgbClr val="36B7B4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 </a:t>
            </a:r>
            <a:r>
              <a:rPr lang="en-GB" sz="2100" dirty="0">
                <a:solidFill>
                  <a:schemeClr val="bg1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JS launched by Netscape in 1995. Key developer was </a:t>
            </a:r>
            <a:r>
              <a:rPr lang="en-GB" sz="2100" dirty="0">
                <a:solidFill>
                  <a:srgbClr val="36B7B4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Brendan </a:t>
            </a:r>
            <a:r>
              <a:rPr lang="en-GB" sz="2100" dirty="0" err="1">
                <a:solidFill>
                  <a:srgbClr val="36B7B4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Eich</a:t>
            </a:r>
            <a:r>
              <a:rPr lang="en-GB" sz="2100" dirty="0">
                <a:solidFill>
                  <a:srgbClr val="36B7B4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. </a:t>
            </a:r>
            <a:r>
              <a:rPr lang="en-GB" sz="2100" dirty="0">
                <a:solidFill>
                  <a:schemeClr val="bg1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Brief war with Microsoft before widespread adoption. Now used in almost all (&gt;95%) of web sites.</a:t>
            </a:r>
          </a:p>
          <a:p>
            <a:pPr>
              <a:lnSpc>
                <a:spcPct val="150000"/>
              </a:lnSpc>
            </a:pPr>
            <a:r>
              <a:rPr lang="en-GB" sz="2100" dirty="0">
                <a:solidFill>
                  <a:srgbClr val="36B7B4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In Data Science.</a:t>
            </a:r>
            <a:r>
              <a:rPr lang="en-GB" sz="2100" dirty="0">
                <a:solidFill>
                  <a:schemeClr val="bg1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 Some uses of JS.</a:t>
            </a:r>
          </a:p>
          <a:p>
            <a:pPr lvl="1">
              <a:lnSpc>
                <a:spcPct val="150000"/>
              </a:lnSpc>
            </a:pPr>
            <a:r>
              <a:rPr lang="en-GB" sz="2100" dirty="0">
                <a:solidFill>
                  <a:srgbClr val="36B7B4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Fetching data</a:t>
            </a:r>
            <a:r>
              <a:rPr lang="en-GB" sz="2100" dirty="0">
                <a:solidFill>
                  <a:schemeClr val="bg1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. Grab data from another site, via an API, when you open your page. </a:t>
            </a:r>
          </a:p>
          <a:p>
            <a:pPr lvl="1">
              <a:lnSpc>
                <a:spcPct val="150000"/>
              </a:lnSpc>
            </a:pPr>
            <a:r>
              <a:rPr lang="en-GB" sz="2100" dirty="0">
                <a:solidFill>
                  <a:srgbClr val="36B7B4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Cleaning and manipulating data</a:t>
            </a:r>
            <a:r>
              <a:rPr lang="en-GB" sz="2100" dirty="0">
                <a:solidFill>
                  <a:schemeClr val="bg1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. Prepare and analyse the data for use in a chart or table. </a:t>
            </a:r>
          </a:p>
          <a:p>
            <a:pPr lvl="1">
              <a:lnSpc>
                <a:spcPct val="150000"/>
              </a:lnSpc>
            </a:pPr>
            <a:r>
              <a:rPr lang="en-GB" sz="2100" dirty="0">
                <a:solidFill>
                  <a:srgbClr val="36B7B4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Visualising data</a:t>
            </a:r>
            <a:r>
              <a:rPr lang="en-GB" sz="2100" dirty="0">
                <a:solidFill>
                  <a:schemeClr val="bg1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.</a:t>
            </a:r>
            <a:r>
              <a:rPr lang="en-GB" sz="2100" dirty="0">
                <a:solidFill>
                  <a:srgbClr val="36B7B4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 </a:t>
            </a:r>
            <a:r>
              <a:rPr lang="en-GB" sz="2100" dirty="0">
                <a:solidFill>
                  <a:schemeClr val="bg1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Display the data in a way you wish. There are lots of charting “libraries” that do this. For example, Vega Lite and Charts.js. </a:t>
            </a:r>
          </a:p>
          <a:p>
            <a:pPr lvl="1">
              <a:lnSpc>
                <a:spcPct val="150000"/>
              </a:lnSpc>
            </a:pPr>
            <a:r>
              <a:rPr lang="en-GB" sz="2100" dirty="0">
                <a:solidFill>
                  <a:srgbClr val="36B7B4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Interactivity</a:t>
            </a:r>
            <a:r>
              <a:rPr lang="en-GB" sz="2100" dirty="0">
                <a:solidFill>
                  <a:schemeClr val="bg1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. Make visualisations interactive + sites fun and engaging. </a:t>
            </a:r>
          </a:p>
          <a:p>
            <a:pPr>
              <a:lnSpc>
                <a:spcPct val="150000"/>
              </a:lnSpc>
            </a:pPr>
            <a:endParaRPr lang="en-GB" sz="2000" dirty="0">
              <a:solidFill>
                <a:schemeClr val="bg1"/>
              </a:solidFill>
              <a:latin typeface="Circular Std Book Italic" panose="020B0604020101020102" pitchFamily="34" charset="0"/>
              <a:cs typeface="Circular Std Book Italic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b="1" dirty="0">
              <a:solidFill>
                <a:srgbClr val="36B7B4"/>
              </a:solidFill>
              <a:latin typeface="Circular Std Book Italic" panose="020B0604020101020102" pitchFamily="34" charset="0"/>
              <a:cs typeface="Circular Std Book Italic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dirty="0">
              <a:solidFill>
                <a:schemeClr val="bg1"/>
              </a:solidFill>
              <a:latin typeface="Circular Std Book Italic" panose="020B0604020101020102" pitchFamily="34" charset="0"/>
              <a:cs typeface="Circular Std Book Italic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dirty="0">
              <a:solidFill>
                <a:srgbClr val="0063AF"/>
              </a:solidFill>
              <a:latin typeface="Circular Std Book Italic" panose="020B0604020101020102" pitchFamily="34" charset="0"/>
              <a:cs typeface="Circular Std Book Italic" panose="020B06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056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062250-97FA-98E9-7221-B61A8A28B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57936-C509-E2BB-4ABA-B1516EFC5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5793137" cy="496977"/>
          </a:xfrm>
          <a:solidFill>
            <a:srgbClr val="122B39"/>
          </a:solidFill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JavaScript example</a:t>
            </a:r>
            <a:r>
              <a:rPr lang="en-GB" dirty="0">
                <a:solidFill>
                  <a:srgbClr val="F4C245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36E8EB-1E53-FC74-83A0-B01D6618557C}"/>
              </a:ext>
            </a:extLst>
          </p:cNvPr>
          <p:cNvSpPr txBox="1"/>
          <p:nvPr/>
        </p:nvSpPr>
        <p:spPr>
          <a:xfrm>
            <a:off x="421105" y="1093555"/>
            <a:ext cx="11573606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GB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br>
              <a:rPr lang="en-GB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GB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</a:t>
            </a:r>
          </a:p>
          <a:p>
            <a:r>
              <a:rPr lang="en-GB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JS can be used to load external resources. Here we load Vega Lite library including its “embed” function--&gt;</a:t>
            </a:r>
            <a:endParaRPr lang="en-GB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"https://cdn.jsdelivr.net/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/vega@5"</a:t>
            </a: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"https://cdn.jsdelivr.net/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/vega-lite@5"</a:t>
            </a: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"https://cdn.jsdelivr.net/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/vega-embed@6"</a:t>
            </a: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GB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GB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Create a "figure" tag and give it the UNIQUE id of "Location1" --&gt;</a:t>
            </a:r>
            <a:endParaRPr lang="en-GB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figure</a:t>
            </a:r>
            <a:r>
              <a:rPr lang="en-GB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GB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"Location1"</a:t>
            </a: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figure</a:t>
            </a: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GB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Next we can use the tag script to tell the HTML file we are going to start writing in JavaScript --&gt;</a:t>
            </a:r>
            <a:endParaRPr lang="en-GB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Now we are in JavaScript, so comments start with //</a:t>
            </a:r>
            <a:endParaRPr lang="en-GB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Declaring a variable, giving it the name chart1_spec, and storing the JSON that defines a chart in it.</a:t>
            </a:r>
            <a:endParaRPr lang="en-GB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chart1_spec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"s2_chart1.json"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endParaRPr lang="en-GB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The </a:t>
            </a:r>
            <a:r>
              <a:rPr lang="en-GB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vega</a:t>
            </a:r>
            <a:r>
              <a:rPr lang="en-GB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E</a:t>
            </a:r>
            <a:r>
              <a:rPr lang="en-GB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mbed</a:t>
            </a:r>
            <a:r>
              <a:rPr lang="en-GB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function needs to know (a) what, and (b) where to embed the chart.     </a:t>
            </a:r>
            <a:endParaRPr lang="en-GB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vegaEmbed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'#Location1'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chart1_spec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endParaRPr lang="en-GB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621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062250-97FA-98E9-7221-B61A8A28B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57936-C509-E2BB-4ABA-B1516EFC5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5793137" cy="496977"/>
          </a:xfrm>
          <a:solidFill>
            <a:srgbClr val="122B39"/>
          </a:solidFill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JavaScript example</a:t>
            </a:r>
            <a:r>
              <a:rPr lang="en-GB" dirty="0">
                <a:solidFill>
                  <a:srgbClr val="F4C245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36E8EB-1E53-FC74-83A0-B01D6618557C}"/>
              </a:ext>
            </a:extLst>
          </p:cNvPr>
          <p:cNvSpPr txBox="1"/>
          <p:nvPr/>
        </p:nvSpPr>
        <p:spPr>
          <a:xfrm>
            <a:off x="421105" y="1093555"/>
            <a:ext cx="11573606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GB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br>
              <a:rPr lang="en-GB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GB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</a:t>
            </a:r>
          </a:p>
          <a:p>
            <a:r>
              <a:rPr lang="en-GB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JS can be used to load external resources. Here we load Vega Lite library including its “embed” function--&gt;</a:t>
            </a:r>
            <a:endParaRPr lang="en-GB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08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en-GB" sz="1200" b="0" dirty="0">
                <a:solidFill>
                  <a:srgbClr val="569CD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script</a:t>
            </a:r>
            <a:r>
              <a:rPr lang="en-GB" sz="1200" b="0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9CDCF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src</a:t>
            </a:r>
            <a:r>
              <a:rPr lang="en-GB" sz="1200" b="0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GB" sz="1200" b="0" dirty="0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"https://cdn.jsdelivr.net/</a:t>
            </a:r>
            <a:r>
              <a:rPr lang="en-GB" sz="1200" b="0" dirty="0" err="1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npm</a:t>
            </a:r>
            <a:r>
              <a:rPr lang="en-GB" sz="1200" b="0" dirty="0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/vega@5"</a:t>
            </a:r>
            <a:r>
              <a:rPr lang="en-GB" sz="1200" b="0" dirty="0">
                <a:solidFill>
                  <a:srgbClr val="808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&gt;&lt;/</a:t>
            </a:r>
            <a:r>
              <a:rPr lang="en-GB" sz="1200" b="0" dirty="0">
                <a:solidFill>
                  <a:srgbClr val="569CD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script</a:t>
            </a:r>
            <a:r>
              <a:rPr lang="en-GB" sz="1200" b="0" dirty="0">
                <a:solidFill>
                  <a:srgbClr val="808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endParaRPr lang="en-GB" sz="1200" b="0" dirty="0">
              <a:solidFill>
                <a:srgbClr val="CCCCCC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CCCCC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08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en-GB" sz="1200" b="0" dirty="0">
                <a:solidFill>
                  <a:srgbClr val="569CD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script</a:t>
            </a:r>
            <a:r>
              <a:rPr lang="en-GB" sz="1200" b="0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9CDCF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src</a:t>
            </a:r>
            <a:r>
              <a:rPr lang="en-GB" sz="1200" b="0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GB" sz="1200" b="0" dirty="0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"https://cdn.jsdelivr.net/</a:t>
            </a:r>
            <a:r>
              <a:rPr lang="en-GB" sz="1200" b="0" dirty="0" err="1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npm</a:t>
            </a:r>
            <a:r>
              <a:rPr lang="en-GB" sz="1200" b="0" dirty="0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/vega-lite@5"</a:t>
            </a:r>
            <a:r>
              <a:rPr lang="en-GB" sz="1200" b="0" dirty="0">
                <a:solidFill>
                  <a:srgbClr val="808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&gt;&lt;/</a:t>
            </a:r>
            <a:r>
              <a:rPr lang="en-GB" sz="1200" b="0" dirty="0">
                <a:solidFill>
                  <a:srgbClr val="569CD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script</a:t>
            </a:r>
            <a:r>
              <a:rPr lang="en-GB" sz="1200" b="0" dirty="0">
                <a:solidFill>
                  <a:srgbClr val="808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endParaRPr lang="en-GB" sz="1200" b="0" dirty="0">
              <a:solidFill>
                <a:srgbClr val="CCCCCC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CCCCC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08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en-GB" sz="1200" b="0" dirty="0">
                <a:solidFill>
                  <a:srgbClr val="569CD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script</a:t>
            </a:r>
            <a:r>
              <a:rPr lang="en-GB" sz="1200" b="0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9CDCF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src</a:t>
            </a:r>
            <a:r>
              <a:rPr lang="en-GB" sz="1200" b="0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GB" sz="1200" b="0" dirty="0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"https://cdn.jsdelivr.net/</a:t>
            </a:r>
            <a:r>
              <a:rPr lang="en-GB" sz="1200" b="0" dirty="0" err="1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npm</a:t>
            </a:r>
            <a:r>
              <a:rPr lang="en-GB" sz="1200" b="0" dirty="0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/vega-embed@6"</a:t>
            </a:r>
            <a:r>
              <a:rPr lang="en-GB" sz="1200" b="0" dirty="0">
                <a:solidFill>
                  <a:srgbClr val="808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&gt;&lt;/</a:t>
            </a:r>
            <a:r>
              <a:rPr lang="en-GB" sz="1200" b="0" dirty="0">
                <a:solidFill>
                  <a:srgbClr val="569CD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script</a:t>
            </a:r>
            <a:r>
              <a:rPr lang="en-GB" sz="1200" b="0" dirty="0">
                <a:solidFill>
                  <a:srgbClr val="808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endParaRPr lang="en-GB" sz="1200" b="0" dirty="0">
              <a:solidFill>
                <a:srgbClr val="CCCCCC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GB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GB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Create a "figure" tag and give it the UNIQUE id of "Location1" --&gt;</a:t>
            </a:r>
            <a:endParaRPr lang="en-GB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figure</a:t>
            </a:r>
            <a:r>
              <a:rPr lang="en-GB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GB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"Location1"</a:t>
            </a: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figure</a:t>
            </a: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GB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Next we can use the tag script to tell the HTML file we are going to start writing in JavaScript --&gt;</a:t>
            </a:r>
            <a:endParaRPr lang="en-GB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808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en-GB" sz="1200" b="0" dirty="0">
                <a:solidFill>
                  <a:srgbClr val="569CD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script</a:t>
            </a:r>
            <a:r>
              <a:rPr lang="en-GB" sz="1200" b="0" dirty="0">
                <a:solidFill>
                  <a:srgbClr val="808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endParaRPr lang="en-GB" sz="1200" b="0" dirty="0">
              <a:solidFill>
                <a:srgbClr val="CCCCCC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Now we are in JavaScript, so comments start with //</a:t>
            </a:r>
            <a:endParaRPr lang="en-GB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Declaring a variable, giving it the name chart1_spec, and storing the JSON that defines a chart in it.</a:t>
            </a:r>
            <a:endParaRPr lang="en-GB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chart1_spec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"s2_chart1.json"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endParaRPr lang="en-GB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The </a:t>
            </a:r>
            <a:r>
              <a:rPr lang="en-GB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vega</a:t>
            </a:r>
            <a:r>
              <a:rPr lang="en-GB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E</a:t>
            </a:r>
            <a:r>
              <a:rPr lang="en-GB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mbed</a:t>
            </a:r>
            <a:r>
              <a:rPr lang="en-GB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function needs to know (a) what, and (b) where to embed the chart.     </a:t>
            </a:r>
            <a:endParaRPr lang="en-GB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vegaEmbed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'#Location1'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chart1_spec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endParaRPr lang="en-GB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808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&lt;/</a:t>
            </a:r>
            <a:r>
              <a:rPr lang="en-GB" sz="1200" b="0" dirty="0">
                <a:solidFill>
                  <a:srgbClr val="569CD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script</a:t>
            </a:r>
            <a:r>
              <a:rPr lang="en-GB" sz="1200" b="0" dirty="0">
                <a:solidFill>
                  <a:srgbClr val="808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endParaRPr lang="en-GB" sz="1200" b="0" dirty="0">
              <a:solidFill>
                <a:srgbClr val="CCCCCC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976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flying, outdoor object, web&#10;&#10;Description automatically generated">
            <a:extLst>
              <a:ext uri="{FF2B5EF4-FFF2-40B4-BE49-F238E27FC236}">
                <a16:creationId xmlns:a16="http://schemas.microsoft.com/office/drawing/2014/main" id="{7EC5CB00-17DC-42A2-AA50-C9508EB237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081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580" y="1200219"/>
            <a:ext cx="9658174" cy="23876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Session 2</a:t>
            </a:r>
            <a:r>
              <a:rPr lang="en-GB" dirty="0">
                <a:solidFill>
                  <a:srgbClr val="F4C245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.</a:t>
            </a:r>
            <a:br>
              <a:rPr lang="en-GB" dirty="0">
                <a:solidFill>
                  <a:srgbClr val="36B7B4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</a:br>
            <a:r>
              <a:rPr lang="en-GB" sz="2800" i="1" dirty="0">
                <a:solidFill>
                  <a:srgbClr val="36B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your first website</a:t>
            </a:r>
            <a:endParaRPr lang="en-GB" i="1" dirty="0">
              <a:solidFill>
                <a:srgbClr val="36B7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B3923A-B3CB-4769-ACC7-75A98286F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982075" y="186232"/>
            <a:ext cx="3209925" cy="610552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4C687C2-D06D-BAAB-4C5D-BFCACC2E8163}"/>
              </a:ext>
            </a:extLst>
          </p:cNvPr>
          <p:cNvSpPr txBox="1">
            <a:spLocks/>
          </p:cNvSpPr>
          <p:nvPr/>
        </p:nvSpPr>
        <p:spPr>
          <a:xfrm>
            <a:off x="798580" y="3408007"/>
            <a:ext cx="9658174" cy="18544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1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Code-along</a:t>
            </a:r>
            <a:endParaRPr kumimoji="0" lang="en-GB" sz="6000" b="0" i="1" u="none" strike="noStrike" kern="1200" cap="none" spc="0" normalizeH="0" baseline="0" noProof="0" dirty="0">
              <a:ln>
                <a:noFill/>
              </a:ln>
              <a:solidFill>
                <a:srgbClr val="F4C245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937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6CC512-82E6-B02C-E35C-2A8CC7AB8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6F1C0-4177-CD80-80E4-CB14B3909C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580" y="1200219"/>
            <a:ext cx="9658174" cy="23876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Session 2</a:t>
            </a:r>
            <a:r>
              <a:rPr lang="en-GB" dirty="0">
                <a:solidFill>
                  <a:srgbClr val="36B7B4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.</a:t>
            </a:r>
            <a:br>
              <a:rPr lang="en-GB" dirty="0">
                <a:solidFill>
                  <a:srgbClr val="36B7B4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</a:br>
            <a:r>
              <a:rPr lang="en-GB" sz="2800" i="1" dirty="0">
                <a:solidFill>
                  <a:srgbClr val="36B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your first website</a:t>
            </a:r>
            <a:endParaRPr lang="en-GB" i="1" dirty="0">
              <a:solidFill>
                <a:srgbClr val="36B7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1FDB5E-F581-2F82-353C-73B6516FB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982075" y="186232"/>
            <a:ext cx="3209925" cy="610552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0B09758-0B54-D47B-7B1E-DBDA2090792E}"/>
              </a:ext>
            </a:extLst>
          </p:cNvPr>
          <p:cNvSpPr txBox="1">
            <a:spLocks/>
          </p:cNvSpPr>
          <p:nvPr/>
        </p:nvSpPr>
        <p:spPr>
          <a:xfrm>
            <a:off x="798580" y="3408007"/>
            <a:ext cx="8183495" cy="18544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1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https://</a:t>
            </a:r>
            <a:r>
              <a:rPr kumimoji="0" lang="en-GB" sz="3600" b="0" i="1" u="none" strike="noStrike" kern="1200" cap="none" spc="0" normalizeH="0" baseline="0" noProof="0" dirty="0" err="1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economicsobservatory.com</a:t>
            </a:r>
            <a:r>
              <a:rPr kumimoji="0" lang="en-GB" sz="3600" b="0" i="1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/modern-data-visualisation</a:t>
            </a:r>
          </a:p>
        </p:txBody>
      </p:sp>
    </p:spTree>
    <p:extLst>
      <p:ext uri="{BB962C8B-B14F-4D97-AF65-F5344CB8AC3E}">
        <p14:creationId xmlns:p14="http://schemas.microsoft.com/office/powerpoint/2010/main" val="977730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648" y="1533378"/>
            <a:ext cx="5162173" cy="914400"/>
          </a:xfrm>
        </p:spPr>
        <p:txBody>
          <a:bodyPr>
            <a:normAutofit fontScale="90000"/>
          </a:bodyPr>
          <a:lstStyle/>
          <a:p>
            <a:pPr algn="l"/>
            <a:r>
              <a:rPr lang="en-GB" sz="6700" dirty="0">
                <a:solidFill>
                  <a:schemeClr val="bg1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Code-along</a:t>
            </a:r>
            <a:r>
              <a:rPr lang="en-GB" sz="6700" dirty="0">
                <a:solidFill>
                  <a:srgbClr val="F4C245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.</a:t>
            </a:r>
            <a:br>
              <a:rPr lang="en-GB" sz="6700" dirty="0">
                <a:solidFill>
                  <a:srgbClr val="36B7B4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</a:br>
            <a:endParaRPr lang="en-GB" dirty="0">
              <a:solidFill>
                <a:schemeClr val="bg1">
                  <a:lumMod val="95000"/>
                </a:schemeClr>
              </a:solidFill>
              <a:latin typeface="Circular Std Book Italic" panose="020B0604020101020102" pitchFamily="34" charset="0"/>
              <a:cs typeface="Circular Std Book Italic" panose="020B0604020101020102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3AE9D3-97EB-2B4B-3BA7-FED730D27B2E}"/>
              </a:ext>
            </a:extLst>
          </p:cNvPr>
          <p:cNvSpPr txBox="1"/>
          <p:nvPr/>
        </p:nvSpPr>
        <p:spPr>
          <a:xfrm>
            <a:off x="756137" y="1990578"/>
            <a:ext cx="982276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In this second practical session, we will be using </a:t>
            </a:r>
            <a:r>
              <a:rPr lang="en-GB" sz="2800" dirty="0">
                <a:solidFill>
                  <a:srgbClr val="36B7B4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VS Code </a:t>
            </a:r>
            <a:r>
              <a:rPr lang="en-GB" sz="2800" dirty="0">
                <a:solidFill>
                  <a:schemeClr val="bg1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and </a:t>
            </a:r>
            <a:r>
              <a:rPr lang="en-GB" sz="2800" dirty="0">
                <a:solidFill>
                  <a:srgbClr val="36B7B4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GitHub</a:t>
            </a:r>
            <a:r>
              <a:rPr lang="en-GB" sz="2800" dirty="0">
                <a:solidFill>
                  <a:schemeClr val="bg1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 to build your personal website.</a:t>
            </a:r>
          </a:p>
          <a:p>
            <a:endParaRPr lang="en-GB" sz="2800" dirty="0">
              <a:solidFill>
                <a:schemeClr val="bg1"/>
              </a:solidFill>
              <a:latin typeface="Circular Std Book Italic" panose="020B0604020101020102" pitchFamily="34" charset="0"/>
              <a:cs typeface="Circular Std Book Italic" panose="020B0604020101020102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2800" dirty="0">
                <a:solidFill>
                  <a:schemeClr val="bg1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Edit your </a:t>
            </a:r>
            <a:r>
              <a:rPr lang="en-GB" sz="2800" dirty="0">
                <a:solidFill>
                  <a:srgbClr val="36B7B4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HTML </a:t>
            </a:r>
            <a:r>
              <a:rPr lang="en-GB" sz="2800" dirty="0">
                <a:solidFill>
                  <a:schemeClr val="bg1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(name, bio, etc)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800" dirty="0">
                <a:solidFill>
                  <a:schemeClr val="bg1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Add some </a:t>
            </a:r>
            <a:r>
              <a:rPr lang="en-GB" sz="2800" dirty="0">
                <a:solidFill>
                  <a:srgbClr val="36B7B4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CSS </a:t>
            </a:r>
            <a:r>
              <a:rPr lang="en-GB" sz="2800" dirty="0">
                <a:solidFill>
                  <a:schemeClr val="bg1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(choose colours, fonts, etc)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800" dirty="0">
                <a:solidFill>
                  <a:schemeClr val="bg1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Embed an example </a:t>
            </a:r>
            <a:r>
              <a:rPr lang="en-GB" sz="2800" dirty="0">
                <a:solidFill>
                  <a:srgbClr val="36B7B4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JSON</a:t>
            </a:r>
            <a:r>
              <a:rPr lang="en-GB" sz="2800" dirty="0">
                <a:solidFill>
                  <a:schemeClr val="bg1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 chart 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303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89A984-5A15-911E-05C0-80E77CA17D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027C9-45D9-2EDE-ACAB-19A1FE9C6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bg1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HTML</a:t>
            </a:r>
            <a:r>
              <a:rPr lang="en-GB" sz="5400" dirty="0">
                <a:solidFill>
                  <a:srgbClr val="F4C245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.</a:t>
            </a:r>
            <a:endParaRPr lang="en-GB" dirty="0">
              <a:solidFill>
                <a:srgbClr val="F4C245"/>
              </a:solidFill>
              <a:latin typeface="Circular Std Book Italic" panose="020B0604020101020102" pitchFamily="34" charset="0"/>
              <a:cs typeface="Circular Std Book Italic" panose="020B0604020101020102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41B23-D364-ADEE-9F0A-4ADB5D2A7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7" y="1817576"/>
            <a:ext cx="11445948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Create and edit your “</a:t>
            </a:r>
            <a:r>
              <a:rPr lang="en-GB" dirty="0" err="1">
                <a:solidFill>
                  <a:srgbClr val="F4C245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index.html</a:t>
            </a:r>
            <a:r>
              <a:rPr lang="en-GB" dirty="0">
                <a:solidFill>
                  <a:schemeClr val="bg1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” file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Use “</a:t>
            </a:r>
            <a:r>
              <a:rPr lang="en-GB" dirty="0">
                <a:solidFill>
                  <a:srgbClr val="F4C245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s2_example1.html</a:t>
            </a:r>
            <a:r>
              <a:rPr lang="en-GB" dirty="0">
                <a:solidFill>
                  <a:schemeClr val="bg1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” for inspiration</a:t>
            </a:r>
          </a:p>
        </p:txBody>
      </p:sp>
    </p:spTree>
    <p:extLst>
      <p:ext uri="{BB962C8B-B14F-4D97-AF65-F5344CB8AC3E}">
        <p14:creationId xmlns:p14="http://schemas.microsoft.com/office/powerpoint/2010/main" val="1152063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580" y="1200219"/>
            <a:ext cx="9658174" cy="23876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Session 2</a:t>
            </a:r>
            <a:r>
              <a:rPr lang="en-GB" dirty="0">
                <a:solidFill>
                  <a:srgbClr val="F4C245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.</a:t>
            </a:r>
            <a:br>
              <a:rPr lang="en-GB" dirty="0">
                <a:solidFill>
                  <a:srgbClr val="36B7B4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</a:br>
            <a:r>
              <a:rPr lang="en-GB" sz="2800" i="1" dirty="0">
                <a:solidFill>
                  <a:srgbClr val="36B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your first website</a:t>
            </a:r>
            <a:endParaRPr lang="en-GB" i="1" dirty="0">
              <a:solidFill>
                <a:srgbClr val="36B7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B3923A-B3CB-4769-ACC7-75A98286F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982075" y="186232"/>
            <a:ext cx="3209925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6488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bg1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CSS</a:t>
            </a:r>
            <a:r>
              <a:rPr lang="en-GB" sz="5400" dirty="0">
                <a:solidFill>
                  <a:srgbClr val="F4C245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.</a:t>
            </a:r>
            <a:endParaRPr lang="en-GB" dirty="0">
              <a:solidFill>
                <a:srgbClr val="F4C245"/>
              </a:solidFill>
              <a:latin typeface="Circular Std Book Italic" panose="020B0604020101020102" pitchFamily="34" charset="0"/>
              <a:cs typeface="Circular Std Book Italic" panose="020B0604020101020102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B5234-01FB-4BC1-8F08-B28C710C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7" y="1817576"/>
            <a:ext cx="11445948" cy="435133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Edit your </a:t>
            </a:r>
            <a:r>
              <a:rPr lang="en-GB" dirty="0">
                <a:solidFill>
                  <a:srgbClr val="F4C245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CSS </a:t>
            </a:r>
            <a:r>
              <a:rPr lang="en-GB" dirty="0">
                <a:solidFill>
                  <a:schemeClr val="bg1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file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Use “</a:t>
            </a:r>
            <a:r>
              <a:rPr lang="en-GB" dirty="0">
                <a:solidFill>
                  <a:srgbClr val="F4C245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s2_example1.css</a:t>
            </a:r>
            <a:r>
              <a:rPr lang="en-GB" dirty="0">
                <a:solidFill>
                  <a:schemeClr val="bg1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”, “</a:t>
            </a:r>
            <a:r>
              <a:rPr lang="en-GB" dirty="0">
                <a:solidFill>
                  <a:srgbClr val="F4C245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s2_example2.css</a:t>
            </a:r>
            <a:r>
              <a:rPr lang="en-GB" dirty="0">
                <a:solidFill>
                  <a:schemeClr val="bg1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” or “</a:t>
            </a:r>
            <a:r>
              <a:rPr lang="en-GB" dirty="0">
                <a:solidFill>
                  <a:srgbClr val="F4C245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s2_example3.css</a:t>
            </a:r>
            <a:r>
              <a:rPr lang="en-GB" dirty="0">
                <a:solidFill>
                  <a:schemeClr val="bg1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” file to start: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Beginner: s2_example1.css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Intermediate: s2_example2.css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Advanced: s2_example3.css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Link “</a:t>
            </a:r>
            <a:r>
              <a:rPr lang="en-GB" dirty="0">
                <a:solidFill>
                  <a:srgbClr val="F4C245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s2_example1.css</a:t>
            </a:r>
            <a:r>
              <a:rPr lang="en-GB" dirty="0">
                <a:solidFill>
                  <a:schemeClr val="bg1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” (or others) to “</a:t>
            </a:r>
            <a:r>
              <a:rPr lang="en-GB" dirty="0" err="1">
                <a:solidFill>
                  <a:srgbClr val="F4C245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index.html</a:t>
            </a:r>
            <a:r>
              <a:rPr lang="en-GB" dirty="0">
                <a:solidFill>
                  <a:schemeClr val="bg1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” using: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>
                <a:solidFill>
                  <a:schemeClr val="bg1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	</a:t>
            </a:r>
            <a:r>
              <a:rPr lang="en-GB" dirty="0">
                <a:solidFill>
                  <a:srgbClr val="36B7B4"/>
                </a:solidFill>
              </a:rPr>
              <a:t>&lt;link </a:t>
            </a:r>
            <a:r>
              <a:rPr lang="en-GB" dirty="0" err="1">
                <a:solidFill>
                  <a:srgbClr val="36B7B4"/>
                </a:solidFill>
              </a:rPr>
              <a:t>rel</a:t>
            </a:r>
            <a:r>
              <a:rPr lang="en-GB" dirty="0">
                <a:solidFill>
                  <a:srgbClr val="36B7B4"/>
                </a:solidFill>
              </a:rPr>
              <a:t>="stylesheet" </a:t>
            </a:r>
            <a:r>
              <a:rPr lang="en-GB" dirty="0" err="1">
                <a:solidFill>
                  <a:srgbClr val="36B7B4"/>
                </a:solidFill>
              </a:rPr>
              <a:t>href</a:t>
            </a:r>
            <a:r>
              <a:rPr lang="en-GB" dirty="0">
                <a:solidFill>
                  <a:srgbClr val="36B7B4"/>
                </a:solidFill>
              </a:rPr>
              <a:t>=”s2_example1.css"&gt; </a:t>
            </a:r>
            <a:r>
              <a:rPr lang="en-GB" dirty="0">
                <a:solidFill>
                  <a:schemeClr val="bg1"/>
                </a:solidFill>
              </a:rPr>
              <a:t>(inside html head)</a:t>
            </a:r>
          </a:p>
        </p:txBody>
      </p:sp>
    </p:spTree>
    <p:extLst>
      <p:ext uri="{BB962C8B-B14F-4D97-AF65-F5344CB8AC3E}">
        <p14:creationId xmlns:p14="http://schemas.microsoft.com/office/powerpoint/2010/main" val="1599196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372C0D-8F4C-1EAC-8A90-F8FDCC92D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C6A0D-4695-9E6C-C8CE-1E867211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bg1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JSON</a:t>
            </a:r>
            <a:r>
              <a:rPr lang="en-GB" sz="5400" dirty="0">
                <a:solidFill>
                  <a:srgbClr val="F4C245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.</a:t>
            </a:r>
            <a:endParaRPr lang="en-GB" dirty="0">
              <a:solidFill>
                <a:srgbClr val="F4C245"/>
              </a:solidFill>
              <a:latin typeface="Circular Std Book Italic" panose="020B0604020101020102" pitchFamily="34" charset="0"/>
              <a:cs typeface="Circular Std Book Italic" panose="020B0604020101020102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418A1-E676-FEAF-C783-696B189C9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7" y="1817576"/>
            <a:ext cx="11445948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Edit your “</a:t>
            </a:r>
            <a:r>
              <a:rPr lang="en-GB" dirty="0" err="1">
                <a:solidFill>
                  <a:srgbClr val="F4C245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index.html</a:t>
            </a:r>
            <a:r>
              <a:rPr lang="en-GB" dirty="0">
                <a:solidFill>
                  <a:schemeClr val="bg1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” file, and add JSON files to your file structure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There are already two example charts embedded in the example HTML. Try replacing these with a chart from Section 1, or adding a new chart altogether</a:t>
            </a:r>
          </a:p>
        </p:txBody>
      </p:sp>
    </p:spTree>
    <p:extLst>
      <p:ext uri="{BB962C8B-B14F-4D97-AF65-F5344CB8AC3E}">
        <p14:creationId xmlns:p14="http://schemas.microsoft.com/office/powerpoint/2010/main" val="2350875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E18359-B818-C695-BCA1-AAC2B82E6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flying, outdoor object, web&#10;&#10;Description automatically generated">
            <a:extLst>
              <a:ext uri="{FF2B5EF4-FFF2-40B4-BE49-F238E27FC236}">
                <a16:creationId xmlns:a16="http://schemas.microsoft.com/office/drawing/2014/main" id="{D3398715-6F77-AFE4-ECD8-AFFFFCDDB1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419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580" y="1200219"/>
            <a:ext cx="9658174" cy="23876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Session 2</a:t>
            </a:r>
            <a:r>
              <a:rPr lang="en-GB" dirty="0">
                <a:solidFill>
                  <a:srgbClr val="F4C245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.</a:t>
            </a:r>
            <a:br>
              <a:rPr lang="en-GB" dirty="0">
                <a:solidFill>
                  <a:srgbClr val="36B7B4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</a:br>
            <a:r>
              <a:rPr lang="en-GB" sz="2800" i="1" dirty="0">
                <a:solidFill>
                  <a:srgbClr val="36B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your first website</a:t>
            </a:r>
            <a:endParaRPr lang="en-GB" i="1" dirty="0">
              <a:solidFill>
                <a:srgbClr val="36B7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B3923A-B3CB-4769-ACC7-75A98286F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982075" y="186232"/>
            <a:ext cx="3209925" cy="610552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4C687C2-D06D-BAAB-4C5D-BFCACC2E8163}"/>
              </a:ext>
            </a:extLst>
          </p:cNvPr>
          <p:cNvSpPr txBox="1">
            <a:spLocks/>
          </p:cNvSpPr>
          <p:nvPr/>
        </p:nvSpPr>
        <p:spPr>
          <a:xfrm>
            <a:off x="798580" y="3408007"/>
            <a:ext cx="9658174" cy="18544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600" i="1" dirty="0">
                <a:solidFill>
                  <a:srgbClr val="F4C2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+ building blocks</a:t>
            </a:r>
            <a:endParaRPr lang="en-GB" i="1" dirty="0">
              <a:solidFill>
                <a:srgbClr val="F4C24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953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GB" dirty="0">
                <a:solidFill>
                  <a:schemeClr val="bg1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Building blocks</a:t>
            </a:r>
            <a:r>
              <a:rPr lang="en-GB" sz="7200" dirty="0">
                <a:solidFill>
                  <a:srgbClr val="F4C245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.</a:t>
            </a:r>
            <a:endParaRPr lang="en-GB" dirty="0">
              <a:solidFill>
                <a:srgbClr val="F4C245"/>
              </a:solidFill>
              <a:latin typeface="Circular Std Book Italic" panose="020B0604020101020102" pitchFamily="34" charset="0"/>
              <a:cs typeface="Circular Std Book Italic" panose="020B0604020101020102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4A8548-2881-4873-8951-346CFE699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900" y="0"/>
            <a:ext cx="46101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349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C04B1BCC-A90E-4957-8C7D-0153633F146C}"/>
              </a:ext>
            </a:extLst>
          </p:cNvPr>
          <p:cNvSpPr txBox="1">
            <a:spLocks/>
          </p:cNvSpPr>
          <p:nvPr/>
        </p:nvSpPr>
        <p:spPr>
          <a:xfrm>
            <a:off x="107877" y="159105"/>
            <a:ext cx="7978848" cy="869595"/>
          </a:xfrm>
          <a:prstGeom prst="rect">
            <a:avLst/>
          </a:prstGeom>
          <a:solidFill>
            <a:srgbClr val="122B39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 Italic" panose="020B0604020101020102" pitchFamily="34" charset="0"/>
                <a:ea typeface="+mj-ea"/>
                <a:cs typeface="Circular Std Book Italic" panose="020B0604020101020102" pitchFamily="34" charset="0"/>
              </a:rPr>
              <a:t>Most used languages, 2023</a:t>
            </a: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Circular Std Book Italic" panose="020B0604020101020102" pitchFamily="34" charset="0"/>
                <a:ea typeface="+mj-ea"/>
                <a:cs typeface="Circular Std Book Italic" panose="020B0604020101020102" pitchFamily="34" charset="0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682E1C-D58A-4CA1-90DF-828094AFB764}"/>
              </a:ext>
            </a:extLst>
          </p:cNvPr>
          <p:cNvSpPr txBox="1"/>
          <p:nvPr/>
        </p:nvSpPr>
        <p:spPr>
          <a:xfrm>
            <a:off x="655800" y="5868495"/>
            <a:ext cx="5440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survey.stackoverflow.co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/2023/#technology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D04C65-A8D3-F4DF-351A-9C12B965F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32" y="1273966"/>
            <a:ext cx="5155923" cy="4509054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39981D7-B7E2-EE7E-2355-39C38D495B1C}"/>
              </a:ext>
            </a:extLst>
          </p:cNvPr>
          <p:cNvSpPr/>
          <p:nvPr/>
        </p:nvSpPr>
        <p:spPr>
          <a:xfrm>
            <a:off x="824948" y="1202635"/>
            <a:ext cx="4880113" cy="944217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823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538867"/>
            <a:ext cx="5793137" cy="496977"/>
          </a:xfrm>
          <a:solidFill>
            <a:srgbClr val="122B39"/>
          </a:solidFill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HTML</a:t>
            </a:r>
            <a:r>
              <a:rPr lang="en-GB" dirty="0">
                <a:solidFill>
                  <a:srgbClr val="F4C245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B5234-01FB-4BC1-8F08-B28C710C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7" y="1470818"/>
            <a:ext cx="5354424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2200" dirty="0">
                <a:solidFill>
                  <a:srgbClr val="FFC000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H</a:t>
            </a:r>
            <a:r>
              <a:rPr lang="en-GB" sz="2200" dirty="0">
                <a:solidFill>
                  <a:srgbClr val="36B7B4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yper-</a:t>
            </a:r>
            <a:r>
              <a:rPr lang="en-GB" sz="2200" dirty="0">
                <a:solidFill>
                  <a:srgbClr val="FFC000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T</a:t>
            </a:r>
            <a:r>
              <a:rPr lang="en-GB" sz="2200" dirty="0">
                <a:solidFill>
                  <a:srgbClr val="36B7B4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ext </a:t>
            </a:r>
            <a:r>
              <a:rPr lang="en-GB" sz="2200" dirty="0">
                <a:solidFill>
                  <a:srgbClr val="FFC000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M</a:t>
            </a:r>
            <a:r>
              <a:rPr lang="en-GB" sz="2200" dirty="0">
                <a:solidFill>
                  <a:srgbClr val="36B7B4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arkup </a:t>
            </a:r>
            <a:r>
              <a:rPr lang="en-GB" sz="2200" dirty="0">
                <a:solidFill>
                  <a:srgbClr val="FFC000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L</a:t>
            </a:r>
            <a:r>
              <a:rPr lang="en-GB" sz="2200" dirty="0">
                <a:solidFill>
                  <a:srgbClr val="36B7B4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anguage</a:t>
            </a:r>
          </a:p>
          <a:p>
            <a:pPr>
              <a:lnSpc>
                <a:spcPct val="150000"/>
              </a:lnSpc>
            </a:pPr>
            <a:r>
              <a:rPr lang="en-GB" sz="2200" b="1" dirty="0">
                <a:solidFill>
                  <a:srgbClr val="36B7B4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1993. </a:t>
            </a:r>
            <a:r>
              <a:rPr lang="en-GB" sz="2200" dirty="0">
                <a:solidFill>
                  <a:schemeClr val="bg1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Invented at CERN by Tim Berners-Lee.</a:t>
            </a:r>
          </a:p>
          <a:p>
            <a:pPr>
              <a:lnSpc>
                <a:spcPct val="150000"/>
              </a:lnSpc>
            </a:pPr>
            <a:r>
              <a:rPr lang="en-GB" sz="2200" b="1" dirty="0">
                <a:solidFill>
                  <a:srgbClr val="36B7B4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Big idea. </a:t>
            </a:r>
            <a:r>
              <a:rPr lang="en-GB" sz="2200" dirty="0">
                <a:solidFill>
                  <a:schemeClr val="bg1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The </a:t>
            </a:r>
            <a:r>
              <a:rPr lang="en-GB" sz="2200" dirty="0">
                <a:solidFill>
                  <a:srgbClr val="F4C245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HT</a:t>
            </a:r>
            <a:r>
              <a:rPr lang="en-GB" sz="2200" dirty="0">
                <a:solidFill>
                  <a:schemeClr val="bg1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 in the name is the big idea. There are/were lots of markup languages, but HTML linked joined documents together, by adding hyperlinks. </a:t>
            </a:r>
          </a:p>
          <a:p>
            <a:pPr>
              <a:lnSpc>
                <a:spcPct val="150000"/>
              </a:lnSpc>
            </a:pPr>
            <a:endParaRPr lang="en-GB" b="1" dirty="0">
              <a:solidFill>
                <a:srgbClr val="36B7B4"/>
              </a:solidFill>
              <a:latin typeface="Circular Std Book Italic" panose="020B0604020101020102" pitchFamily="34" charset="0"/>
              <a:cs typeface="Circular Std Book Italic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b="1" dirty="0">
              <a:solidFill>
                <a:srgbClr val="36B7B4"/>
              </a:solidFill>
              <a:latin typeface="Circular Std Book Italic" panose="020B0604020101020102" pitchFamily="34" charset="0"/>
              <a:cs typeface="Circular Std Book Italic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dirty="0">
              <a:solidFill>
                <a:schemeClr val="bg1"/>
              </a:solidFill>
              <a:latin typeface="Circular Std Book Italic" panose="020B0604020101020102" pitchFamily="34" charset="0"/>
              <a:cs typeface="Circular Std Book Italic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dirty="0">
              <a:solidFill>
                <a:srgbClr val="0063AF"/>
              </a:solidFill>
              <a:latin typeface="Circular Std Book Italic" panose="020B0604020101020102" pitchFamily="34" charset="0"/>
              <a:cs typeface="Circular Std Book Italic" panose="020B0604020101020102" pitchFamily="34" charset="0"/>
            </a:endParaRPr>
          </a:p>
        </p:txBody>
      </p:sp>
      <p:pic>
        <p:nvPicPr>
          <p:cNvPr id="1026" name="Picture 2" descr="I Was Devastated”: Tim Berners-Lee, the Man Who Created the World Wide Web,  Has Some Regrets | Vanity Fair">
            <a:extLst>
              <a:ext uri="{FF2B5EF4-FFF2-40B4-BE49-F238E27FC236}">
                <a16:creationId xmlns:a16="http://schemas.microsoft.com/office/drawing/2014/main" id="{C44B3B79-5502-4638-8418-5FD265F52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319" y="837057"/>
            <a:ext cx="5354424" cy="358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D8030C-B86A-4B7E-914E-2C27636AD96C}"/>
              </a:ext>
            </a:extLst>
          </p:cNvPr>
          <p:cNvSpPr txBox="1"/>
          <p:nvPr/>
        </p:nvSpPr>
        <p:spPr>
          <a:xfrm>
            <a:off x="6377264" y="5247578"/>
            <a:ext cx="5732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https://www.vanityfair.com/news/2018/07/the-man-who-created-the-world-wide-web-has-some-regrets</a:t>
            </a: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02E254-A344-4DD7-AA17-EFC324533E89}"/>
              </a:ext>
            </a:extLst>
          </p:cNvPr>
          <p:cNvSpPr txBox="1"/>
          <p:nvPr/>
        </p:nvSpPr>
        <p:spPr>
          <a:xfrm>
            <a:off x="6377264" y="4539692"/>
            <a:ext cx="19207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 Berners-Lee. Image: CERN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65FE4C-C708-4893-AD06-D0FF58703438}"/>
              </a:ext>
            </a:extLst>
          </p:cNvPr>
          <p:cNvSpPr txBox="1"/>
          <p:nvPr/>
        </p:nvSpPr>
        <p:spPr>
          <a:xfrm>
            <a:off x="6377264" y="4923269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https://home.cern/science/computing/birth-web/short-history-web</a:t>
            </a: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2169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D60419-A0AB-EEB8-3338-675D798568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EC5DC-96EC-1DC2-69F7-7EFBFF642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538867"/>
            <a:ext cx="5793137" cy="496977"/>
          </a:xfrm>
          <a:solidFill>
            <a:srgbClr val="122B39"/>
          </a:solidFill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HTML example</a:t>
            </a:r>
            <a:r>
              <a:rPr lang="en-GB" dirty="0">
                <a:solidFill>
                  <a:srgbClr val="F4C245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7AC7AF-A468-20A3-40A9-8FD896C026A1}"/>
              </a:ext>
            </a:extLst>
          </p:cNvPr>
          <p:cNvSpPr txBox="1"/>
          <p:nvPr/>
        </p:nvSpPr>
        <p:spPr>
          <a:xfrm>
            <a:off x="684669" y="1335439"/>
            <a:ext cx="10159439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9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&lt;!DOCTYPE html&gt;</a:t>
            </a:r>
          </a:p>
          <a:p>
            <a:r>
              <a:rPr lang="en-US" sz="19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&lt;html&gt;</a:t>
            </a:r>
          </a:p>
          <a:p>
            <a:endParaRPr lang="en-US" sz="19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</a:t>
            </a:r>
            <a:r>
              <a:rPr lang="en-US" sz="1900" dirty="0">
                <a:solidFill>
                  <a:srgbClr val="008000"/>
                </a:solidFill>
                <a:latin typeface="Consolas" panose="020B0609020204030204" pitchFamily="49" charset="0"/>
              </a:rPr>
              <a:t>THIS IS A COMMENT [HIGHLIGHT TEXT, THEN CONTROL+/]</a:t>
            </a:r>
            <a:r>
              <a:rPr lang="en-US" sz="1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--&gt;</a:t>
            </a:r>
            <a:endParaRPr lang="en-US" sz="19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Economics Observatory, Data Science for Public Policy --&gt;</a:t>
            </a:r>
            <a:endParaRPr lang="en-US" sz="19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9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&lt;head&gt;</a:t>
            </a:r>
          </a:p>
          <a:p>
            <a:r>
              <a:rPr lang="en-US" sz="1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900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en-US" sz="1900" b="0" dirty="0">
                <a:solidFill>
                  <a:schemeClr val="bg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Page Title</a:t>
            </a:r>
            <a:r>
              <a:rPr lang="en-US" sz="1900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&lt;/title&gt;</a:t>
            </a:r>
          </a:p>
          <a:p>
            <a:r>
              <a:rPr lang="en-US" sz="19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&lt;/head&gt;</a:t>
            </a:r>
          </a:p>
          <a:p>
            <a:br>
              <a:rPr lang="en-US" sz="1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The body contains things you see --&gt;</a:t>
            </a:r>
            <a:endParaRPr lang="en-US" sz="19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Most elements both open and close, with the content in the middle --&gt;</a:t>
            </a:r>
            <a:endParaRPr lang="en-US" sz="19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Indenting is optional, but helps with readability --&gt;</a:t>
            </a:r>
            <a:endParaRPr lang="en-US" sz="19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9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&lt;body&gt;</a:t>
            </a:r>
          </a:p>
          <a:p>
            <a:r>
              <a:rPr lang="en-US" sz="1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900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US" sz="1900" b="0" dirty="0">
                <a:solidFill>
                  <a:schemeClr val="bg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My First Heading</a:t>
            </a:r>
            <a:r>
              <a:rPr lang="en-US" sz="1900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&lt;/h1&gt;</a:t>
            </a:r>
          </a:p>
          <a:p>
            <a:r>
              <a:rPr lang="en-US" sz="1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900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sz="1900" b="0" dirty="0">
                <a:solidFill>
                  <a:schemeClr val="bg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My first paragraph.</a:t>
            </a:r>
            <a:r>
              <a:rPr lang="en-US" sz="1900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&lt;/p&gt;</a:t>
            </a:r>
          </a:p>
          <a:p>
            <a:r>
              <a:rPr lang="en-US" sz="19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&lt;/body&gt;</a:t>
            </a:r>
          </a:p>
          <a:p>
            <a:r>
              <a:rPr lang="en-US" sz="19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799692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6" y="427530"/>
            <a:ext cx="5793137" cy="496977"/>
          </a:xfrm>
          <a:solidFill>
            <a:srgbClr val="122B39"/>
          </a:solidFill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CSS</a:t>
            </a:r>
            <a:r>
              <a:rPr lang="en-GB" dirty="0">
                <a:solidFill>
                  <a:srgbClr val="F4C245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B5234-01FB-4BC1-8F08-B28C710C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6" y="1277390"/>
            <a:ext cx="5215089" cy="4916929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4000" dirty="0">
                <a:solidFill>
                  <a:srgbClr val="FFC000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C</a:t>
            </a:r>
            <a:r>
              <a:rPr lang="en-GB" sz="4000" dirty="0">
                <a:solidFill>
                  <a:srgbClr val="36B7B4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ascading </a:t>
            </a:r>
            <a:r>
              <a:rPr lang="en-GB" sz="4000" dirty="0">
                <a:solidFill>
                  <a:srgbClr val="FFC000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S</a:t>
            </a:r>
            <a:r>
              <a:rPr lang="en-GB" sz="4000" dirty="0">
                <a:solidFill>
                  <a:srgbClr val="36B7B4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tyle </a:t>
            </a:r>
            <a:r>
              <a:rPr lang="en-GB" sz="4000" dirty="0">
                <a:solidFill>
                  <a:srgbClr val="FFC000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S</a:t>
            </a:r>
            <a:r>
              <a:rPr lang="en-GB" sz="4000" dirty="0">
                <a:solidFill>
                  <a:srgbClr val="36B7B4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heets</a:t>
            </a:r>
            <a:endParaRPr lang="en-GB" sz="4000" dirty="0">
              <a:solidFill>
                <a:schemeClr val="bg1"/>
              </a:solidFill>
              <a:latin typeface="Circular Std Book Italic" panose="020B0604020101020102" pitchFamily="34" charset="0"/>
              <a:cs typeface="Circular Std Book Italic" panose="020B0604020101020102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4000" dirty="0">
                <a:solidFill>
                  <a:srgbClr val="36B7B4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1994.  </a:t>
            </a:r>
            <a:r>
              <a:rPr lang="en-GB" sz="4000" dirty="0">
                <a:solidFill>
                  <a:schemeClr val="bg1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First proposal – again at CERN.</a:t>
            </a:r>
          </a:p>
          <a:p>
            <a:pPr>
              <a:lnSpc>
                <a:spcPct val="150000"/>
              </a:lnSpc>
            </a:pPr>
            <a:r>
              <a:rPr lang="en-GB" sz="4000" dirty="0">
                <a:solidFill>
                  <a:schemeClr val="bg1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Applies styles to the different parts of your site. </a:t>
            </a:r>
          </a:p>
          <a:p>
            <a:pPr>
              <a:lnSpc>
                <a:spcPct val="150000"/>
              </a:lnSpc>
            </a:pPr>
            <a:r>
              <a:rPr lang="en-GB" sz="4000" dirty="0">
                <a:solidFill>
                  <a:schemeClr val="bg1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Challenge is to link the styles you chose, to the parts of your site where you wanted them.</a:t>
            </a:r>
          </a:p>
          <a:p>
            <a:pPr>
              <a:lnSpc>
                <a:spcPct val="150000"/>
              </a:lnSpc>
            </a:pPr>
            <a:r>
              <a:rPr lang="en-GB" sz="4000" dirty="0">
                <a:solidFill>
                  <a:schemeClr val="bg1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This is done using tags (also classes and  ids)</a:t>
            </a:r>
          </a:p>
          <a:p>
            <a:pPr>
              <a:lnSpc>
                <a:spcPct val="150000"/>
              </a:lnSpc>
            </a:pPr>
            <a:endParaRPr lang="en-GB" b="1" dirty="0">
              <a:solidFill>
                <a:srgbClr val="36B7B4"/>
              </a:solidFill>
              <a:latin typeface="Circular Std Book Italic" panose="020B0604020101020102" pitchFamily="34" charset="0"/>
              <a:cs typeface="Circular Std Book Italic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dirty="0">
              <a:solidFill>
                <a:schemeClr val="bg1"/>
              </a:solidFill>
              <a:latin typeface="Circular Std Book Italic" panose="020B0604020101020102" pitchFamily="34" charset="0"/>
              <a:cs typeface="Circular Std Book Italic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dirty="0">
              <a:solidFill>
                <a:srgbClr val="0063AF"/>
              </a:solidFill>
              <a:latin typeface="Circular Std Book Italic" panose="020B0604020101020102" pitchFamily="34" charset="0"/>
              <a:cs typeface="Circular Std Book Italic" panose="020B0604020101020102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8FD1D3-72A6-29F5-1509-6EF00253BBC6}"/>
              </a:ext>
            </a:extLst>
          </p:cNvPr>
          <p:cNvSpPr txBox="1"/>
          <p:nvPr/>
        </p:nvSpPr>
        <p:spPr>
          <a:xfrm>
            <a:off x="7062537" y="1038703"/>
            <a:ext cx="1997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ircular Std Book Italic" panose="020B0604020101020102" pitchFamily="34" charset="77"/>
                <a:cs typeface="Circular Std Book Italic" panose="020B0604020101020102" pitchFamily="34" charset="77"/>
              </a:rPr>
              <a:t>No CSS applied: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296E41-78D7-5723-D7E7-4DA28C413159}"/>
              </a:ext>
            </a:extLst>
          </p:cNvPr>
          <p:cNvSpPr txBox="1"/>
          <p:nvPr/>
        </p:nvSpPr>
        <p:spPr>
          <a:xfrm>
            <a:off x="7113105" y="3551189"/>
            <a:ext cx="177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ircular Std Book Italic" panose="020B0604020101020102" pitchFamily="34" charset="77"/>
                <a:cs typeface="Circular Std Book Italic" panose="020B0604020101020102" pitchFamily="34" charset="77"/>
              </a:rPr>
              <a:t>CSS applied:</a:t>
            </a:r>
          </a:p>
        </p:txBody>
      </p:sp>
      <p:pic>
        <p:nvPicPr>
          <p:cNvPr id="8" name="Picture 7" descr="A close-up of a website&#10;&#10;Description automatically generated">
            <a:extLst>
              <a:ext uri="{FF2B5EF4-FFF2-40B4-BE49-F238E27FC236}">
                <a16:creationId xmlns:a16="http://schemas.microsoft.com/office/drawing/2014/main" id="{D42DB6C6-2EE2-F0FD-F48F-3CEDC4B76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105" y="1628942"/>
            <a:ext cx="4192486" cy="1595521"/>
          </a:xfrm>
          <a:prstGeom prst="rect">
            <a:avLst/>
          </a:prstGeom>
        </p:spPr>
      </p:pic>
      <p:pic>
        <p:nvPicPr>
          <p:cNvPr id="10" name="Picture 9" descr="A screenshot of a phone&#10;&#10;Description automatically generated">
            <a:extLst>
              <a:ext uri="{FF2B5EF4-FFF2-40B4-BE49-F238E27FC236}">
                <a16:creationId xmlns:a16="http://schemas.microsoft.com/office/drawing/2014/main" id="{61AEA0CA-4774-B684-17CE-A55D37BD9F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105" y="4086264"/>
            <a:ext cx="4160484" cy="2285588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2D224BA-21E5-1EF5-965D-C123C860C3CC}"/>
              </a:ext>
            </a:extLst>
          </p:cNvPr>
          <p:cNvCxnSpPr/>
          <p:nvPr/>
        </p:nvCxnSpPr>
        <p:spPr>
          <a:xfrm>
            <a:off x="9553074" y="3320716"/>
            <a:ext cx="0" cy="599805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685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6" y="427530"/>
            <a:ext cx="5793137" cy="496977"/>
          </a:xfrm>
          <a:solidFill>
            <a:srgbClr val="122B39"/>
          </a:solidFill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CSS example</a:t>
            </a:r>
            <a:r>
              <a:rPr lang="en-GB" dirty="0">
                <a:solidFill>
                  <a:srgbClr val="F4C245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115C9D-A2D4-4903-9446-234A84E067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1E1E1E"/>
              </a:clrFrom>
              <a:clrTo>
                <a:srgbClr val="1E1E1E">
                  <a:alpha val="0"/>
                </a:srgbClr>
              </a:clrTo>
            </a:clrChange>
          </a:blip>
          <a:srcRect t="24806" r="33965"/>
          <a:stretch/>
        </p:blipFill>
        <p:spPr>
          <a:xfrm>
            <a:off x="584126" y="1013942"/>
            <a:ext cx="6108344" cy="541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823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2226</TotalTime>
  <Words>1281</Words>
  <Application>Microsoft Macintosh PowerPoint</Application>
  <PresentationFormat>Widescreen</PresentationFormat>
  <Paragraphs>126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Circular Std Book Italic</vt:lpstr>
      <vt:lpstr>Consolas</vt:lpstr>
      <vt:lpstr>Times New Roman</vt:lpstr>
      <vt:lpstr>Office Theme</vt:lpstr>
      <vt:lpstr>5_Custom Design</vt:lpstr>
      <vt:lpstr>PowerPoint Presentation</vt:lpstr>
      <vt:lpstr>Session 2. Building your first website</vt:lpstr>
      <vt:lpstr>Session 2. Building your first website</vt:lpstr>
      <vt:lpstr>Building blocks.</vt:lpstr>
      <vt:lpstr>PowerPoint Presentation</vt:lpstr>
      <vt:lpstr>HTML.</vt:lpstr>
      <vt:lpstr>HTML example.</vt:lpstr>
      <vt:lpstr>CSS.</vt:lpstr>
      <vt:lpstr>CSS example.</vt:lpstr>
      <vt:lpstr>CSS example.</vt:lpstr>
      <vt:lpstr>Putting HTML and CSS together.</vt:lpstr>
      <vt:lpstr>JavaScript.</vt:lpstr>
      <vt:lpstr>JavaScript example.</vt:lpstr>
      <vt:lpstr>JavaScript example.</vt:lpstr>
      <vt:lpstr>PowerPoint Presentation</vt:lpstr>
      <vt:lpstr>Session 2. Building your first website</vt:lpstr>
      <vt:lpstr>Session 2. Building your first website</vt:lpstr>
      <vt:lpstr>Code-along. </vt:lpstr>
      <vt:lpstr>HTML.</vt:lpstr>
      <vt:lpstr>CSS.</vt:lpstr>
      <vt:lpstr>JSON.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Communicating Economics.</dc:title>
  <dc:creator>Xenia Levantis</dc:creator>
  <cp:lastModifiedBy>Hellings,JI</cp:lastModifiedBy>
  <cp:revision>102</cp:revision>
  <dcterms:created xsi:type="dcterms:W3CDTF">2021-07-20T09:12:48Z</dcterms:created>
  <dcterms:modified xsi:type="dcterms:W3CDTF">2024-07-11T07:54:39Z</dcterms:modified>
</cp:coreProperties>
</file>