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4"/>
  </p:notesMasterIdLst>
  <p:sldIdLst>
    <p:sldId id="439" r:id="rId3"/>
    <p:sldId id="569" r:id="rId4"/>
    <p:sldId id="568" r:id="rId5"/>
    <p:sldId id="608" r:id="rId6"/>
    <p:sldId id="475" r:id="rId7"/>
    <p:sldId id="609" r:id="rId8"/>
    <p:sldId id="441" r:id="rId9"/>
    <p:sldId id="480" r:id="rId10"/>
    <p:sldId id="581" r:id="rId11"/>
    <p:sldId id="582" r:id="rId12"/>
    <p:sldId id="583" r:id="rId13"/>
    <p:sldId id="584" r:id="rId14"/>
    <p:sldId id="585" r:id="rId15"/>
    <p:sldId id="586" r:id="rId16"/>
    <p:sldId id="606" r:id="rId17"/>
    <p:sldId id="455" r:id="rId18"/>
    <p:sldId id="456" r:id="rId19"/>
    <p:sldId id="597" r:id="rId20"/>
    <p:sldId id="598" r:id="rId21"/>
    <p:sldId id="599" r:id="rId22"/>
    <p:sldId id="600" r:id="rId23"/>
    <p:sldId id="457" r:id="rId24"/>
    <p:sldId id="601" r:id="rId25"/>
    <p:sldId id="570" r:id="rId26"/>
    <p:sldId id="588" r:id="rId27"/>
    <p:sldId id="589" r:id="rId28"/>
    <p:sldId id="590" r:id="rId29"/>
    <p:sldId id="575" r:id="rId30"/>
    <p:sldId id="591" r:id="rId31"/>
    <p:sldId id="592" r:id="rId32"/>
    <p:sldId id="593" r:id="rId33"/>
    <p:sldId id="594" r:id="rId34"/>
    <p:sldId id="577" r:id="rId35"/>
    <p:sldId id="595" r:id="rId36"/>
    <p:sldId id="596" r:id="rId37"/>
    <p:sldId id="602" r:id="rId38"/>
    <p:sldId id="580" r:id="rId39"/>
    <p:sldId id="603" r:id="rId40"/>
    <p:sldId id="604" r:id="rId41"/>
    <p:sldId id="607" r:id="rId42"/>
    <p:sldId id="4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568"/>
            <p14:sldId id="608"/>
            <p14:sldId id="475"/>
            <p14:sldId id="609"/>
            <p14:sldId id="441"/>
            <p14:sldId id="480"/>
            <p14:sldId id="581"/>
            <p14:sldId id="582"/>
            <p14:sldId id="583"/>
            <p14:sldId id="584"/>
          </p14:sldIdLst>
        </p14:section>
        <p14:section name="Examples" id="{511CB755-2592-4D5F-A80E-EE1518586722}">
          <p14:sldIdLst>
            <p14:sldId id="585"/>
            <p14:sldId id="586"/>
            <p14:sldId id="606"/>
            <p14:sldId id="455"/>
            <p14:sldId id="456"/>
            <p14:sldId id="597"/>
            <p14:sldId id="598"/>
            <p14:sldId id="599"/>
            <p14:sldId id="600"/>
            <p14:sldId id="457"/>
            <p14:sldId id="601"/>
            <p14:sldId id="570"/>
            <p14:sldId id="588"/>
            <p14:sldId id="589"/>
            <p14:sldId id="590"/>
            <p14:sldId id="575"/>
            <p14:sldId id="591"/>
            <p14:sldId id="592"/>
            <p14:sldId id="593"/>
            <p14:sldId id="594"/>
            <p14:sldId id="577"/>
            <p14:sldId id="595"/>
            <p14:sldId id="596"/>
            <p14:sldId id="602"/>
            <p14:sldId id="580"/>
            <p14:sldId id="603"/>
            <p14:sldId id="604"/>
            <p14:sldId id="607"/>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B4"/>
    <a:srgbClr val="F4C245"/>
    <a:srgbClr val="122B39"/>
    <a:srgbClr val="275E7D"/>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5" autoAdjust="0"/>
    <p:restoredTop sz="84343" autoAdjust="0"/>
  </p:normalViewPr>
  <p:slideViewPr>
    <p:cSldViewPr snapToGrid="0">
      <p:cViewPr varScale="1">
        <p:scale>
          <a:sx n="131" d="100"/>
          <a:sy n="131"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13/06/2024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13/06/2024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13/06/2024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13/06/2024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13/06/2024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13/06/2024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13/06/2024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13/06/2024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13/06/2024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13/06/2024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13/06/2024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13/06/2024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13/06/2024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13/06/2024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13/06/2024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13/06/2024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13/06/2024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13/06/2024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13/06/2024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13/06/2024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13/06/2024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13/06/2024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13/06/2024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13/06/2024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13/06/2024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png"/><Relationship Id="rId34" Type="http://schemas.openxmlformats.org/officeDocument/2006/relationships/customXml" Target="../ink/ink35.xml"/><Relationship Id="rId7" Type="http://schemas.openxmlformats.org/officeDocument/2006/relationships/image" Target="../media/image6.png"/><Relationship Id="rId12" Type="http://schemas.openxmlformats.org/officeDocument/2006/relationships/customXml" Target="../ink/ink24.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0.xml"/><Relationship Id="rId9" Type="http://schemas.openxmlformats.org/officeDocument/2006/relationships/image" Target="../media/image7.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png"/><Relationship Id="rId30" Type="http://schemas.openxmlformats.org/officeDocument/2006/relationships/customXml" Target="../ink/ink33.xml"/><Relationship Id="rId35" Type="http://schemas.openxmlformats.org/officeDocument/2006/relationships/image" Target="../media/image20.png"/><Relationship Id="rId8" Type="http://schemas.openxmlformats.org/officeDocument/2006/relationships/customXml" Target="../ink/ink2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Explore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Create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Share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Director</a:t>
            </a:r>
          </a:p>
          <a:p>
            <a:pPr marL="0" indent="0">
              <a:buNone/>
              <a:defRPr/>
            </a:pPr>
            <a:r>
              <a:rPr lang="en-GB" dirty="0" err="1">
                <a:solidFill>
                  <a:srgbClr val="36B7B4"/>
                </a:solidFill>
                <a:latin typeface="Circular Std Book" panose="020B0604020101020102" pitchFamily="34" charset="77"/>
                <a:cs typeface="Circular Std Book" panose="020B0604020101020102" pitchFamily="34" charset="77"/>
              </a:rPr>
              <a:t>Dénes</a:t>
            </a:r>
            <a:r>
              <a:rPr lang="en-GB" dirty="0">
                <a:solidFill>
                  <a:srgbClr val="36B7B4"/>
                </a:solidFill>
                <a:latin typeface="Circular Std Book" panose="020B0604020101020102" pitchFamily="34" charset="77"/>
                <a:cs typeface="Circular Std Book" panose="020B0604020101020102" pitchFamily="34" charset="77"/>
              </a:rPr>
              <a:t> </a:t>
            </a:r>
            <a:r>
              <a:rPr lang="en-GB" dirty="0" err="1">
                <a:solidFill>
                  <a:srgbClr val="36B7B4"/>
                </a:solidFill>
                <a:latin typeface="Circular Std Book" panose="020B0604020101020102" pitchFamily="34" charset="77"/>
                <a:cs typeface="Circular Std Book" panose="020B0604020101020102" pitchFamily="34" charset="77"/>
              </a:rPr>
              <a:t>Csala</a:t>
            </a:r>
            <a:r>
              <a:rPr lang="en-GB" dirty="0">
                <a:solidFill>
                  <a:prstClr val="white"/>
                </a:solidFill>
                <a:latin typeface="Circular Std Book" panose="020B0604020101020102" pitchFamily="34" charset="77"/>
                <a:cs typeface="Circular Std Book" panose="020B0604020101020102" pitchFamily="34" charset="77"/>
              </a:rPr>
              <a:t> | Data Editor</a:t>
            </a:r>
            <a:endParaRPr lang="en-GB" dirty="0">
              <a:solidFill>
                <a:srgbClr val="36B7B4"/>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Finn McEvoy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indent="0">
              <a:buNone/>
              <a:defRPr/>
            </a:pPr>
            <a:r>
              <a:rPr lang="en-GB" dirty="0">
                <a:solidFill>
                  <a:srgbClr val="36B7B4"/>
                </a:solidFill>
                <a:latin typeface="Circular Std Book" panose="020B0604020101020102" pitchFamily="34" charset="77"/>
                <a:cs typeface="Circular Std Book" panose="020B0604020101020102" pitchFamily="34" charset="77"/>
              </a:rPr>
              <a:t>Andrea Correa </a:t>
            </a:r>
            <a:r>
              <a:rPr lang="en-GB" dirty="0">
                <a:solidFill>
                  <a:prstClr val="white"/>
                </a:solidFill>
                <a:latin typeface="Circular Std Book" panose="020B0604020101020102" pitchFamily="34" charset="77"/>
                <a:cs typeface="Circular Std Book" panose="020B0604020101020102" pitchFamily="34" charset="77"/>
              </a:rPr>
              <a:t>| Research Officer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extLst>
              <p:ext uri="{D42A27DB-BD31-4B8C-83A1-F6EECF244321}">
                <p14:modId xmlns:p14="http://schemas.microsoft.com/office/powerpoint/2010/main" val="2874668440"/>
              </p:ext>
            </p:extLst>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Time</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Section</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Details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Transforming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1.1 Charts as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How a new datatype will save you time and errors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36595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F4C245"/>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600" dirty="0">
                <a:solidFill>
                  <a:schemeClr val="bg1"/>
                </a:solidFill>
                <a:latin typeface="Circular Std Book" panose="020B0604020101020102" pitchFamily="34" charset="0"/>
                <a:cs typeface="Circular Std Book" panose="020B0604020101020102" pitchFamily="34" charset="0"/>
              </a:rPr>
              <a:t>It looks complicated at first, but is easy to convert into access, change and chart. </a:t>
            </a: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“yearBorn":</a:t>
            </a:r>
            <a:r>
              <a:rPr lang="en-US" sz="1800" dirty="0">
                <a:solidFill>
                  <a:srgbClr val="FFC000"/>
                </a:solidFill>
                <a:latin typeface="Consolas" panose="020B0609020204030204" pitchFamily="49" charset="0"/>
              </a:rPr>
              <a:t>1975</a:t>
            </a:r>
            <a:r>
              <a:rPr lang="en-US" sz="1800" b="0" i="0" dirty="0">
                <a:solidFill>
                  <a:srgbClr val="FFC000"/>
                </a:solidFill>
                <a:effectLst/>
                <a:latin typeface="Consolas" panose="020B0609020204030204" pitchFamily="49" charset="0"/>
              </a:rPr>
              <a:t>,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56856"/>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API returns.</a:t>
            </a:r>
            <a:r>
              <a:rPr kumimoji="0" lang="en-US"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data is great</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Some important aspects of the data revolution</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Data is great for a host of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Transparency</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Verification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Replication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Sharing</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Comparing</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6810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charts are terrible</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problem we face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Charts can be terrible for many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Opaque</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Repetitious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Inflexible (pixel problems when changing sizes)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During the break: examples of Chart Junk, and Graph Crimes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6926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53786" y="3150065"/>
            <a:ext cx="9144000" cy="2434172"/>
          </a:xfrm>
        </p:spPr>
        <p:txBody>
          <a:bodyPr>
            <a:normAutofit fontScale="90000"/>
          </a:bodyPr>
          <a:lstStyle/>
          <a:p>
            <a:pPr algn="l"/>
            <a:r>
              <a:rPr lang="en-GB" dirty="0">
                <a:solidFill>
                  <a:schemeClr val="bg1"/>
                </a:solidFill>
                <a:latin typeface="Circular Std Book" panose="020B0604020101020102" pitchFamily="34" charset="0"/>
                <a:cs typeface="Circular Std Book" panose="020B0604020101020102" pitchFamily="34" charset="0"/>
              </a:rPr>
              <a:t>Data Masterclass</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chemeClr val="bg1"/>
                </a:solidFill>
                <a:latin typeface="Circular Std Book" panose="020B0604020101020102" pitchFamily="34" charset="0"/>
                <a:cs typeface="Circular Std Book" panose="020B0604020101020102" pitchFamily="34" charset="0"/>
              </a:rPr>
            </a:br>
            <a:r>
              <a:rPr lang="en-GB" sz="2700" i="1" dirty="0">
                <a:solidFill>
                  <a:srgbClr val="F4C245"/>
                </a:solidFill>
                <a:latin typeface="Times New Roman" panose="02020603050405020304" pitchFamily="18" charset="0"/>
                <a:cs typeface="Times New Roman" panose="02020603050405020304" pitchFamily="18" charset="0"/>
              </a:rPr>
              <a:t>Professor Richard Davies + ECO Data Unit Team</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panose="020B0604020101020102" pitchFamily="34" charset="77"/>
                <a:cs typeface="Circular Std Book" panose="020B0604020101020102" pitchFamily="34" charset="77"/>
              </a:rPr>
              <a:t>ONS</a:t>
            </a:r>
            <a:br>
              <a:rPr lang="en-GB" sz="2200" dirty="0">
                <a:solidFill>
                  <a:schemeClr val="bg1"/>
                </a:solidFill>
                <a:latin typeface="Circular Std Book" panose="020B0604020101020102" pitchFamily="34" charset="77"/>
                <a:cs typeface="Circular Std Book" panose="020B0604020101020102" pitchFamily="34" charset="77"/>
              </a:rPr>
            </a:br>
            <a:r>
              <a:rPr lang="en-GB" sz="2200" dirty="0">
                <a:solidFill>
                  <a:srgbClr val="F4C245"/>
                </a:solidFill>
                <a:latin typeface="Circular Std Book" panose="020B0604020101020102" pitchFamily="34" charset="77"/>
                <a:cs typeface="Circular Std Book" panose="020B0604020101020102" pitchFamily="34" charset="77"/>
              </a:rPr>
              <a:t>Thursday 13 June</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state of play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Analysis in 2024</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764840" y="2086222"/>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764840" y="405159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9" name="Straight Arrow Connector 8">
            <a:extLst>
              <a:ext uri="{FF2B5EF4-FFF2-40B4-BE49-F238E27FC236}">
                <a16:creationId xmlns:a16="http://schemas.microsoft.com/office/drawing/2014/main" id="{5539B8ED-5B5C-FF47-093E-A5A583863613}"/>
              </a:ext>
            </a:extLst>
          </p:cNvPr>
          <p:cNvCxnSpPr>
            <a:cxnSpLocks/>
          </p:cNvCxnSpPr>
          <p:nvPr/>
        </p:nvCxnSpPr>
        <p:spPr>
          <a:xfrm>
            <a:off x="2872710" y="2823358"/>
            <a:ext cx="3223290" cy="40697"/>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3A989F-F80B-45C7-B6F0-DF3328CFB107}"/>
              </a:ext>
            </a:extLst>
          </p:cNvPr>
          <p:cNvSpPr txBox="1"/>
          <p:nvPr/>
        </p:nvSpPr>
        <p:spPr>
          <a:xfrm>
            <a:off x="6399939" y="2679389"/>
            <a:ext cx="708527" cy="369332"/>
          </a:xfrm>
          <a:prstGeom prst="rect">
            <a:avLst/>
          </a:prstGeom>
          <a:noFill/>
        </p:spPr>
        <p:txBody>
          <a:bodyPr wrap="none" rtlCol="0">
            <a:spAutoFit/>
          </a:bodyPr>
          <a:lstStyle/>
          <a:p>
            <a:r>
              <a:rPr lang="en-US" dirty="0">
                <a:solidFill>
                  <a:srgbClr val="92D050"/>
                </a:solidFill>
              </a:rPr>
              <a:t>Great</a:t>
            </a:r>
            <a:endParaRPr lang="en-GB" dirty="0">
              <a:solidFill>
                <a:srgbClr val="92D050"/>
              </a:solidFill>
            </a:endParaRPr>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2719449" y="4714504"/>
            <a:ext cx="3376551"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C25526-290A-65EF-FB5A-F61C6D908887}"/>
              </a:ext>
            </a:extLst>
          </p:cNvPr>
          <p:cNvSpPr txBox="1"/>
          <p:nvPr/>
        </p:nvSpPr>
        <p:spPr>
          <a:xfrm>
            <a:off x="6399939" y="4529838"/>
            <a:ext cx="895117" cy="369332"/>
          </a:xfrm>
          <a:prstGeom prst="rect">
            <a:avLst/>
          </a:prstGeom>
          <a:noFill/>
        </p:spPr>
        <p:txBody>
          <a:bodyPr wrap="none" rtlCol="0">
            <a:spAutoFit/>
          </a:bodyPr>
          <a:lstStyle/>
          <a:p>
            <a:r>
              <a:rPr lang="en-US" dirty="0">
                <a:solidFill>
                  <a:srgbClr val="FF0000"/>
                </a:solidFill>
              </a:rPr>
              <a:t>Terrible</a:t>
            </a:r>
            <a:endParaRPr lang="en-GB" dirty="0">
              <a:solidFill>
                <a:srgbClr val="FF0000"/>
              </a:solidFill>
            </a:endParaRPr>
          </a:p>
        </p:txBody>
      </p:sp>
    </p:spTree>
    <p:extLst>
      <p:ext uri="{BB962C8B-B14F-4D97-AF65-F5344CB8AC3E}">
        <p14:creationId xmlns:p14="http://schemas.microsoft.com/office/powerpoint/2010/main" val="268084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big idea for today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core philosophy of our course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491723" y="2055630"/>
            <a:ext cx="4259284" cy="409698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2806291" y="253955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5011387" y="4095217"/>
            <a:ext cx="2429608"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96CCD3-07D4-7058-8161-C16DD63D299F}"/>
              </a:ext>
            </a:extLst>
          </p:cNvPr>
          <p:cNvSpPr txBox="1"/>
          <p:nvPr/>
        </p:nvSpPr>
        <p:spPr>
          <a:xfrm>
            <a:off x="7273954" y="3919457"/>
            <a:ext cx="4259283" cy="369332"/>
          </a:xfrm>
          <a:prstGeom prst="rect">
            <a:avLst/>
          </a:prstGeom>
          <a:noFill/>
        </p:spPr>
        <p:txBody>
          <a:bodyPr wrap="square">
            <a:spAutoFit/>
          </a:bodyPr>
          <a:lstStyle/>
          <a:p>
            <a:pPr lvl="1"/>
            <a:r>
              <a:rPr lang="en-GB" dirty="0">
                <a:solidFill>
                  <a:srgbClr val="00B050"/>
                </a:solidFill>
                <a:latin typeface="Circular Std Book" panose="020B0604020101020102" pitchFamily="34" charset="0"/>
                <a:cs typeface="Circular Std Book" panose="020B0604020101020102" pitchFamily="34" charset="0"/>
              </a:rPr>
              <a:t>Charts are a type of data.</a:t>
            </a:r>
          </a:p>
        </p:txBody>
      </p:sp>
    </p:spTree>
    <p:extLst>
      <p:ext uri="{BB962C8B-B14F-4D97-AF65-F5344CB8AC3E}">
        <p14:creationId xmlns:p14="http://schemas.microsoft.com/office/powerpoint/2010/main" val="1393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4838184"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Charts as JSON data</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1.2 Delivering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Three ways to inject numbers into your chart</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CA74-9DAA-CEDA-2875-608CE0B3489A}"/>
              </a:ext>
            </a:extLst>
          </p:cNvPr>
          <p:cNvPicPr>
            <a:picLocks noChangeAspect="1"/>
          </p:cNvPicPr>
          <p:nvPr/>
        </p:nvPicPr>
        <p:blipFill>
          <a:blip r:embed="rId2"/>
          <a:stretch>
            <a:fillRect/>
          </a:stretch>
        </p:blipFill>
        <p:spPr>
          <a:xfrm>
            <a:off x="7202357" y="522514"/>
            <a:ext cx="4989643" cy="3135086"/>
          </a:xfrm>
          <a:prstGeom prst="rect">
            <a:avLst/>
          </a:prstGeom>
        </p:spPr>
      </p:pic>
    </p:spTree>
    <p:extLst>
      <p:ext uri="{BB962C8B-B14F-4D97-AF65-F5344CB8AC3E}">
        <p14:creationId xmlns:p14="http://schemas.microsoft.com/office/powerpoint/2010/main" val="776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Where does the data in your chart come from?</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A vital input to your chart is the data that is plotted. </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We will meet three: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Embedding data in your chart code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GitHub</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an API</a:t>
            </a: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a:t>
            </a:r>
            <a:r>
              <a:rPr lang="en-GB" dirty="0">
                <a:solidFill>
                  <a:prstClr val="white"/>
                </a:solidFill>
                <a:latin typeface="Circular Std Book" panose="020B0604020101020102" pitchFamily="34" charset="0"/>
                <a:cs typeface="Circular Std Book" panose="020B0604020101020102" pitchFamily="34" charset="0"/>
              </a:rPr>
              <a:t>d</a:t>
            </a:r>
            <a:r>
              <a:rPr kumimoji="0" lang="en-GB" sz="4400" b="0" i="0" u="none" strike="noStrike" kern="1200" cap="none" spc="0" normalizeH="0" baseline="0" noProof="0" dirty="0" err="1">
                <a:ln>
                  <a:noFill/>
                </a:ln>
                <a:solidFill>
                  <a:prstClr val="white"/>
                </a:solidFill>
                <a:effectLst/>
                <a:uLnTx/>
                <a:uFillTx/>
                <a:latin typeface="Circular Std Book" panose="020B0604020101020102" pitchFamily="34" charset="0"/>
                <a:ea typeface="+mj-ea"/>
                <a:cs typeface="Circular Std Book" panose="020B0604020101020102" pitchFamily="34" charset="0"/>
              </a:rPr>
              <a:t>ata</a:t>
            </a: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Tree>
    <p:extLst>
      <p:ext uri="{BB962C8B-B14F-4D97-AF65-F5344CB8AC3E}">
        <p14:creationId xmlns:p14="http://schemas.microsoft.com/office/powerpoint/2010/main" val="42103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2E730AE-CFE9-13D0-94C4-DFD31CCCF0AD}"/>
              </a:ext>
            </a:extLst>
          </p:cNvPr>
          <p:cNvSpPr txBox="1"/>
          <p:nvPr/>
        </p:nvSpPr>
        <p:spPr>
          <a:xfrm>
            <a:off x="7874277" y="2754800"/>
            <a:ext cx="3985214" cy="369332"/>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dataset can be seen here.</a:t>
            </a:r>
          </a:p>
        </p:txBody>
      </p:sp>
      <p:cxnSp>
        <p:nvCxnSpPr>
          <p:cNvPr id="3" name="Straight Arrow Connector 2">
            <a:extLst>
              <a:ext uri="{FF2B5EF4-FFF2-40B4-BE49-F238E27FC236}">
                <a16:creationId xmlns:a16="http://schemas.microsoft.com/office/drawing/2014/main" id="{A199A366-EA12-8808-25A3-6AFEF85958CC}"/>
              </a:ext>
            </a:extLst>
          </p:cNvPr>
          <p:cNvCxnSpPr>
            <a:cxnSpLocks/>
          </p:cNvCxnSpPr>
          <p:nvPr/>
        </p:nvCxnSpPr>
        <p:spPr>
          <a:xfrm flipH="1">
            <a:off x="5557652" y="2939466"/>
            <a:ext cx="2113808"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764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3C8D1FF-11AF-97DF-DEB5-8C7E21422187}"/>
              </a:ext>
            </a:extLst>
          </p:cNvPr>
          <p:cNvPicPr>
            <a:picLocks noChangeAspect="1"/>
          </p:cNvPicPr>
          <p:nvPr/>
        </p:nvPicPr>
        <p:blipFill>
          <a:blip r:embed="rId3"/>
          <a:stretch>
            <a:fillRect/>
          </a:stretch>
        </p:blipFill>
        <p:spPr>
          <a:xfrm>
            <a:off x="7199477" y="1632980"/>
            <a:ext cx="4722377" cy="4055300"/>
          </a:xfrm>
          <a:prstGeom prst="rect">
            <a:avLst/>
          </a:prstGeom>
        </p:spPr>
      </p:pic>
      <p:cxnSp>
        <p:nvCxnSpPr>
          <p:cNvPr id="8" name="Straight Arrow Connector 7">
            <a:extLst>
              <a:ext uri="{FF2B5EF4-FFF2-40B4-BE49-F238E27FC236}">
                <a16:creationId xmlns:a16="http://schemas.microsoft.com/office/drawing/2014/main" id="{15CA0754-8C9A-9BE3-0689-77C82E40C6AA}"/>
              </a:ext>
            </a:extLst>
          </p:cNvPr>
          <p:cNvCxnSpPr>
            <a:cxnSpLocks/>
          </p:cNvCxnSpPr>
          <p:nvPr/>
        </p:nvCxnSpPr>
        <p:spPr>
          <a:xfrm>
            <a:off x="6365174" y="3289465"/>
            <a:ext cx="605642"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1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spTree>
    <p:extLst>
      <p:ext uri="{BB962C8B-B14F-4D97-AF65-F5344CB8AC3E}">
        <p14:creationId xmlns:p14="http://schemas.microsoft.com/office/powerpoint/2010/main" val="37426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8943056" y="395615"/>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elsewhere on GitHub, via this link</a:t>
            </a: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flipH="1">
            <a:off x="9440883" y="1318945"/>
            <a:ext cx="749134" cy="236240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7626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1.0 Motivation</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Problems, solutions, and plan for today</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4E91AA-4E1F-5F3F-7408-9704D237EBBC}"/>
              </a:ext>
            </a:extLst>
          </p:cNvPr>
          <p:cNvPicPr>
            <a:picLocks noChangeAspect="1"/>
          </p:cNvPicPr>
          <p:nvPr/>
        </p:nvPicPr>
        <p:blipFill>
          <a:blip r:embed="rId2"/>
          <a:stretch>
            <a:fillRect/>
          </a:stretch>
        </p:blipFill>
        <p:spPr>
          <a:xfrm>
            <a:off x="7683335" y="22492"/>
            <a:ext cx="4508665" cy="6828427"/>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pic>
        <p:nvPicPr>
          <p:cNvPr id="3" name="Picture 2">
            <a:extLst>
              <a:ext uri="{FF2B5EF4-FFF2-40B4-BE49-F238E27FC236}">
                <a16:creationId xmlns:a16="http://schemas.microsoft.com/office/drawing/2014/main" id="{ABF7D74D-5E93-6EC9-8470-9ADD49E506B4}"/>
              </a:ext>
            </a:extLst>
          </p:cNvPr>
          <p:cNvPicPr>
            <a:picLocks noChangeAspect="1"/>
          </p:cNvPicPr>
          <p:nvPr/>
        </p:nvPicPr>
        <p:blipFill>
          <a:blip r:embed="rId3"/>
          <a:stretch>
            <a:fillRect/>
          </a:stretch>
        </p:blipFill>
        <p:spPr>
          <a:xfrm>
            <a:off x="6096000" y="2679687"/>
            <a:ext cx="6114431" cy="4178313"/>
          </a:xfrm>
          <a:prstGeom prst="rect">
            <a:avLst/>
          </a:prstGeom>
        </p:spPr>
      </p:pic>
    </p:spTree>
    <p:extLst>
      <p:ext uri="{BB962C8B-B14F-4D97-AF65-F5344CB8AC3E}">
        <p14:creationId xmlns:p14="http://schemas.microsoft.com/office/powerpoint/2010/main" val="28343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291659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F236667-458F-0843-AEAA-26B7ABD2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981" y="0"/>
            <a:ext cx="6488725" cy="6858000"/>
          </a:xfrm>
          <a:prstGeom prst="rect">
            <a:avLst/>
          </a:prstGeom>
        </p:spPr>
      </p:pic>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37403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Tree>
    <p:extLst>
      <p:ext uri="{BB962C8B-B14F-4D97-AF65-F5344CB8AC3E}">
        <p14:creationId xmlns:p14="http://schemas.microsoft.com/office/powerpoint/2010/main" val="138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
        <p:nvSpPr>
          <p:cNvPr id="2" name="Rectangle: Rounded Corners 1">
            <a:extLst>
              <a:ext uri="{FF2B5EF4-FFF2-40B4-BE49-F238E27FC236}">
                <a16:creationId xmlns:a16="http://schemas.microsoft.com/office/drawing/2014/main" id="{BCAF6DAD-8D0E-1A9E-E2C4-2E8B867FF4AF}"/>
              </a:ext>
            </a:extLst>
          </p:cNvPr>
          <p:cNvSpPr/>
          <p:nvPr/>
        </p:nvSpPr>
        <p:spPr>
          <a:xfrm>
            <a:off x="415636" y="4286992"/>
            <a:ext cx="7754587" cy="486889"/>
          </a:xfrm>
          <a:prstGeom prst="roundRect">
            <a:avLst/>
          </a:prstGeom>
          <a:noFill/>
          <a:ln w="57150">
            <a:solidFill>
              <a:srgbClr val="F4C2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8F62FD2-FECD-5322-A091-B16E678E328B}"/>
              </a:ext>
            </a:extLst>
          </p:cNvPr>
          <p:cNvSpPr txBox="1"/>
          <p:nvPr/>
        </p:nvSpPr>
        <p:spPr>
          <a:xfrm>
            <a:off x="9283218" y="2827809"/>
            <a:ext cx="2493146" cy="3139321"/>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The data comes from an external source.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In this case the Economics Observatory API.</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[There are thousands of APIs you can use, we will meet more later in the course]</a:t>
            </a:r>
          </a:p>
        </p:txBody>
      </p:sp>
    </p:spTree>
    <p:extLst>
      <p:ext uri="{BB962C8B-B14F-4D97-AF65-F5344CB8AC3E}">
        <p14:creationId xmlns:p14="http://schemas.microsoft.com/office/powerpoint/2010/main" val="10747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A799E6C-C289-ED46-EC72-89C5005F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639954"/>
            <a:ext cx="4997193" cy="4903349"/>
          </a:xfrm>
          <a:prstGeom prst="rect">
            <a:avLst/>
          </a:prstGeom>
        </p:spPr>
      </p:pic>
      <p:sp>
        <p:nvSpPr>
          <p:cNvPr id="7" name="TextBox 6">
            <a:extLst>
              <a:ext uri="{FF2B5EF4-FFF2-40B4-BE49-F238E27FC236}">
                <a16:creationId xmlns:a16="http://schemas.microsoft.com/office/drawing/2014/main" id="{0A36F504-7134-4C7B-E751-CDB91BE0DEE8}"/>
              </a:ext>
            </a:extLst>
          </p:cNvPr>
          <p:cNvSpPr txBox="1"/>
          <p:nvPr/>
        </p:nvSpPr>
        <p:spPr>
          <a:xfrm>
            <a:off x="6096000" y="2136338"/>
            <a:ext cx="5709062" cy="2585323"/>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APIs (in this context) are just like </a:t>
            </a:r>
            <a:r>
              <a:rPr lang="en-US" dirty="0" err="1">
                <a:solidFill>
                  <a:srgbClr val="F4C245"/>
                </a:solidFill>
                <a:latin typeface="Circular Std Book" panose="020B0604020101020102" pitchFamily="34" charset="77"/>
                <a:cs typeface="Circular Std Book" panose="020B0604020101020102" pitchFamily="34" charset="77"/>
              </a:rPr>
              <a:t>urls</a:t>
            </a:r>
            <a:r>
              <a:rPr lang="en-US" dirty="0">
                <a:solidFill>
                  <a:srgbClr val="F4C245"/>
                </a:solidFill>
                <a:latin typeface="Circular Std Book" panose="020B0604020101020102" pitchFamily="34" charset="77"/>
                <a:cs typeface="Circular Std Book" panose="020B0604020101020102" pitchFamily="34" charset="77"/>
              </a:rPr>
              <a:t>. </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You can open the API link in your browser to see what is being delivered to your machine.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Here are the underlying numbers from the current example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Note the ‘key-value pairs’</a:t>
            </a:r>
          </a:p>
        </p:txBody>
      </p:sp>
    </p:spTree>
    <p:extLst>
      <p:ext uri="{BB962C8B-B14F-4D97-AF65-F5344CB8AC3E}">
        <p14:creationId xmlns:p14="http://schemas.microsoft.com/office/powerpoint/2010/main" val="109595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1.3 Code along 1</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Playing with Chart specs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4" name="TextBox 3">
            <a:extLst>
              <a:ext uri="{FF2B5EF4-FFF2-40B4-BE49-F238E27FC236}">
                <a16:creationId xmlns:a16="http://schemas.microsoft.com/office/drawing/2014/main" id="{A84F0630-961F-54F1-30DC-A905E90C9AB7}"/>
              </a:ext>
            </a:extLst>
          </p:cNvPr>
          <p:cNvSpPr txBox="1"/>
          <p:nvPr/>
        </p:nvSpPr>
        <p:spPr>
          <a:xfrm>
            <a:off x="642638" y="5124816"/>
            <a:ext cx="8244444" cy="3693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0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p:txBody>
      </p:sp>
    </p:spTree>
    <p:extLst>
      <p:ext uri="{BB962C8B-B14F-4D97-AF65-F5344CB8AC3E}">
        <p14:creationId xmlns:p14="http://schemas.microsoft.com/office/powerpoint/2010/main" val="129845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First steps towards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In this first practical session, we will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 “</a:t>
            </a:r>
            <a:r>
              <a:rPr lang="en-GB" sz="2400" dirty="0">
                <a:solidFill>
                  <a:srgbClr val="F4C245"/>
                </a:solidFill>
                <a:latin typeface="Circular Std Book" panose="020B0604020101020102" pitchFamily="34" charset="0"/>
                <a:cs typeface="Circular Std Book" panose="020B0604020101020102" pitchFamily="34" charset="0"/>
              </a:rPr>
              <a:t>s1_chart1.json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CSV file on GitHub: “</a:t>
            </a:r>
            <a:r>
              <a:rPr lang="en-GB" sz="2400" dirty="0">
                <a:solidFill>
                  <a:srgbClr val="F4C245"/>
                </a:solidFill>
                <a:latin typeface="Circular Std Book" panose="020B0604020101020102" pitchFamily="34" charset="0"/>
                <a:cs typeface="Circular Std Book" panose="020B0604020101020102" pitchFamily="34" charset="0"/>
              </a:rPr>
              <a:t>s1_chart2.json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an API: “</a:t>
            </a:r>
            <a:r>
              <a:rPr lang="en-GB" sz="2400" dirty="0">
                <a:solidFill>
                  <a:srgbClr val="F4C245"/>
                </a:solidFill>
                <a:latin typeface="Circular Std Book" panose="020B0604020101020102" pitchFamily="34" charset="0"/>
                <a:cs typeface="Circular Std Book" panose="020B0604020101020102" pitchFamily="34" charset="0"/>
              </a:rPr>
              <a:t>s1_chart3.json</a:t>
            </a:r>
            <a:r>
              <a:rPr lang="en-GB" sz="2400"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The files can be found here:</a:t>
            </a:r>
          </a:p>
          <a:p>
            <a:pPr marL="0" marR="0" lvl="0" indent="0" algn="l" defTabSz="914400" rtl="0" eaLnBrk="1" fontAlgn="auto" latinLnBrk="0" hangingPunct="1">
              <a:lnSpc>
                <a:spcPct val="90000"/>
              </a:lnSpc>
              <a:spcBef>
                <a:spcPct val="0"/>
              </a:spcBef>
              <a:spcAft>
                <a:spcPts val="0"/>
              </a:spcAft>
              <a:buClrTx/>
              <a:buSzTx/>
              <a:buFontTx/>
              <a:buNone/>
              <a:tabLst/>
              <a:defRPr/>
            </a:pPr>
            <a:r>
              <a:rPr lang="en-GB" sz="2400" dirty="0">
                <a:solidFill>
                  <a:srgbClr val="F4C245"/>
                </a:solidFill>
                <a:latin typeface="Circular Std Book" panose="020B0604020101020102" pitchFamily="34" charset="0"/>
                <a:cs typeface="Circular Std Book" panose="020B0604020101020102" pitchFamily="34" charset="0"/>
              </a:rPr>
              <a:t>http://</a:t>
            </a:r>
            <a:r>
              <a:rPr lang="en-GB" sz="2400" dirty="0" err="1">
                <a:solidFill>
                  <a:srgbClr val="F4C245"/>
                </a:solidFill>
                <a:latin typeface="Circular Std Book" panose="020B0604020101020102" pitchFamily="34" charset="0"/>
                <a:cs typeface="Circular Std Book" panose="020B0604020101020102" pitchFamily="34" charset="0"/>
              </a:rPr>
              <a:t>economicsobservatory.com</a:t>
            </a:r>
            <a:r>
              <a:rPr lang="en-GB" sz="24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4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 tool</a:t>
            </a:r>
            <a:r>
              <a:rPr lang="en-GB" dirty="0">
                <a:solidFill>
                  <a:srgbClr val="F4C245"/>
                </a:solidFill>
                <a:latin typeface="Circular Std Book" panose="020B0604020101020102" pitchFamily="34" charset="0"/>
                <a:cs typeface="Circular Std Book" panose="020B0604020101020102" pitchFamily="34" charset="0"/>
              </a:rPr>
              <a:t>: </a:t>
            </a:r>
            <a:r>
              <a:rPr lang="en-GB" u="sng" dirty="0">
                <a:solidFill>
                  <a:srgbClr val="F4C245"/>
                </a:solidFill>
                <a:latin typeface="Circular Std Book" panose="020B0604020101020102" pitchFamily="34" charset="0"/>
                <a:cs typeface="Circular Std Book" panose="020B0604020101020102" pitchFamily="34" charset="0"/>
              </a:rPr>
              <a:t>https://vega.github.io/editor</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Tool – Vega-Lite editor</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7519F-AE2A-C352-BCB0-77215CAFF7DB}"/>
              </a:ext>
            </a:extLst>
          </p:cNvPr>
          <p:cNvPicPr>
            <a:picLocks noChangeAspect="1"/>
          </p:cNvPicPr>
          <p:nvPr/>
        </p:nvPicPr>
        <p:blipFill>
          <a:blip r:embed="rId2"/>
          <a:stretch>
            <a:fillRect/>
          </a:stretch>
        </p:blipFill>
        <p:spPr>
          <a:xfrm>
            <a:off x="439387" y="1665027"/>
            <a:ext cx="9013371" cy="4113075"/>
          </a:xfrm>
          <a:prstGeom prst="rect">
            <a:avLst/>
          </a:prstGeom>
        </p:spPr>
      </p:pic>
    </p:spTree>
    <p:extLst>
      <p:ext uri="{BB962C8B-B14F-4D97-AF65-F5344CB8AC3E}">
        <p14:creationId xmlns:p14="http://schemas.microsoft.com/office/powerpoint/2010/main" val="30544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0468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8681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2CA23BE-6883-290C-AEFF-496AB10E6258}"/>
              </a:ext>
            </a:extLst>
          </p:cNvPr>
          <p:cNvSpPr/>
          <p:nvPr/>
        </p:nvSpPr>
        <p:spPr>
          <a:xfrm>
            <a:off x="7100870" y="2861210"/>
            <a:ext cx="4821956" cy="25888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lumMod val="75000"/>
                    <a:lumOff val="25000"/>
                  </a:schemeClr>
                </a:solidFill>
                <a:latin typeface="Circular Std Book" panose="020B0604020101020102" pitchFamily="34" charset="0"/>
                <a:cs typeface="Circular Std Book" panose="020B0604020101020102" pitchFamily="34" charset="0"/>
              </a:rPr>
              <a:t>When happy with your chart:</a:t>
            </a:r>
          </a:p>
          <a:p>
            <a:pPr algn="ctr"/>
            <a:endParaRPr lang="en-US" u="sng"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1. Copy and paste the JSON into your text editor (Visual Studio Code). </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2. Save it locally on your machine.</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3. Add it to your GitHub pages repository. </a:t>
            </a:r>
            <a:endParaRPr lang="en-GB" dirty="0">
              <a:solidFill>
                <a:schemeClr val="tx1">
                  <a:lumMod val="75000"/>
                  <a:lumOff val="25000"/>
                </a:schemeClr>
              </a:solidFill>
              <a:latin typeface="Circular Std Book" panose="020B0604020101020102" pitchFamily="34" charset="0"/>
              <a:cs typeface="Circular Std Book" panose="020B0604020101020102" pitchFamily="34" charset="0"/>
            </a:endParaRPr>
          </a:p>
        </p:txBody>
      </p:sp>
      <p:sp>
        <p:nvSpPr>
          <p:cNvPr id="7" name="Content Placeholder 2">
            <a:extLst>
              <a:ext uri="{FF2B5EF4-FFF2-40B4-BE49-F238E27FC236}">
                <a16:creationId xmlns:a16="http://schemas.microsoft.com/office/drawing/2014/main" id="{4DC1844D-375C-FB8D-D1F3-EBEE768295F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79421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181975"/>
            <a:ext cx="10357044" cy="188931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59109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181975"/>
            <a:ext cx="10357044" cy="188931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34401" y="2993737"/>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9653" y="3739936"/>
            <a:ext cx="48442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74468" y="2540757"/>
            <a:ext cx="105022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13852"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9004" y="2989067"/>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234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97804" y="2989851"/>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67981" y="2989851"/>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98747" y="2448423"/>
            <a:ext cx="113191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33899" y="2436003"/>
            <a:ext cx="105567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23404" y="2555360"/>
            <a:ext cx="7212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68879" y="2561852"/>
            <a:ext cx="90762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13549" y="3755324"/>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702957" y="3755324"/>
            <a:ext cx="100168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22736" y="3739936"/>
            <a:ext cx="11943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8007139" y="3739936"/>
            <a:ext cx="9519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67981" y="2561852"/>
            <a:ext cx="74892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88501" y="330139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90723" y="3055971"/>
            <a:ext cx="396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43656" y="3307948"/>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76936" y="3301393"/>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9002045" y="3302850"/>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88633" y="3017269"/>
            <a:ext cx="4224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13187" y="3012171"/>
            <a:ext cx="3882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9508" y="3012171"/>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200380" y="3023254"/>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95540" y="2809414"/>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82061" y="3200625"/>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64077" y="3182641"/>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27621" y="3004425"/>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9301" y="2792983"/>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36191" y="3179082"/>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18191" y="3161082"/>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53751" y="3170442"/>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35332" y="3152442"/>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96151" y="3063882"/>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36534" y="2858682"/>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47191" y="3017082"/>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81231" y="2822322"/>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200111" y="3088002"/>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11831" y="2900802"/>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8995" y="3132144"/>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24755" y="2944944"/>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43115" y="3021624"/>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72018" y="2897515"/>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40955" y="3088584"/>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94157" y="2925504"/>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16195" y="3433104"/>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98195" y="3415104"/>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88925" y="3015274"/>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70925" y="2997274"/>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54115" y="3011269"/>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36115" y="2993269"/>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94435" y="3033589"/>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76446" y="3015589"/>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80925" y="3232744"/>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62939" y="3214725"/>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93165" y="3174784"/>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75165" y="3156784"/>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88501" y="3300815"/>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43656" y="3307370"/>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83198" y="3302272"/>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9002045" y="3302272"/>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9508" y="3011593"/>
            <a:ext cx="418704"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27621" y="3003847"/>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9301" y="2792405"/>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83198" y="3302850"/>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76936" y="3301819"/>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9002045" y="3302698"/>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9508" y="3012019"/>
            <a:ext cx="418704" cy="261610"/>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83198" y="3303276"/>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9508" y="3011015"/>
            <a:ext cx="418704" cy="261610"/>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87587" y="2994337"/>
            <a:ext cx="484344"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2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3608F85-C143-5884-9CFD-B0C844DEDC63}"/>
              </a:ext>
            </a:extLst>
          </p:cNvPr>
          <p:cNvSpPr>
            <a:spLocks noGrp="1"/>
          </p:cNvSpPr>
          <p:nvPr>
            <p:ph type="title"/>
          </p:nvPr>
        </p:nvSpPr>
        <p:spPr/>
        <p:txBody>
          <a:bodyPr/>
          <a:lstStyle/>
          <a:p>
            <a:endParaRPr lang="en-GB"/>
          </a:p>
        </p:txBody>
      </p:sp>
      <p:sp>
        <p:nvSpPr>
          <p:cNvPr id="5" name="Title 1">
            <a:extLst>
              <a:ext uri="{FF2B5EF4-FFF2-40B4-BE49-F238E27FC236}">
                <a16:creationId xmlns:a16="http://schemas.microsoft.com/office/drawing/2014/main" id="{C1952169-B1F5-01D2-A3F6-C8218190F753}"/>
              </a:ext>
            </a:extLst>
          </p:cNvPr>
          <p:cNvSpPr txBox="1">
            <a:spLocks/>
          </p:cNvSpPr>
          <p:nvPr/>
        </p:nvSpPr>
        <p:spPr>
          <a:xfrm>
            <a:off x="327978" y="66496"/>
            <a:ext cx="10515600"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solidFill>
                  <a:schemeClr val="bg1"/>
                </a:solidFill>
                <a:latin typeface="Circular Std Book" panose="020B0604020101020102" pitchFamily="34" charset="0"/>
                <a:cs typeface="Circular Std Book" panose="020B0604020101020102" pitchFamily="34" charset="0"/>
              </a:rPr>
              <a:t>Where we are</a:t>
            </a:r>
            <a:r>
              <a:rPr lang="en-GB">
                <a:solidFill>
                  <a:srgbClr val="FF0000"/>
                </a:solidFill>
                <a:latin typeface="Circular Std Book" panose="020B0604020101020102" pitchFamily="34" charset="0"/>
                <a:cs typeface="Circular Std Book" panose="020B0604020101020102" pitchFamily="34" charset="0"/>
              </a:rPr>
              <a:t>: slow, costly, error prone.</a:t>
            </a:r>
            <a:br>
              <a:rPr lang="en-GB">
                <a:solidFill>
                  <a:srgbClr val="FF0000"/>
                </a:solidFill>
                <a:latin typeface="Circular Std Book" panose="020B0604020101020102" pitchFamily="34" charset="0"/>
                <a:cs typeface="Circular Std Book" panose="020B0604020101020102" pitchFamily="34" charset="0"/>
              </a:rPr>
            </a:br>
            <a:r>
              <a:rPr lang="en-GB" sz="2000" i="1">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68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2979017"/>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65503" y="161957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17478" y="4366458"/>
            <a:ext cx="10357044" cy="1892267"/>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Automated</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Efficient</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number of players collapses, as do associated costs. There are no data silos – the data shown on your site </a:t>
            </a: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is</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Verifiable</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006997"/>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3757866"/>
            <a:ext cx="5565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558687"/>
            <a:ext cx="115608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Data source</a:t>
            </a:r>
            <a:endParaRPr kumimoji="0" lang="en-GB" sz="20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579782"/>
            <a:ext cx="80983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411687"/>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046607"/>
            <a:ext cx="13580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code</a:t>
            </a: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199064"/>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036344"/>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025544"/>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2835824"/>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070544"/>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052544"/>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026984"/>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2826347"/>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2989983"/>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2803952"/>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2974503"/>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2956503"/>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00B050"/>
                </a:solidFill>
                <a:latin typeface="Circular Std Book" panose="020B0604020101020102" pitchFamily="34" charset="0"/>
                <a:cs typeface="Circular Std Book" panose="020B0604020101020102" pitchFamily="34" charset="0"/>
              </a:rPr>
              <a:t>: fast, cheap, accurate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To respond to these issues, we have developed the </a:t>
            </a:r>
            <a:r>
              <a:rPr lang="en-GB" sz="1800" dirty="0">
                <a:solidFill>
                  <a:srgbClr val="F4C245"/>
                </a:solidFill>
                <a:latin typeface="Circular Std Book" panose="020B0604020101020102" pitchFamily="34" charset="77"/>
                <a:cs typeface="Circular Std Book" panose="020B0604020101020102" pitchFamily="34" charset="77"/>
              </a:rPr>
              <a:t>Economics Observatory Data Hub</a:t>
            </a:r>
            <a:r>
              <a:rPr lang="en-GB" sz="1800" dirty="0">
                <a:solidFill>
                  <a:prstClr val="white"/>
                </a:solidFill>
                <a:latin typeface="Circular Std Book" panose="020B0604020101020102" pitchFamily="34" charset="77"/>
                <a:cs typeface="Circular Std Book"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Explore. </a:t>
            </a:r>
            <a:r>
              <a:rPr lang="en-GB" sz="1800" dirty="0">
                <a:solidFill>
                  <a:schemeClr val="bg1"/>
                </a:solidFill>
                <a:latin typeface="Circular Std Book" panose="020B0604020101020102" pitchFamily="34" charset="77"/>
                <a:cs typeface="Circular Std Book"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Build</a:t>
            </a:r>
            <a:r>
              <a:rPr lang="en-GB" sz="1800" dirty="0">
                <a:solidFill>
                  <a:schemeClr val="bg1"/>
                </a:solidFill>
                <a:latin typeface="Circular Std Book" panose="020B0604020101020102" pitchFamily="34" charset="77"/>
                <a:cs typeface="Circular Std Book"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Object Notation (JSON), D3.js and Vega-Lite are in.</a:t>
            </a:r>
          </a:p>
          <a:p>
            <a:pPr marL="0" indent="0">
              <a:lnSpc>
                <a:spcPct val="120000"/>
              </a:lnSpc>
              <a:spcBef>
                <a:spcPts val="0"/>
              </a:spcBef>
              <a:buNone/>
            </a:pPr>
            <a:endParaRPr lang="en-GB" sz="1800" dirty="0">
              <a:solidFill>
                <a:srgbClr val="36B7B4"/>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Share</a:t>
            </a:r>
            <a:r>
              <a:rPr lang="en-GB" sz="1800" dirty="0">
                <a:solidFill>
                  <a:schemeClr val="bg1"/>
                </a:solidFill>
                <a:latin typeface="Circular Std Book" panose="020B0604020101020102" pitchFamily="34" charset="77"/>
                <a:cs typeface="Circular Std Book"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2163</Words>
  <Application>Microsoft Macintosh PowerPoint</Application>
  <PresentationFormat>Widescreen</PresentationFormat>
  <Paragraphs>298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Circular Std Book</vt:lpstr>
      <vt:lpstr>Consolas</vt:lpstr>
      <vt:lpstr>Gill Sans MT</vt:lpstr>
      <vt:lpstr>Times New Roman</vt:lpstr>
      <vt:lpstr>Tw Cen MT</vt:lpstr>
      <vt:lpstr>Office Theme</vt:lpstr>
      <vt:lpstr>5_Custom Design</vt:lpstr>
      <vt:lpstr>PowerPoint Presentation</vt:lpstr>
      <vt:lpstr>Data Masterclass. Professor Richard Davies + ECO Data Unit Team    ONS Thursday 13 June</vt:lpstr>
      <vt:lpstr>1.0 Motivation. Problems, solutions, and plan for today</vt:lpstr>
      <vt:lpstr>Where we are. The state of play</vt:lpstr>
      <vt:lpstr>Where we are. The state of play</vt:lpstr>
      <vt:lpstr>PowerPoint Presentation</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Charts as data. How a new datatype will save you time and errors</vt:lpstr>
      <vt:lpstr>JSON data.</vt:lpstr>
      <vt:lpstr>PowerPoint Presentation</vt:lpstr>
      <vt:lpstr>PowerPoint Presentation</vt:lpstr>
      <vt:lpstr>PowerPoint Presentation</vt:lpstr>
      <vt:lpstr>PowerPoint Presentation</vt:lpstr>
      <vt:lpstr>PowerPoint Presentation</vt:lpstr>
      <vt:lpstr>PowerPoint Presentation</vt:lpstr>
      <vt:lpstr>1.2 Delivering data. Three ways to inject numbers into your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Code along 1. Playing with Chart specs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Mcevoy,FL</cp:lastModifiedBy>
  <cp:revision>105</cp:revision>
  <dcterms:created xsi:type="dcterms:W3CDTF">2021-07-20T09:12:48Z</dcterms:created>
  <dcterms:modified xsi:type="dcterms:W3CDTF">2024-06-13T08:21:49Z</dcterms:modified>
</cp:coreProperties>
</file>