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5"/>
  </p:notesMasterIdLst>
  <p:sldIdLst>
    <p:sldId id="439" r:id="rId3"/>
    <p:sldId id="486" r:id="rId4"/>
    <p:sldId id="512" r:id="rId5"/>
    <p:sldId id="461" r:id="rId6"/>
    <p:sldId id="450" r:id="rId7"/>
    <p:sldId id="452" r:id="rId8"/>
    <p:sldId id="521" r:id="rId9"/>
    <p:sldId id="453" r:id="rId10"/>
    <p:sldId id="524" r:id="rId11"/>
    <p:sldId id="526" r:id="rId12"/>
    <p:sldId id="458" r:id="rId13"/>
    <p:sldId id="523" r:id="rId14"/>
    <p:sldId id="525" r:id="rId15"/>
    <p:sldId id="527" r:id="rId16"/>
    <p:sldId id="498" r:id="rId17"/>
    <p:sldId id="514" r:id="rId18"/>
    <p:sldId id="520" r:id="rId19"/>
    <p:sldId id="448" r:id="rId20"/>
    <p:sldId id="517" r:id="rId21"/>
    <p:sldId id="516" r:id="rId22"/>
    <p:sldId id="518" r:id="rId23"/>
    <p:sldId id="5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</p14:sldIdLst>
        </p14:section>
        <p14:section name="Introduction + building blocks" id="{542CE5D0-7A65-443F-999A-1AD0B04547F1}">
          <p14:sldIdLst>
            <p14:sldId id="512"/>
            <p14:sldId id="461"/>
            <p14:sldId id="450"/>
            <p14:sldId id="452"/>
            <p14:sldId id="521"/>
            <p14:sldId id="453"/>
            <p14:sldId id="524"/>
            <p14:sldId id="526"/>
            <p14:sldId id="458"/>
            <p14:sldId id="523"/>
            <p14:sldId id="525"/>
            <p14:sldId id="527"/>
            <p14:sldId id="498"/>
          </p14:sldIdLst>
        </p14:section>
        <p14:section name="Code-along" id="{1855F629-BBE8-47EF-989B-6E6343A154DA}">
          <p14:sldIdLst>
            <p14:sldId id="514"/>
            <p14:sldId id="520"/>
            <p14:sldId id="448"/>
            <p14:sldId id="517"/>
            <p14:sldId id="516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7B4"/>
    <a:srgbClr val="F4C245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1" autoAdjust="0"/>
    <p:restoredTop sz="84558" autoAdjust="0"/>
  </p:normalViewPr>
  <p:slideViewPr>
    <p:cSldViewPr snapToGrid="0">
      <p:cViewPr varScale="1">
        <p:scale>
          <a:sx n="107" d="100"/>
          <a:sy n="107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ityfair.com/news/2018/07/the-man-who-created-the-world-wide-web-has-some-regret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cern/science/computing/birth-web/short-history-we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84126" y="1013942"/>
            <a:ext cx="6108344" cy="5416528"/>
          </a:xfrm>
          <a:prstGeom prst="rect">
            <a:avLst/>
          </a:prstGeom>
        </p:spPr>
      </p:pic>
      <p:sp>
        <p:nvSpPr>
          <p:cNvPr id="3" name="Doughnut 2">
            <a:extLst>
              <a:ext uri="{FF2B5EF4-FFF2-40B4-BE49-F238E27FC236}">
                <a16:creationId xmlns:a16="http://schemas.microsoft.com/office/drawing/2014/main" id="{E6BF6C8D-812F-D35F-2DE4-458DE1288912}"/>
              </a:ext>
            </a:extLst>
          </p:cNvPr>
          <p:cNvSpPr/>
          <p:nvPr/>
        </p:nvSpPr>
        <p:spPr>
          <a:xfrm>
            <a:off x="445169" y="4052638"/>
            <a:ext cx="669758" cy="685800"/>
          </a:xfrm>
          <a:prstGeom prst="donut">
            <a:avLst>
              <a:gd name="adj" fmla="val 8793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06485BC1-9D2F-A25E-01FF-C1B31F9C0F10}"/>
              </a:ext>
            </a:extLst>
          </p:cNvPr>
          <p:cNvSpPr/>
          <p:nvPr/>
        </p:nvSpPr>
        <p:spPr>
          <a:xfrm>
            <a:off x="445169" y="2079456"/>
            <a:ext cx="669758" cy="685800"/>
          </a:xfrm>
          <a:prstGeom prst="donut">
            <a:avLst>
              <a:gd name="adj" fmla="val 8793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4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340080"/>
            <a:ext cx="919754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Putting HTML and CSS together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85CA6-FF38-B567-B100-27A964FB8B4F}"/>
              </a:ext>
            </a:extLst>
          </p:cNvPr>
          <p:cNvSpPr txBox="1"/>
          <p:nvPr/>
        </p:nvSpPr>
        <p:spPr>
          <a:xfrm>
            <a:off x="584126" y="1366897"/>
            <a:ext cx="110504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link an HTML page to a CSS file you specify the location in the head section of your page. </a:t>
            </a:r>
            <a:br>
              <a:rPr lang="en-GB" sz="2200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sz="2200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Here is the head section of my HTML file --&gt;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Now I add a link to my CSS file --&gt;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e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xample1.css"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GB" sz="22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</a:t>
            </a:r>
            <a:r>
              <a:rPr lang="en-GB" sz="2200" b="0" dirty="0">
                <a:solidFill>
                  <a:schemeClr val="bg1">
                    <a:lumMod val="95000"/>
                  </a:schemeClr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 page w</a:t>
            </a:r>
            <a:r>
              <a:rPr lang="en-GB" sz="22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ill now have the styles set out in the CSS file.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61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A24E-2A91-BBC7-0020-756F42B0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89"/>
            <a:ext cx="11023941" cy="5080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1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History</a:t>
            </a:r>
            <a:r>
              <a:rPr lang="en-GB" sz="21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r>
              <a:rPr lang="en-GB" sz="21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sz="21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 launched by Netscape in 1995. Key developer was </a:t>
            </a:r>
            <a:r>
              <a:rPr lang="en-GB" sz="21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Brendan </a:t>
            </a:r>
            <a:r>
              <a:rPr lang="en-GB" sz="21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Eich</a:t>
            </a:r>
            <a:r>
              <a:rPr lang="en-GB" sz="21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sz="21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Brief war with Microsoft before widespread adoption. Now used in almost all (&gt;95%) of web sites.</a:t>
            </a:r>
          </a:p>
          <a:p>
            <a:pPr>
              <a:lnSpc>
                <a:spcPct val="150000"/>
              </a:lnSpc>
            </a:pPr>
            <a:r>
              <a:rPr lang="en-GB" sz="21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Data Science.</a:t>
            </a:r>
            <a:r>
              <a:rPr lang="en-GB" sz="21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Some uses of JS.</a:t>
            </a:r>
          </a:p>
          <a:p>
            <a:pPr lvl="1">
              <a:lnSpc>
                <a:spcPct val="150000"/>
              </a:lnSpc>
            </a:pPr>
            <a:r>
              <a:rPr lang="en-GB" sz="21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Fetching data</a:t>
            </a:r>
            <a:r>
              <a:rPr lang="en-GB" sz="21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Grab data from another site, via an API, when you open your page. </a:t>
            </a:r>
          </a:p>
          <a:p>
            <a:pPr lvl="1">
              <a:lnSpc>
                <a:spcPct val="150000"/>
              </a:lnSpc>
            </a:pPr>
            <a:r>
              <a:rPr lang="en-GB" sz="21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Cleaning and manipulating data</a:t>
            </a:r>
            <a:r>
              <a:rPr lang="en-GB" sz="21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Prepare and analyse the data for use in a chart or table. </a:t>
            </a:r>
          </a:p>
          <a:p>
            <a:pPr lvl="1">
              <a:lnSpc>
                <a:spcPct val="150000"/>
              </a:lnSpc>
            </a:pPr>
            <a:r>
              <a:rPr lang="en-GB" sz="21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Visualising data</a:t>
            </a:r>
            <a:r>
              <a:rPr lang="en-GB" sz="21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r>
              <a:rPr lang="en-GB" sz="21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sz="21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Display the data in a way you wish. There are lots of charting “libraries” that do this. For example, Vega Lite and Charts.js. </a:t>
            </a:r>
          </a:p>
          <a:p>
            <a:pPr lvl="1">
              <a:lnSpc>
                <a:spcPct val="150000"/>
              </a:lnSpc>
            </a:pPr>
            <a:r>
              <a:rPr lang="en-GB" sz="21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</a:t>
            </a:r>
            <a:r>
              <a:rPr lang="en-GB" sz="21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Make visualisations interactive + sites fun and engaging. </a:t>
            </a:r>
          </a:p>
          <a:p>
            <a:pPr>
              <a:lnSpc>
                <a:spcPct val="150000"/>
              </a:lnSpc>
            </a:pPr>
            <a:endParaRPr lang="en-GB" sz="20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5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6E8EB-1E53-FC74-83A0-B01D6618557C}"/>
              </a:ext>
            </a:extLst>
          </p:cNvPr>
          <p:cNvSpPr txBox="1"/>
          <p:nvPr/>
        </p:nvSpPr>
        <p:spPr>
          <a:xfrm>
            <a:off x="421105" y="1093555"/>
            <a:ext cx="1157360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JS can be used to load external resources. Here we load Vega Lite library including its “embed” function--&gt;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/vega@5"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/vega-lite@5"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/vega-embed@6"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Create a "figure" tag and give it the UNIQUE id of "Location1" --&gt;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"Location1"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Next we can use the tag script to tell the HTML file we are going to start writing in JavaScript --&gt;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Now we are in JavaScript, so comments start with //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Declaring a variable, giving it the name chart1_spec, and storing the JSON that defines a chart in it.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chart1_spec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"s2_chart1.json"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vega</a:t>
            </a:r>
            <a:r>
              <a:rPr lang="en-GB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mbed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function needs to know (a) what, and (b) where to embed the chart.     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vegaEmbed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'#Location1'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chart1_spec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2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6E8EB-1E53-FC74-83A0-B01D6618557C}"/>
              </a:ext>
            </a:extLst>
          </p:cNvPr>
          <p:cNvSpPr txBox="1"/>
          <p:nvPr/>
        </p:nvSpPr>
        <p:spPr>
          <a:xfrm>
            <a:off x="421105" y="1093555"/>
            <a:ext cx="1157360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JS can be used to load external resources. Here we load Vega Lite library including its “embed” function--&gt;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GB" sz="12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"https://cdn.jsdelivr.net/</a:t>
            </a:r>
            <a:r>
              <a:rPr lang="en-GB" sz="1200" b="0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npm</a:t>
            </a:r>
            <a:r>
              <a:rPr lang="en-GB" sz="12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/vega@5"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GB" sz="12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"https://cdn.jsdelivr.net/</a:t>
            </a:r>
            <a:r>
              <a:rPr lang="en-GB" sz="1200" b="0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npm</a:t>
            </a:r>
            <a:r>
              <a:rPr lang="en-GB" sz="12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/vega-lite@5"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GB" sz="12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"https://cdn.jsdelivr.net/</a:t>
            </a:r>
            <a:r>
              <a:rPr lang="en-GB" sz="1200" b="0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npm</a:t>
            </a:r>
            <a:r>
              <a:rPr lang="en-GB" sz="12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/vega-embed@6"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Create a "figure" tag and give it the UNIQUE id of "Location1" --&gt;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"Location1"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Next we can use the tag script to tell the HTML file we are going to start writing in JavaScript --&gt;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Now we are in JavaScript, so comments start with //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Declaring a variable, giving it the name chart1_spec, and storing the JSON that defines a chart in it.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chart1_spec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"s2_chart1.json"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vega</a:t>
            </a:r>
            <a:r>
              <a:rPr lang="en-GB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mbed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function needs to know (a) what, and (b) where to embed the chart.     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vegaEmbed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'#Location1'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chart1_spec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7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3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CC512-82E6-B02C-E35C-2A8CC7AB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F1C0-4177-CD80-80E4-CB14B3909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FDB5E-F581-2F82-353C-73B6516F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B09758-0B54-D47B-7B1E-DBDA2090792E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https://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economicsobservatory.com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/modern-data-visualisation</a:t>
            </a:r>
          </a:p>
        </p:txBody>
      </p:sp>
    </p:spTree>
    <p:extLst>
      <p:ext uri="{BB962C8B-B14F-4D97-AF65-F5344CB8AC3E}">
        <p14:creationId xmlns:p14="http://schemas.microsoft.com/office/powerpoint/2010/main" val="97773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98227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second practical session, we will be using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VS Code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build your personal website.</a:t>
            </a:r>
          </a:p>
          <a:p>
            <a:endParaRPr lang="en-GB" sz="2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(name, bio,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Add some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(choose colours, fonts,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Embed an example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chart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9A984-5A15-911E-05C0-80E77CA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7C9-45D9-2EDE-ACAB-19A1FE9C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1B23-D364-ADEE-9F0A-4ADB5D2A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Create and 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for inspiration</a:t>
            </a:r>
          </a:p>
        </p:txBody>
      </p:sp>
    </p:spTree>
    <p:extLst>
      <p:ext uri="{BB962C8B-B14F-4D97-AF65-F5344CB8AC3E}">
        <p14:creationId xmlns:p14="http://schemas.microsoft.com/office/powerpoint/2010/main" val="115206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”,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s2_example2.css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or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s2_example3.css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 to start: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Beginner: s2_example1.css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Intermediate: s2_example2.css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Advanced: s2_example3.css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Link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(or others) to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using: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dirty="0">
                <a:solidFill>
                  <a:srgbClr val="36B7B4"/>
                </a:solidFill>
              </a:rPr>
              <a:t>&lt;link </a:t>
            </a:r>
            <a:r>
              <a:rPr lang="en-GB" dirty="0" err="1">
                <a:solidFill>
                  <a:srgbClr val="36B7B4"/>
                </a:solidFill>
              </a:rPr>
              <a:t>rel</a:t>
            </a:r>
            <a:r>
              <a:rPr lang="en-GB" dirty="0">
                <a:solidFill>
                  <a:srgbClr val="36B7B4"/>
                </a:solidFill>
              </a:rPr>
              <a:t>="stylesheet" </a:t>
            </a:r>
            <a:r>
              <a:rPr lang="en-GB" dirty="0" err="1">
                <a:solidFill>
                  <a:srgbClr val="36B7B4"/>
                </a:solidFill>
              </a:rPr>
              <a:t>href</a:t>
            </a:r>
            <a:r>
              <a:rPr lang="en-GB" dirty="0">
                <a:solidFill>
                  <a:srgbClr val="36B7B4"/>
                </a:solidFill>
              </a:rPr>
              <a:t>=”s2_example1.css"&gt; </a:t>
            </a:r>
            <a:r>
              <a:rPr lang="en-GB" dirty="0">
                <a:solidFill>
                  <a:schemeClr val="bg1"/>
                </a:solidFill>
              </a:rPr>
              <a:t>(inside html head)</a:t>
            </a:r>
          </a:p>
        </p:txBody>
      </p:sp>
    </p:spTree>
    <p:extLst>
      <p:ext uri="{BB962C8B-B14F-4D97-AF65-F5344CB8AC3E}">
        <p14:creationId xmlns:p14="http://schemas.microsoft.com/office/powerpoint/2010/main" val="1599196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72C0D-8F4C-1EAC-8A90-F8FDCC92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6A0D-4695-9E6C-C8CE-1E867211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8A1-E676-FEAF-C783-696B189C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file, and add JSON files to your file structure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There are already two example charts embedded in the example HTML. Try replacing these with a chart from Section 1, or adding a new chart altogether</a:t>
            </a:r>
          </a:p>
        </p:txBody>
      </p:sp>
    </p:spTree>
    <p:extLst>
      <p:ext uri="{BB962C8B-B14F-4D97-AF65-F5344CB8AC3E}">
        <p14:creationId xmlns:p14="http://schemas.microsoft.com/office/powerpoint/2010/main" val="2350875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+ building blocks</a:t>
            </a:r>
            <a:endParaRPr lang="en-GB" i="1" dirty="0">
              <a:solidFill>
                <a:srgbClr val="F4C2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5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Building blocks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107877" y="159105"/>
            <a:ext cx="7978848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Most used languages, 2023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82E1C-D58A-4CA1-90DF-828094AFB764}"/>
              </a:ext>
            </a:extLst>
          </p:cNvPr>
          <p:cNvSpPr txBox="1"/>
          <p:nvPr/>
        </p:nvSpPr>
        <p:spPr>
          <a:xfrm>
            <a:off x="655800" y="5868495"/>
            <a:ext cx="544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survey.stackoverflow.co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/2023/#technology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D04C65-A8D3-F4DF-351A-9C12B965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2" y="1273966"/>
            <a:ext cx="5155923" cy="450905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981D7-B7E2-EE7E-2355-39C38D495B1C}"/>
              </a:ext>
            </a:extLst>
          </p:cNvPr>
          <p:cNvSpPr/>
          <p:nvPr/>
        </p:nvSpPr>
        <p:spPr>
          <a:xfrm>
            <a:off x="824948" y="1202635"/>
            <a:ext cx="4880113" cy="94421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2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70818"/>
            <a:ext cx="5354424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2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</a:t>
            </a:r>
            <a:r>
              <a:rPr lang="en-GB" sz="2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yper-</a:t>
            </a:r>
            <a:r>
              <a:rPr lang="en-GB" sz="22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2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ext </a:t>
            </a:r>
            <a:r>
              <a:rPr lang="en-GB" sz="22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</a:t>
            </a:r>
            <a:r>
              <a:rPr lang="en-GB" sz="2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arkup </a:t>
            </a:r>
            <a:r>
              <a:rPr lang="en-GB" sz="22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</a:t>
            </a:r>
            <a:r>
              <a:rPr lang="en-GB" sz="2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anguage</a:t>
            </a:r>
          </a:p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1993. </a:t>
            </a:r>
            <a:r>
              <a:rPr lang="en-GB" sz="22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Invented at CERN by Tim Berners-Lee.</a:t>
            </a:r>
          </a:p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idea. </a:t>
            </a:r>
            <a:r>
              <a:rPr lang="en-GB" sz="22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</a:t>
            </a:r>
            <a:r>
              <a:rPr lang="en-GB" sz="2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</a:t>
            </a:r>
            <a:r>
              <a:rPr lang="en-GB" sz="22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in the name is the big idea. There are/were lots of markup languages, but HTML linked joined documents together, by adding hyperlinks. 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 descr="I Was Devastated”: Tim Berners-Lee, the Man Who Created the World Wide Web,  Has Some Regrets | Vanity Fair">
            <a:extLst>
              <a:ext uri="{FF2B5EF4-FFF2-40B4-BE49-F238E27FC236}">
                <a16:creationId xmlns:a16="http://schemas.microsoft.com/office/drawing/2014/main" id="{C44B3B79-5502-4638-8418-5FD265F5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19" y="837057"/>
            <a:ext cx="5354424" cy="35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8030C-B86A-4B7E-914E-2C27636AD96C}"/>
              </a:ext>
            </a:extLst>
          </p:cNvPr>
          <p:cNvSpPr txBox="1"/>
          <p:nvPr/>
        </p:nvSpPr>
        <p:spPr>
          <a:xfrm>
            <a:off x="6377264" y="5247578"/>
            <a:ext cx="5732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https://www.vanityfair.com/news/2018/07/the-man-who-created-the-world-wide-web-has-some-regrets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2E254-A344-4DD7-AA17-EFC324533E89}"/>
              </a:ext>
            </a:extLst>
          </p:cNvPr>
          <p:cNvSpPr txBox="1"/>
          <p:nvPr/>
        </p:nvSpPr>
        <p:spPr>
          <a:xfrm>
            <a:off x="6377264" y="4539692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 Berners-Lee. Image: CERN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5FE4C-C708-4893-AD06-D0FF58703438}"/>
              </a:ext>
            </a:extLst>
          </p:cNvPr>
          <p:cNvSpPr txBox="1"/>
          <p:nvPr/>
        </p:nvSpPr>
        <p:spPr>
          <a:xfrm>
            <a:off x="6377264" y="492326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https://home.cern/science/computing/birth-web/short-history-web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16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60419-A0AB-EEB8-3338-675D7985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C5DC-96EC-1DC2-69F7-7EFBFF64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AC7AF-A468-20A3-40A9-8FD896C026A1}"/>
              </a:ext>
            </a:extLst>
          </p:cNvPr>
          <p:cNvSpPr txBox="1"/>
          <p:nvPr/>
        </p:nvSpPr>
        <p:spPr>
          <a:xfrm>
            <a:off x="684669" y="1335439"/>
            <a:ext cx="1015943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THIS IS A COMMENT [HIGHLIGHT TEXT, THEN CONTROL+/]</a:t>
            </a:r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Economics Observatory, Data Science for Public Policy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1900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b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The body contains things you see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Most elements both open and close, with the content in the middle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Indenting is optional, but helps with readability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1900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900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99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277390"/>
            <a:ext cx="5215089" cy="491692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</a:t>
            </a:r>
            <a:r>
              <a:rPr lang="en-GB" sz="4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ascading </a:t>
            </a:r>
            <a:r>
              <a:rPr lang="en-GB" sz="40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4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tyle </a:t>
            </a:r>
            <a:r>
              <a:rPr lang="en-GB" sz="40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4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heets</a:t>
            </a:r>
            <a:endParaRPr lang="en-GB" sz="40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4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  </a:t>
            </a:r>
            <a:r>
              <a:rPr lang="en-GB" sz="4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First proposal – again at CERN.</a:t>
            </a:r>
          </a:p>
          <a:p>
            <a:pPr>
              <a:lnSpc>
                <a:spcPct val="150000"/>
              </a:lnSpc>
            </a:pPr>
            <a:r>
              <a:rPr lang="en-GB" sz="4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Applies styles to the different parts of your site. </a:t>
            </a:r>
          </a:p>
          <a:p>
            <a:pPr>
              <a:lnSpc>
                <a:spcPct val="150000"/>
              </a:lnSpc>
            </a:pPr>
            <a:r>
              <a:rPr lang="en-GB" sz="4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Challenge is to link the styles you chose, to the parts of your site where you wanted them.</a:t>
            </a:r>
          </a:p>
          <a:p>
            <a:pPr>
              <a:lnSpc>
                <a:spcPct val="150000"/>
              </a:lnSpc>
            </a:pPr>
            <a:r>
              <a:rPr lang="en-GB" sz="4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This is done using tags (also classes and  ids)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FD1D3-72A6-29F5-1509-6EF00253BBC6}"/>
              </a:ext>
            </a:extLst>
          </p:cNvPr>
          <p:cNvSpPr txBox="1"/>
          <p:nvPr/>
        </p:nvSpPr>
        <p:spPr>
          <a:xfrm>
            <a:off x="7062537" y="1038703"/>
            <a:ext cx="19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No CSS applied: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96E41-78D7-5723-D7E7-4DA28C413159}"/>
              </a:ext>
            </a:extLst>
          </p:cNvPr>
          <p:cNvSpPr txBox="1"/>
          <p:nvPr/>
        </p:nvSpPr>
        <p:spPr>
          <a:xfrm>
            <a:off x="7113105" y="3551189"/>
            <a:ext cx="177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CSS applied:</a:t>
            </a:r>
          </a:p>
        </p:txBody>
      </p:sp>
      <p:pic>
        <p:nvPicPr>
          <p:cNvPr id="8" name="Picture 7" descr="A close-up of a website&#10;&#10;Description automatically generated">
            <a:extLst>
              <a:ext uri="{FF2B5EF4-FFF2-40B4-BE49-F238E27FC236}">
                <a16:creationId xmlns:a16="http://schemas.microsoft.com/office/drawing/2014/main" id="{D42DB6C6-2EE2-F0FD-F48F-3CEDC4B76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05" y="1628942"/>
            <a:ext cx="4192486" cy="1595521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61AEA0CA-4774-B684-17CE-A55D37BD9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05" y="4086264"/>
            <a:ext cx="4160484" cy="22855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D224BA-21E5-1EF5-965D-C123C860C3CC}"/>
              </a:ext>
            </a:extLst>
          </p:cNvPr>
          <p:cNvCxnSpPr/>
          <p:nvPr/>
        </p:nvCxnSpPr>
        <p:spPr>
          <a:xfrm>
            <a:off x="9553074" y="3320716"/>
            <a:ext cx="0" cy="599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68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84126" y="1013942"/>
            <a:ext cx="6108344" cy="54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2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1281</Words>
  <Application>Microsoft Macintosh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Circular Std Book</vt:lpstr>
      <vt:lpstr>Consolas</vt:lpstr>
      <vt:lpstr>Times New Roman</vt:lpstr>
      <vt:lpstr>Office Theme</vt:lpstr>
      <vt:lpstr>5_Custom Design</vt:lpstr>
      <vt:lpstr>PowerPoint Presentation</vt:lpstr>
      <vt:lpstr>Session 2. Building your first website</vt:lpstr>
      <vt:lpstr>Session 2. Building your first website</vt:lpstr>
      <vt:lpstr>Building blocks.</vt:lpstr>
      <vt:lpstr>PowerPoint Presentation</vt:lpstr>
      <vt:lpstr>HTML.</vt:lpstr>
      <vt:lpstr>HTML example.</vt:lpstr>
      <vt:lpstr>CSS.</vt:lpstr>
      <vt:lpstr>CSS example.</vt:lpstr>
      <vt:lpstr>CSS example.</vt:lpstr>
      <vt:lpstr>Putting HTML and CSS together.</vt:lpstr>
      <vt:lpstr>JavaScript.</vt:lpstr>
      <vt:lpstr>JavaScript example.</vt:lpstr>
      <vt:lpstr>JavaScript example.</vt:lpstr>
      <vt:lpstr>PowerPoint Presentation</vt:lpstr>
      <vt:lpstr>Session 2. Building your first website</vt:lpstr>
      <vt:lpstr>Session 2. Building your first website</vt:lpstr>
      <vt:lpstr>Code-along. </vt:lpstr>
      <vt:lpstr>HTML.</vt:lpstr>
      <vt:lpstr>CSS.</vt:lpstr>
      <vt:lpstr>JSON.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102</cp:revision>
  <dcterms:created xsi:type="dcterms:W3CDTF">2021-07-20T09:12:48Z</dcterms:created>
  <dcterms:modified xsi:type="dcterms:W3CDTF">2024-04-22T14:53:05Z</dcterms:modified>
</cp:coreProperties>
</file>