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496" r:id="rId6"/>
    <p:sldId id="475" r:id="rId7"/>
    <p:sldId id="495"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7"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496"/>
            <p14:sldId id="475"/>
            <p14:sldId id="495"/>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7"/>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B4"/>
    <a:srgbClr val="F4C245"/>
    <a:srgbClr val="122B39"/>
    <a:srgbClr val="275E7D"/>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autoAdjust="0"/>
    <p:restoredTop sz="84359" autoAdjust="0"/>
  </p:normalViewPr>
  <p:slideViewPr>
    <p:cSldViewPr snapToGrid="0">
      <p:cViewPr varScale="1">
        <p:scale>
          <a:sx n="108" d="100"/>
          <a:sy n="108" d="100"/>
        </p:scale>
        <p:origin x="232" y="1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12/03/2024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12/03/2024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12/03/2024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12/03/2024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12/03/2024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12/03/2024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12/03/2024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12/03/2024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12/03/2024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12/03/2024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12/03/2024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0.png"/><Relationship Id="rId34" Type="http://schemas.openxmlformats.org/officeDocument/2006/relationships/customXml" Target="../ink/ink35.xml"/><Relationship Id="rId7" Type="http://schemas.openxmlformats.org/officeDocument/2006/relationships/image" Target="../media/image60.png"/><Relationship Id="rId12" Type="http://schemas.openxmlformats.org/officeDocument/2006/relationships/customXml" Target="../ink/ink24.xml"/><Relationship Id="rId17" Type="http://schemas.openxmlformats.org/officeDocument/2006/relationships/image" Target="../media/image110.png"/><Relationship Id="rId25" Type="http://schemas.openxmlformats.org/officeDocument/2006/relationships/image" Target="../media/image150.png"/><Relationship Id="rId33" Type="http://schemas.openxmlformats.org/officeDocument/2006/relationships/image" Target="../media/image190.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0.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0.png"/><Relationship Id="rId5" Type="http://schemas.openxmlformats.org/officeDocument/2006/relationships/image" Target="../media/image50.png"/><Relationship Id="rId15" Type="http://schemas.openxmlformats.org/officeDocument/2006/relationships/image" Target="../media/image100.png"/><Relationship Id="rId23" Type="http://schemas.openxmlformats.org/officeDocument/2006/relationships/image" Target="../media/image140.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0.png"/><Relationship Id="rId31" Type="http://schemas.openxmlformats.org/officeDocument/2006/relationships/image" Target="../media/image180.png"/><Relationship Id="rId4" Type="http://schemas.openxmlformats.org/officeDocument/2006/relationships/customXml" Target="../ink/ink20.xml"/><Relationship Id="rId9" Type="http://schemas.openxmlformats.org/officeDocument/2006/relationships/image" Target="../media/image70.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0.png"/><Relationship Id="rId30" Type="http://schemas.openxmlformats.org/officeDocument/2006/relationships/customXml" Target="../ink/ink33.xml"/><Relationship Id="rId35" Type="http://schemas.openxmlformats.org/officeDocument/2006/relationships/image" Target="../media/image200.png"/><Relationship Id="rId8" Type="http://schemas.openxmlformats.org/officeDocument/2006/relationships/customXml" Target="../ink/ink22.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Charlie Meyrick </a:t>
            </a:r>
            <a:r>
              <a:rPr lang="en-GB" dirty="0">
                <a:solidFill>
                  <a:prstClr val="white"/>
                </a:solidFill>
                <a:latin typeface="Circular Std Book" panose="020B0604020101020102" pitchFamily="34" charset="77"/>
                <a:cs typeface="Circular Std Book" panose="020B0604020101020102" pitchFamily="34" charset="77"/>
              </a:rPr>
              <a:t>| Research Fellow</a:t>
            </a:r>
          </a:p>
          <a:p>
            <a:pPr marL="0" indent="0">
              <a:buNone/>
              <a:defRPr/>
            </a:pPr>
            <a:r>
              <a:rPr lang="en-GB" dirty="0" err="1">
                <a:solidFill>
                  <a:srgbClr val="36B7B4"/>
                </a:solidFill>
                <a:latin typeface="Circular Std Book" panose="020B0604020101020102" pitchFamily="34" charset="77"/>
                <a:cs typeface="Circular Std Book" panose="020B0604020101020102" pitchFamily="34" charset="77"/>
              </a:rPr>
              <a:t>Dénes</a:t>
            </a:r>
            <a:r>
              <a:rPr lang="en-GB" dirty="0">
                <a:solidFill>
                  <a:srgbClr val="36B7B4"/>
                </a:solidFill>
                <a:latin typeface="Circular Std Book" panose="020B0604020101020102" pitchFamily="34" charset="77"/>
                <a:cs typeface="Circular Std Book" panose="020B0604020101020102" pitchFamily="34" charset="77"/>
              </a:rPr>
              <a:t> </a:t>
            </a:r>
            <a:r>
              <a:rPr lang="en-GB" dirty="0" err="1">
                <a:solidFill>
                  <a:srgbClr val="36B7B4"/>
                </a:solidFill>
                <a:latin typeface="Circular Std Book" panose="020B0604020101020102" pitchFamily="34" charset="77"/>
                <a:cs typeface="Circular Std Book" panose="020B0604020101020102" pitchFamily="34" charset="77"/>
              </a:rPr>
              <a:t>Csala</a:t>
            </a:r>
            <a:r>
              <a:rPr lang="en-GB" dirty="0">
                <a:solidFill>
                  <a:prstClr val="white"/>
                </a:solidFill>
                <a:latin typeface="Circular Std Book" panose="020B0604020101020102" pitchFamily="34" charset="77"/>
                <a:cs typeface="Circular Std Book" panose="020B0604020101020102" pitchFamily="34" charset="77"/>
              </a:rPr>
              <a:t> | Data Expert</a:t>
            </a:r>
            <a:endParaRPr lang="en-GB" dirty="0">
              <a:solidFill>
                <a:srgbClr val="36B7B4"/>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Scraping – fetching data with Python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62627"/>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sz="18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Bank of England</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Thursday 14 March</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693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s1_chart1.json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s1_chart2.json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s1_chart3.json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marR="0" lvl="0" indent="0" algn="l" defTabSz="914400" rtl="0" eaLnBrk="1" fontAlgn="auto" latinLnBrk="0" hangingPunct="1">
              <a:lnSpc>
                <a:spcPct val="90000"/>
              </a:lnSpc>
              <a:spcBef>
                <a:spcPct val="0"/>
              </a:spcBef>
              <a:spcAft>
                <a:spcPts val="0"/>
              </a:spcAft>
              <a:buClrTx/>
              <a:buSzTx/>
              <a:buFontTx/>
              <a:buNone/>
              <a:tabLst/>
              <a:defRPr/>
            </a:pPr>
            <a:r>
              <a:rPr lang="en-GB" sz="2400" dirty="0">
                <a:solidFill>
                  <a:srgbClr val="F4C245"/>
                </a:solidFill>
                <a:latin typeface="Circular Std Book" panose="020B0604020101020102" pitchFamily="34" charset="0"/>
                <a:cs typeface="Circular Std Book" panose="020B0604020101020102" pitchFamily="34" charset="0"/>
              </a:rPr>
              <a:t>http://</a:t>
            </a:r>
            <a:r>
              <a:rPr lang="en-GB" sz="2400" dirty="0" err="1">
                <a:solidFill>
                  <a:srgbClr val="F4C245"/>
                </a:solidFill>
                <a:latin typeface="Circular Std Book" panose="020B0604020101020102" pitchFamily="34" charset="0"/>
                <a:cs typeface="Circular Std Book" panose="020B0604020101020102" pitchFamily="34" charset="0"/>
              </a:rPr>
              <a:t>economicsobservatory.com</a:t>
            </a:r>
            <a:r>
              <a:rPr lang="en-GB" sz="24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4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endPar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524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2CA23BE-6883-290C-AEFF-496AB10E6258}"/>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
        <p:nvSpPr>
          <p:cNvPr id="7" name="Content Placeholder 2">
            <a:extLst>
              <a:ext uri="{FF2B5EF4-FFF2-40B4-BE49-F238E27FC236}">
                <a16:creationId xmlns:a16="http://schemas.microsoft.com/office/drawing/2014/main" id="{4DC1844D-375C-FB8D-D1F3-EBEE768295F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7942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FF0000"/>
                </a:solidFill>
                <a:latin typeface="Circular Std Book" panose="020B0604020101020102" pitchFamily="34" charset="0"/>
                <a:cs typeface="Circular Std Book" panose="020B0604020101020102" pitchFamily="34" charset="0"/>
              </a:rPr>
              <a:t>: slow, costly, error prone.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t>
            </a:r>
            <a:r>
              <a:rPr kumimoji="0" lang="en-GB" sz="1500" b="0" i="0" u="none" strike="noStrike" kern="1200" cap="none" spc="0" normalizeH="0" baseline="0" noProof="0" dirty="0" err="1">
                <a:ln>
                  <a:noFill/>
                </a:ln>
                <a:solidFill>
                  <a:prstClr val="white"/>
                </a:solidFill>
                <a:effectLst/>
                <a:uLnTx/>
                <a:uFillTx/>
                <a:latin typeface="Circular Std Book" panose="020B0604020101020102" pitchFamily="34" charset="77"/>
                <a:ea typeface="+mn-ea"/>
                <a:cs typeface="Circular Std Book" panose="020B0604020101020102" pitchFamily="34" charset="77"/>
              </a:rPr>
              <a:t>Amercia</a:t>
            </a:r>
            <a:endPar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1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3230028"/>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24128" y="179756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68711" y="4563945"/>
            <a:ext cx="10357044" cy="189226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258008"/>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4008877"/>
            <a:ext cx="51007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809698"/>
            <a:ext cx="10134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18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830793"/>
            <a:ext cx="7200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662698"/>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297618"/>
            <a:ext cx="118654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450075"/>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287355"/>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276555"/>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3086835"/>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321555"/>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303555"/>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277995"/>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3077358"/>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3240994"/>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3054963"/>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3225514"/>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3207514"/>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Object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2170</Words>
  <Application>Microsoft Macintosh PowerPoint</Application>
  <PresentationFormat>Widescreen</PresentationFormat>
  <Paragraphs>298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Bank of England Thursday 14 March</vt:lpstr>
      <vt:lpstr>1.0 Motivation. Problems, solutions, and plan for today</vt:lpstr>
      <vt:lpstr>Where we are. The state of play</vt:lpstr>
      <vt:lpstr>Where we are. The state of play</vt:lpstr>
      <vt:lpstr>Where we are: slow, costly, error prone. The problems we will solve</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Finn McEvoy</cp:lastModifiedBy>
  <cp:revision>101</cp:revision>
  <dcterms:created xsi:type="dcterms:W3CDTF">2021-07-20T09:12:48Z</dcterms:created>
  <dcterms:modified xsi:type="dcterms:W3CDTF">2024-03-12T09:59:56Z</dcterms:modified>
</cp:coreProperties>
</file>