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84" r:id="rId3"/>
  </p:sldMasterIdLst>
  <p:notesMasterIdLst>
    <p:notesMasterId r:id="rId27"/>
  </p:notesMasterIdLst>
  <p:sldIdLst>
    <p:sldId id="519" r:id="rId4"/>
    <p:sldId id="488" r:id="rId5"/>
    <p:sldId id="567" r:id="rId6"/>
    <p:sldId id="471" r:id="rId7"/>
    <p:sldId id="549" r:id="rId8"/>
    <p:sldId id="550" r:id="rId9"/>
    <p:sldId id="551" r:id="rId10"/>
    <p:sldId id="552" r:id="rId11"/>
    <p:sldId id="553" r:id="rId12"/>
    <p:sldId id="554" r:id="rId13"/>
    <p:sldId id="555" r:id="rId14"/>
    <p:sldId id="556" r:id="rId15"/>
    <p:sldId id="557" r:id="rId16"/>
    <p:sldId id="558" r:id="rId17"/>
    <p:sldId id="559" r:id="rId18"/>
    <p:sldId id="563" r:id="rId19"/>
    <p:sldId id="564" r:id="rId20"/>
    <p:sldId id="565" r:id="rId21"/>
    <p:sldId id="566" r:id="rId22"/>
    <p:sldId id="568" r:id="rId23"/>
    <p:sldId id="570" r:id="rId24"/>
    <p:sldId id="448" r:id="rId25"/>
    <p:sldId id="56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F3881A-EF80-4308-97BE-49F62CFA8B42}">
          <p14:sldIdLst>
            <p14:sldId id="519"/>
            <p14:sldId id="488"/>
          </p14:sldIdLst>
        </p14:section>
        <p14:section name="The grammar of graphics" id="{95832118-1287-4D00-9A96-A72F54DD1301}">
          <p14:sldIdLst>
            <p14:sldId id="567"/>
            <p14:sldId id="471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557"/>
            <p14:sldId id="558"/>
            <p14:sldId id="559"/>
            <p14:sldId id="563"/>
            <p14:sldId id="564"/>
            <p14:sldId id="565"/>
            <p14:sldId id="566"/>
          </p14:sldIdLst>
        </p14:section>
        <p14:section name="Code-along" id="{511CB755-2592-4D5F-A80E-EE1518586722}">
          <p14:sldIdLst>
            <p14:sldId id="568"/>
            <p14:sldId id="570"/>
            <p14:sldId id="448"/>
            <p14:sldId id="5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C245"/>
    <a:srgbClr val="36B7B4"/>
    <a:srgbClr val="275E7D"/>
    <a:srgbClr val="122B39"/>
    <a:srgbClr val="EB5C2E"/>
    <a:srgbClr val="0063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84354" autoAdjust="0"/>
  </p:normalViewPr>
  <p:slideViewPr>
    <p:cSldViewPr snapToGrid="0">
      <p:cViewPr varScale="1">
        <p:scale>
          <a:sx n="107" d="100"/>
          <a:sy n="107" d="100"/>
        </p:scale>
        <p:origin x="2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5DA3C-BDF6-44EF-83ED-A29CA680A5AA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F1FA71-43BA-430C-A352-65181A5623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844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Tamara </a:t>
            </a:r>
            <a:r>
              <a:rPr lang="en-US" dirty="0" err="1"/>
              <a:t>MCcleary</a:t>
            </a:r>
            <a:r>
              <a:rPr lang="en-US" dirty="0"/>
              <a:t> – Tech Influencer</a:t>
            </a:r>
          </a:p>
          <a:p>
            <a:r>
              <a:rPr lang="en-US" dirty="0"/>
              <a:t>The data science pyramid</a:t>
            </a:r>
          </a:p>
          <a:p>
            <a:endParaRPr lang="en-US" dirty="0"/>
          </a:p>
          <a:p>
            <a:r>
              <a:rPr lang="en-US" dirty="0"/>
              <a:t>What do some of the more “fashionable” terms mean?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schemeClr val="bg1"/>
                </a:solidFill>
              </a:rPr>
              <a:t>https://twitter.com/TamaraMcCleary/status/1061197523610550272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F1FA71-43BA-430C-A352-65181A5623E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69291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http://web.cse.ohio-state.edu/~machiraju.1/teaching/CSE5544/mackinlay_midterm_material.pdf</a:t>
            </a:r>
          </a:p>
          <a:p>
            <a:r>
              <a:rPr lang="en-US" b="0" i="0" dirty="0">
                <a:solidFill>
                  <a:srgbClr val="CCCCCC"/>
                </a:solidFill>
                <a:effectLst/>
                <a:latin typeface="DDG_ProximaNova"/>
              </a:rPr>
              <a:t>Vice President of Visual Analysis</a:t>
            </a:r>
            <a:r>
              <a:rPr lang="en-GB" b="0" i="0" dirty="0">
                <a:solidFill>
                  <a:srgbClr val="CCCCCC"/>
                </a:solidFill>
                <a:effectLst/>
                <a:latin typeface="DDG_ProximaNova"/>
              </a:rPr>
              <a:t> at Tableau</a:t>
            </a:r>
          </a:p>
          <a:p>
            <a:r>
              <a:rPr lang="en-GB" b="0" i="0" dirty="0">
                <a:solidFill>
                  <a:srgbClr val="CCCCCC"/>
                </a:solidFill>
                <a:effectLst/>
                <a:latin typeface="DDG_ProximaNova"/>
              </a:rPr>
              <a:t>https://www.tableau.com/learn/whitepapers/data-storytelling-using-visualization-share-human-impact-numbers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F1FA71-43BA-430C-A352-65181A5623E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02020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http://web.cse.ohio-state.edu/~machiraju.1/teaching/CSE5544/mackinlay_midterm_material.pdf</a:t>
            </a:r>
          </a:p>
          <a:p>
            <a:r>
              <a:rPr lang="en-US" b="0" i="0" dirty="0">
                <a:solidFill>
                  <a:srgbClr val="CCCCCC"/>
                </a:solidFill>
                <a:effectLst/>
                <a:latin typeface="DDG_ProximaNova"/>
              </a:rPr>
              <a:t>Vice President of Visual Analysis</a:t>
            </a:r>
            <a:r>
              <a:rPr lang="en-GB" b="0" i="0" dirty="0">
                <a:solidFill>
                  <a:srgbClr val="CCCCCC"/>
                </a:solidFill>
                <a:effectLst/>
                <a:latin typeface="DDG_ProximaNova"/>
              </a:rPr>
              <a:t> at Tableau</a:t>
            </a:r>
          </a:p>
          <a:p>
            <a:r>
              <a:rPr lang="en-GB" b="0" i="0" dirty="0">
                <a:solidFill>
                  <a:srgbClr val="CCCCCC"/>
                </a:solidFill>
                <a:effectLst/>
                <a:latin typeface="DDG_ProximaNova"/>
              </a:rPr>
              <a:t>https://www.tableau.com/learn/whitepapers/data-storytelling-using-visualization-share-human-impact-numbers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F1FA71-43BA-430C-A352-65181A5623E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87217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http://web.cse.ohio-state.edu/~machiraju.1/teaching/CSE5544/mackinlay_midterm_material.pdf</a:t>
            </a:r>
          </a:p>
          <a:p>
            <a:r>
              <a:rPr lang="en-US" b="0" i="0" dirty="0">
                <a:solidFill>
                  <a:srgbClr val="CCCCCC"/>
                </a:solidFill>
                <a:effectLst/>
                <a:latin typeface="DDG_ProximaNova"/>
              </a:rPr>
              <a:t>Vice President of Visual Analysis</a:t>
            </a:r>
            <a:r>
              <a:rPr lang="en-GB" b="0" i="0" dirty="0">
                <a:solidFill>
                  <a:srgbClr val="CCCCCC"/>
                </a:solidFill>
                <a:effectLst/>
                <a:latin typeface="DDG_ProximaNova"/>
              </a:rPr>
              <a:t> at Tableau</a:t>
            </a:r>
          </a:p>
          <a:p>
            <a:r>
              <a:rPr lang="en-GB" b="0" i="0" dirty="0">
                <a:solidFill>
                  <a:srgbClr val="CCCCCC"/>
                </a:solidFill>
                <a:effectLst/>
                <a:latin typeface="DDG_ProximaNova"/>
              </a:rPr>
              <a:t>https://www.tableau.com/learn/whitepapers/data-storytelling-using-visualization-share-human-impact-numbers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F1FA71-43BA-430C-A352-65181A5623E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16746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http://web.cse.ohio-state.edu/~machiraju.1/teaching/CSE5544/mackinlay_midterm_material.pdf</a:t>
            </a:r>
          </a:p>
          <a:p>
            <a:r>
              <a:rPr lang="en-US" b="0" i="0" dirty="0">
                <a:solidFill>
                  <a:srgbClr val="CCCCCC"/>
                </a:solidFill>
                <a:effectLst/>
                <a:latin typeface="DDG_ProximaNova"/>
              </a:rPr>
              <a:t>Vice President of Visual Analysis</a:t>
            </a:r>
            <a:r>
              <a:rPr lang="en-GB" b="0" i="0" dirty="0">
                <a:solidFill>
                  <a:srgbClr val="CCCCCC"/>
                </a:solidFill>
                <a:effectLst/>
                <a:latin typeface="DDG_ProximaNova"/>
              </a:rPr>
              <a:t> at Tableau</a:t>
            </a:r>
          </a:p>
          <a:p>
            <a:r>
              <a:rPr lang="en-GB" b="0" i="0" dirty="0">
                <a:solidFill>
                  <a:srgbClr val="CCCCCC"/>
                </a:solidFill>
                <a:effectLst/>
                <a:latin typeface="DDG_ProximaNova"/>
              </a:rPr>
              <a:t>https://www.tableau.com/learn/whitepapers/data-storytelling-using-visualization-share-human-impact-numbers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F1FA71-43BA-430C-A352-65181A5623E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76970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F1FA71-43BA-430C-A352-65181A5623E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21311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F1FA71-43BA-430C-A352-65181A5623E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64602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https://homes.cs.washington.edu/~jheer/files/zoo/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F1FA71-43BA-430C-A352-65181A5623E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3442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F1FA71-43BA-430C-A352-65181A5623E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5081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https://www.historyofinformation.com/detail.php?entryid=2929</a:t>
            </a:r>
            <a:endParaRPr lang="hu-HU" dirty="0"/>
          </a:p>
          <a:p>
            <a:r>
              <a:rPr lang="en-GB" dirty="0"/>
              <a:t>https://www.historyofinformation.com/detail.php?id=3361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F1FA71-43BA-430C-A352-65181A5623E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7667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https://www.historyofinformation.com/detail.php?entryid=2929</a:t>
            </a:r>
            <a:endParaRPr lang="hu-HU" dirty="0"/>
          </a:p>
          <a:p>
            <a:r>
              <a:rPr lang="en-GB" dirty="0"/>
              <a:t>https://www.historyofinformation.com/detail.php?id=3361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F1FA71-43BA-430C-A352-65181A5623E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4412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https://www.historyofinformation.com/detail.php?entryid=2929</a:t>
            </a:r>
            <a:endParaRPr lang="hu-HU" dirty="0"/>
          </a:p>
          <a:p>
            <a:r>
              <a:rPr lang="en-GB" dirty="0"/>
              <a:t>https://www.historyofinformation.com/detail.php?id=3361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F1FA71-43BA-430C-A352-65181A5623E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37406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Bertin’s</a:t>
            </a:r>
            <a:r>
              <a:rPr lang="en-US" dirty="0"/>
              <a:t> list – based on theoretical considerations of semiology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F1FA71-43BA-430C-A352-65181A5623E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0122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http://web.cse.ohio-state.edu/~machiraju.1/teaching/CSE5544/mackinlay_midterm_material.pdf</a:t>
            </a:r>
          </a:p>
          <a:p>
            <a:r>
              <a:rPr lang="en-US" b="0" i="0" dirty="0">
                <a:solidFill>
                  <a:srgbClr val="CCCCCC"/>
                </a:solidFill>
                <a:effectLst/>
                <a:latin typeface="DDG_ProximaNova"/>
              </a:rPr>
              <a:t>Vice President of Visual Analysis</a:t>
            </a:r>
            <a:r>
              <a:rPr lang="en-GB" b="0" i="0" dirty="0">
                <a:solidFill>
                  <a:srgbClr val="CCCCCC"/>
                </a:solidFill>
                <a:effectLst/>
                <a:latin typeface="DDG_ProximaNova"/>
              </a:rPr>
              <a:t> at Tableau</a:t>
            </a:r>
          </a:p>
          <a:p>
            <a:r>
              <a:rPr lang="en-GB" b="0" i="0" dirty="0">
                <a:solidFill>
                  <a:srgbClr val="CCCCCC"/>
                </a:solidFill>
                <a:effectLst/>
                <a:latin typeface="DDG_ProximaNova"/>
              </a:rPr>
              <a:t>https://www.tableau.com/learn/whitepapers/data-storytelling-using-visualization-share-human-impact-numbers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F1FA71-43BA-430C-A352-65181A5623E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7700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Mackinlay’s list – based on his experiments with computer graphics, trying to automate and formalize the creation of charts</a:t>
            </a:r>
          </a:p>
          <a:p>
            <a:r>
              <a:rPr lang="en-US" dirty="0"/>
              <a:t>The first charting algorithms. The Vega visual language/grammar is built on </a:t>
            </a:r>
            <a:r>
              <a:rPr lang="en-US" dirty="0" err="1"/>
              <a:t>Mackilnay’s</a:t>
            </a:r>
            <a:r>
              <a:rPr lang="en-US" dirty="0"/>
              <a:t> work.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F1FA71-43BA-430C-A352-65181A5623E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77221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http://web.cse.ohio-state.edu/~machiraju.1/teaching/CSE5544/mackinlay_midterm_material.pdf</a:t>
            </a:r>
          </a:p>
          <a:p>
            <a:r>
              <a:rPr lang="en-US" b="0" i="0" dirty="0">
                <a:solidFill>
                  <a:srgbClr val="CCCCCC"/>
                </a:solidFill>
                <a:effectLst/>
                <a:latin typeface="DDG_ProximaNova"/>
              </a:rPr>
              <a:t>Vice President of Visual Analysis</a:t>
            </a:r>
            <a:r>
              <a:rPr lang="en-GB" b="0" i="0" dirty="0">
                <a:solidFill>
                  <a:srgbClr val="CCCCCC"/>
                </a:solidFill>
                <a:effectLst/>
                <a:latin typeface="DDG_ProximaNova"/>
              </a:rPr>
              <a:t> at Tableau</a:t>
            </a:r>
          </a:p>
          <a:p>
            <a:r>
              <a:rPr lang="en-GB" b="0" i="0" dirty="0">
                <a:solidFill>
                  <a:srgbClr val="CCCCCC"/>
                </a:solidFill>
                <a:effectLst/>
                <a:latin typeface="DDG_ProximaNova"/>
              </a:rPr>
              <a:t>https://www.tableau.com/learn/whitepapers/data-storytelling-using-visualization-share-human-impact-numbers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F1FA71-43BA-430C-A352-65181A5623E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1276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0033C-FCAB-497A-826F-F6177604E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5B782-28EA-495E-8D1D-CAE6E33879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0CFA9-01E9-41AF-8CB4-F2FD11A3D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3D2D1-B645-4C22-8880-34DFB5DC9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6299D-989E-45FF-998D-E2108DE39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85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C508-D8EB-4980-ABF8-9CD6157F3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A70FC5-8888-4D6F-B163-444BCC184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3BD5F-AC62-4B51-BA44-F1FCDE43F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1BA11-C547-4E9E-93CD-02FBB2A29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7D0F8-3E41-418E-8AEC-1276E9475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5715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66285F-9BAC-4B83-B24B-0230ECE456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178CEC-D698-4550-A002-6BAB4D8EF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0A99F-81CF-4D13-B314-32DF5496F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AD3C3-7CA7-4686-BD1E-09FE00956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A77B4-610F-4B73-BC93-22A9A8B89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677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0033C-FCAB-497A-826F-F6177604E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5B782-28EA-495E-8D1D-CAE6E33879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0CFA9-01E9-41AF-8CB4-F2FD11A3D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F0A1-C454-4BBE-AF11-D875966F51C1}" type="datetime1">
              <a:rPr lang="en-GB" smtClean="0"/>
              <a:t>12/03/2024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3D2D1-B645-4C22-8880-34DFB5DC9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6299D-989E-45FF-998D-E2108DE39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943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CEE89-32EE-4A7D-BEDB-9675DEE6B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3AE53-AAEC-4303-AB95-C85A7F7A4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1ADDE-F001-4E1A-A49F-A41D68A41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BF68B-9203-4BCE-AA68-B9ADE650094E}" type="datetime1">
              <a:rPr lang="en-GB" smtClean="0"/>
              <a:t>12/03/2024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C9690-A4B0-49F1-81BD-3D23BD29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D7762-07CC-4D75-82FC-69EBB2F6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9634" y="6356350"/>
            <a:ext cx="2648243" cy="365125"/>
          </a:xfrm>
        </p:spPr>
        <p:txBody>
          <a:bodyPr/>
          <a:lstStyle>
            <a:lvl1pPr>
              <a:defRPr>
                <a:solidFill>
                  <a:srgbClr val="0063AF"/>
                </a:solidFill>
              </a:defRPr>
            </a:lvl1pPr>
          </a:lstStyle>
          <a:p>
            <a:fld id="{BD90FCAE-95D1-470F-BBF3-A7303B6FB2E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82067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42BAD-5D59-4C2D-B3EE-50CFC111C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03399-0C61-440E-A24E-C400F6866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5B6CD-5B48-4876-B647-5E8225D07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47052-27D5-4EAF-A15B-98425D473279}" type="datetime1">
              <a:rPr lang="en-GB" smtClean="0"/>
              <a:t>12/03/2024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CE164-70C3-45EF-B868-7198B492F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45600-198A-450C-B1C5-C3477374A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2116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932A2-C56C-47AC-A8C2-F753E46A8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A359B-D33E-485F-A1BD-378908D6C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302306-411F-409D-9C4D-B6DBF6876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B74C83-8471-4A8B-9315-65D989A8E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E6DAA-8F82-4847-A2E5-613990929D89}" type="datetime1">
              <a:rPr lang="en-GB" smtClean="0"/>
              <a:t>12/03/2024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DF326B-A0BD-4CF4-8066-7FEC9AD00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9B7D3-84E0-4C60-A69A-58248B91E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00335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5EC8C-2057-4FFF-B6DD-0ED59F486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406AD-1D7C-4A04-AA13-CA8697379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648B2-97FE-462D-B558-5646613A1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0C275E-4E75-488B-91E6-60DFB91438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CF5187-EF06-4A5D-AF91-24A49D0D9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3ADF42-CEE1-4D7A-AF1A-97CB7E558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46A4C-9FC8-476F-B819-BE2A2E43E1B8}" type="datetime1">
              <a:rPr lang="en-GB" smtClean="0"/>
              <a:t>12/03/2024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47781E-4B89-4D61-8A4F-2F24E6D6D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2A784D-1EA7-4F95-87C8-D1B062E8B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5479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942E7-1599-4288-AF57-F456C8BCB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69CA69-AE78-40A1-9A2E-7AEB97805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26F9-1273-4E44-A954-954B56D9E341}" type="datetime1">
              <a:rPr lang="en-GB" smtClean="0"/>
              <a:t>12/03/2024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69597E-43D5-45CA-9356-A6CB96300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1E1D0B-D80D-4796-ADED-D7192218F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65430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884C1B-A6E1-4B22-A874-F5368DACA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916FF-9AD7-48A3-A5B2-E12A3B33DFE4}" type="datetime1">
              <a:rPr lang="en-GB" smtClean="0"/>
              <a:t>12/03/2024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66B760-5B22-4759-AE34-9C24EC664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C0E8F2-5B51-406D-934E-F3CD78391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39175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72D4F-C8B6-43E9-8503-65D03C6B8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87F7D-F981-4817-8123-BC73A2490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0F8BCE-EF5D-4D0E-9AFA-29360A738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E7CDF-0048-49EA-990F-1483CD6F7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64678-6319-46B6-BA0B-E7A77DF683BE}" type="datetime1">
              <a:rPr lang="en-GB" smtClean="0"/>
              <a:t>12/03/2024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87C84-90E3-4CEA-8FDD-5C7454955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BDC24-1D20-444D-9C04-B0D751C35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7963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CEE89-32EE-4A7D-BEDB-9675DEE6B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3AE53-AAEC-4303-AB95-C85A7F7A4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1ADDE-F001-4E1A-A49F-A41D68A41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C9690-A4B0-49F1-81BD-3D23BD29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D7762-07CC-4D75-82FC-69EBB2F6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87246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4502C-C2C6-487C-80C6-09B635162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9431D8-0731-42A2-9C7F-3D74589FBF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75679D-FA05-4E1E-A781-5FCCB80CB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95EAC-CEFD-4A2A-8C6C-E86B4AC4E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61F7-6515-49E4-9C14-A057DD44F2C2}" type="datetime1">
              <a:rPr lang="en-GB" smtClean="0"/>
              <a:t>12/03/2024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0B074-78F3-4BFE-A028-F9F9BF956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B4F4C-B7A7-48DE-AF4F-9A9E8D855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6393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C508-D8EB-4980-ABF8-9CD6157F3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A70FC5-8888-4D6F-B163-444BCC184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3BD5F-AC62-4B51-BA44-F1FCDE43F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232FE-5193-4A73-8514-118C93B6F513}" type="datetime1">
              <a:rPr lang="en-GB" smtClean="0"/>
              <a:t>12/03/2024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1BA11-C547-4E9E-93CD-02FBB2A29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7D0F8-3E41-418E-8AEC-1276E9475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80440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66285F-9BAC-4B83-B24B-0230ECE456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178CEC-D698-4550-A002-6BAB4D8EF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0A99F-81CF-4D13-B314-32DF5496F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4CE03-EC60-4C56-975F-6624B369FA3B}" type="datetime1">
              <a:rPr lang="en-GB" smtClean="0"/>
              <a:t>12/03/2024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AD3C3-7CA7-4686-BD1E-09FE00956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A77B4-610F-4B73-BC93-22A9A8B89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8451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438"/>
            <a:ext cx="9144000" cy="2387600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1962"/>
            <a:ext cx="9144000" cy="1655838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8564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31830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0267"/>
            <a:ext cx="10515600" cy="2852057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8934"/>
            <a:ext cx="10515600" cy="1501019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09267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172"/>
            <a:ext cx="5207000" cy="43518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6800" y="1825172"/>
            <a:ext cx="5207000" cy="43518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8335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276"/>
            <a:ext cx="10515600" cy="13256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238"/>
            <a:ext cx="5157259" cy="823686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4924"/>
            <a:ext cx="5157259" cy="36842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238"/>
            <a:ext cx="5183717" cy="823686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4924"/>
            <a:ext cx="5183717" cy="36842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22568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8327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866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42BAD-5D59-4C2D-B3EE-50CFC111C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03399-0C61-440E-A24E-C400F6866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5B6CD-5B48-4876-B647-5E8225D07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CE164-70C3-45EF-B868-7198B492F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45600-198A-450C-B1C5-C3477374A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44391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1"/>
            <a:ext cx="3931709" cy="16002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6972"/>
            <a:ext cx="6172200" cy="4874381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1709" cy="381120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5022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1"/>
            <a:ext cx="3931709" cy="16002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6972"/>
            <a:ext cx="6172200" cy="4874381"/>
          </a:xfrm>
        </p:spPr>
        <p:txBody>
          <a:bodyPr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1709" cy="381120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3302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38723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276"/>
            <a:ext cx="2628900" cy="5811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276"/>
            <a:ext cx="7785100" cy="5811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1439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932A2-C56C-47AC-A8C2-F753E46A8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A359B-D33E-485F-A1BD-378908D6C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302306-411F-409D-9C4D-B6DBF6876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B74C83-8471-4A8B-9315-65D989A8E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DF326B-A0BD-4CF4-8066-7FEC9AD00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9B7D3-84E0-4C60-A69A-58248B91E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2081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5EC8C-2057-4FFF-B6DD-0ED59F486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406AD-1D7C-4A04-AA13-CA8697379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648B2-97FE-462D-B558-5646613A1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0C275E-4E75-488B-91E6-60DFB91438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CF5187-EF06-4A5D-AF91-24A49D0D9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3ADF42-CEE1-4D7A-AF1A-97CB7E558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47781E-4B89-4D61-8A4F-2F24E6D6D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2A784D-1EA7-4F95-87C8-D1B062E8B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92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942E7-1599-4288-AF57-F456C8BCB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69CA69-AE78-40A1-9A2E-7AEB97805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69597E-43D5-45CA-9356-A6CB96300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1E1D0B-D80D-4796-ADED-D7192218F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04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884C1B-A6E1-4B22-A874-F5368DACA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66B760-5B22-4759-AE34-9C24EC664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C0E8F2-5B51-406D-934E-F3CD78391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089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72D4F-C8B6-43E9-8503-65D03C6B8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87F7D-F981-4817-8123-BC73A2490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0F8BCE-EF5D-4D0E-9AFA-29360A738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E7CDF-0048-49EA-990F-1483CD6F7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87C84-90E3-4CEA-8FDD-5C7454955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BDC24-1D20-444D-9C04-B0D751C35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159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4502C-C2C6-487C-80C6-09B635162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9431D8-0731-42A2-9C7F-3D74589FBF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75679D-FA05-4E1E-A781-5FCCB80CB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95EAC-CEFD-4A2A-8C6C-E86B4AC4E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0B074-78F3-4BFE-A028-F9F9BF956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B4F4C-B7A7-48DE-AF4F-9A9E8D855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00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1CFAAF-51AB-4207-BD90-4C64341E9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E71C5-4F64-4B3C-8A2A-F6EE6A518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D0837-F408-4114-989E-4200387290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1D2DD-F029-4FB0-BB12-3B6037A6356B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0F1DC-21E3-4273-8D5D-3823AF7311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E639B-038B-4CA0-8E4B-94A6010450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090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1CFAAF-51AB-4207-BD90-4C64341E9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E71C5-4F64-4B3C-8A2A-F6EE6A518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D0837-F408-4114-989E-4200387290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8F1B5-2631-4A09-8C72-7C1C818787CE}" type="datetime1">
              <a:rPr lang="en-GB" smtClean="0"/>
              <a:t>12/03/2024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0F1DC-21E3-4273-8D5D-3823AF7311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E639B-038B-4CA0-8E4B-94A6010450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570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000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276"/>
            <a:ext cx="10515600" cy="1325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172"/>
            <a:ext cx="10515600" cy="4351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048"/>
            <a:ext cx="2743200" cy="365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C077B-C732-49E5-B20E-05DE29246531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048"/>
            <a:ext cx="4114800" cy="365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048"/>
            <a:ext cx="2743200" cy="365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19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visualisingdata.com/" TargetMode="External"/><Relationship Id="rId3" Type="http://schemas.openxmlformats.org/officeDocument/2006/relationships/hyperlink" Target="https://homes.cs.washington.edu/~jheer/files/zoo/" TargetMode="External"/><Relationship Id="rId7" Type="http://schemas.openxmlformats.org/officeDocument/2006/relationships/hyperlink" Target="https://www.d3-graph-gallery.com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gramener.github.io/visual-vocabulary-vega/" TargetMode="External"/><Relationship Id="rId5" Type="http://schemas.openxmlformats.org/officeDocument/2006/relationships/hyperlink" Target="http://ft-interactive.github.io/visual-vocabulary/" TargetMode="External"/><Relationship Id="rId4" Type="http://schemas.openxmlformats.org/officeDocument/2006/relationships/hyperlink" Target="https://github.com/EconomicsObservatory/ECOvisualisations/tree/main/guidelines" TargetMode="External"/><Relationship Id="rId9" Type="http://schemas.openxmlformats.org/officeDocument/2006/relationships/hyperlink" Target="http://chartmaker.visualisingdata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E18359-B818-C695-BCA1-AAC2B82E6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flying, outdoor object, web&#10;&#10;Description automatically generated">
            <a:extLst>
              <a:ext uri="{FF2B5EF4-FFF2-40B4-BE49-F238E27FC236}">
                <a16:creationId xmlns:a16="http://schemas.microsoft.com/office/drawing/2014/main" id="{D3398715-6F77-AFE4-ECD8-AFFFFCDDB1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3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419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340080"/>
            <a:ext cx="10515600" cy="1325563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Mackinlay design criteria</a:t>
            </a:r>
            <a:r>
              <a:rPr lang="en-GB" sz="54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B5234-01FB-4BC1-8F08-B28C710C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27" y="1690519"/>
            <a:ext cx="7026747" cy="443418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Formalizes </a:t>
            </a:r>
            <a:r>
              <a:rPr lang="en-US" dirty="0" err="1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Bertin</a:t>
            </a:r>
            <a:r>
              <a:rPr lang="hu-HU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</a:t>
            </a:r>
            <a:r>
              <a:rPr lang="en-US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for machines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 </a:t>
            </a:r>
            <a:endParaRPr lang="hu-HU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Expressiveness </a:t>
            </a: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 set of facts is expressible in a visual language if the sentences (i.e. the </a:t>
            </a:r>
            <a:r>
              <a:rPr lang="en-US" dirty="0" err="1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visualisations</a:t>
            </a: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) express </a:t>
            </a:r>
            <a:r>
              <a:rPr lang="en-US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all the facts in </a:t>
            </a: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the set of data, </a:t>
            </a:r>
            <a:r>
              <a:rPr lang="en-US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and only </a:t>
            </a: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the facts.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Effectiveness</a:t>
            </a: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A </a:t>
            </a:r>
            <a:r>
              <a:rPr lang="en-US" dirty="0" err="1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visualisation</a:t>
            </a: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is more effective than another if the information conveyed by one </a:t>
            </a:r>
            <a:r>
              <a:rPr lang="en-US" dirty="0" err="1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visualisation</a:t>
            </a: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is more </a:t>
            </a:r>
            <a:r>
              <a:rPr lang="en-US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readily perceived </a:t>
            </a: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than the information in the other visualization.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18642C-7EAB-4EF1-9637-2691F2D23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90FCAE-95D1-470F-BBF3-A7303B6FB2E2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63A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0063A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5F5078-D1BD-4CBD-B541-C09E043C5668}"/>
              </a:ext>
            </a:extLst>
          </p:cNvPr>
          <p:cNvSpPr txBox="1"/>
          <p:nvPr/>
        </p:nvSpPr>
        <p:spPr>
          <a:xfrm>
            <a:off x="584127" y="6210144"/>
            <a:ext cx="93483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Adapted from Jeffrey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2018, 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UW CSE442 and Jock Mackinlay’s presentation at Ohio State University, 2005,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oth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based on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Jock Mackinlay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Tableau/Xerox PARC/Stanford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19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86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FF97DD-BC22-4647-B711-7573051D0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5641" y="733294"/>
            <a:ext cx="3715656" cy="439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066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340080"/>
            <a:ext cx="10515600" cy="1325563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Mackinlay design criteria</a:t>
            </a:r>
            <a:r>
              <a:rPr lang="en-GB" sz="54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18642C-7EAB-4EF1-9637-2691F2D23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90FCAE-95D1-470F-BBF3-A7303B6FB2E2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63A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0063A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5F5078-D1BD-4CBD-B541-C09E043C5668}"/>
              </a:ext>
            </a:extLst>
          </p:cNvPr>
          <p:cNvSpPr txBox="1"/>
          <p:nvPr/>
        </p:nvSpPr>
        <p:spPr>
          <a:xfrm>
            <a:off x="584127" y="6210144"/>
            <a:ext cx="93483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Jock Mackinlay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Tableau/Xerox PARC/Stanford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19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86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2539B92-C184-4CA2-93A5-E37376C22BA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4127" y="1665643"/>
            <a:ext cx="6791325" cy="4314825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219F08C-8EF5-4225-AA3F-1EA4DF944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4647" y="516396"/>
            <a:ext cx="3975176" cy="620507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Mackinlay’s list</a:t>
            </a: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:</a:t>
            </a:r>
            <a:b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based on his experiments with computer graphics, trying to automate and formalize the creation of charts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The </a:t>
            </a:r>
            <a:r>
              <a:rPr lang="en-US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Vega </a:t>
            </a: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visual language/grammar is built on Mackinlay’s work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730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340080"/>
            <a:ext cx="10515600" cy="1325563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Which square is lighter</a:t>
            </a:r>
            <a:r>
              <a:rPr lang="en-GB" sz="54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?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18642C-7EAB-4EF1-9637-2691F2D23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90FCAE-95D1-470F-BBF3-A7303B6FB2E2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63A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0063A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E5CC7F-265F-4092-A646-186D7227C9A1}"/>
              </a:ext>
            </a:extLst>
          </p:cNvPr>
          <p:cNvSpPr/>
          <p:nvPr/>
        </p:nvSpPr>
        <p:spPr>
          <a:xfrm>
            <a:off x="1279431" y="2184704"/>
            <a:ext cx="3400254" cy="34002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ED0527-4BD5-4A4A-B67D-C2831B3F2944}"/>
              </a:ext>
            </a:extLst>
          </p:cNvPr>
          <p:cNvSpPr/>
          <p:nvPr/>
        </p:nvSpPr>
        <p:spPr>
          <a:xfrm>
            <a:off x="7030476" y="2184704"/>
            <a:ext cx="3400254" cy="3400254"/>
          </a:xfrm>
          <a:prstGeom prst="rect">
            <a:avLst/>
          </a:prstGeom>
          <a:solidFill>
            <a:srgbClr val="D4D4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415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340080"/>
            <a:ext cx="10515600" cy="1325563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Which square is lighter</a:t>
            </a:r>
            <a:r>
              <a:rPr lang="en-GB" sz="54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?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18642C-7EAB-4EF1-9637-2691F2D23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90FCAE-95D1-470F-BBF3-A7303B6FB2E2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63A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0063A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E5CC7F-265F-4092-A646-186D7227C9A1}"/>
              </a:ext>
            </a:extLst>
          </p:cNvPr>
          <p:cNvSpPr/>
          <p:nvPr/>
        </p:nvSpPr>
        <p:spPr>
          <a:xfrm>
            <a:off x="1279431" y="2184704"/>
            <a:ext cx="3400254" cy="34002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ED0527-4BD5-4A4A-B67D-C2831B3F2944}"/>
              </a:ext>
            </a:extLst>
          </p:cNvPr>
          <p:cNvSpPr/>
          <p:nvPr/>
        </p:nvSpPr>
        <p:spPr>
          <a:xfrm>
            <a:off x="7030476" y="2184704"/>
            <a:ext cx="3400254" cy="3400254"/>
          </a:xfrm>
          <a:prstGeom prst="rect">
            <a:avLst/>
          </a:prstGeom>
          <a:solidFill>
            <a:srgbClr val="D4D4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4F2B1C-C3D8-43B7-9590-55F0260C5799}"/>
              </a:ext>
            </a:extLst>
          </p:cNvPr>
          <p:cNvSpPr txBox="1"/>
          <p:nvPr/>
        </p:nvSpPr>
        <p:spPr>
          <a:xfrm>
            <a:off x="1624384" y="3592443"/>
            <a:ext cx="2710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22B39"/>
                </a:solidFill>
                <a:effectLst/>
                <a:uLnTx/>
                <a:uFillTx/>
                <a:latin typeface="Circular Std Black" panose="020B0A04020101010102" pitchFamily="34" charset="0"/>
                <a:ea typeface="+mn-ea"/>
                <a:cs typeface="Circular Std Black" panose="020B0A04020101010102" pitchFamily="34" charset="0"/>
              </a:rPr>
              <a:t>217, 217, 217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122B39"/>
              </a:solidFill>
              <a:effectLst/>
              <a:uLnTx/>
              <a:uFillTx/>
              <a:latin typeface="Circular Std Black" panose="020B0A04020101010102" pitchFamily="34" charset="0"/>
              <a:ea typeface="+mn-ea"/>
              <a:cs typeface="Circular Std Black" panose="020B0A04020101010102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021EC9-BCE5-45A7-991C-FCD326263F21}"/>
              </a:ext>
            </a:extLst>
          </p:cNvPr>
          <p:cNvSpPr txBox="1"/>
          <p:nvPr/>
        </p:nvSpPr>
        <p:spPr>
          <a:xfrm>
            <a:off x="7439311" y="3592443"/>
            <a:ext cx="2710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22B39"/>
                </a:solidFill>
                <a:effectLst/>
                <a:uLnTx/>
                <a:uFillTx/>
                <a:latin typeface="Circular Std Black" panose="020B0A04020101010102" pitchFamily="34" charset="0"/>
                <a:ea typeface="+mn-ea"/>
                <a:cs typeface="Circular Std Black" panose="020B0A04020101010102" pitchFamily="34" charset="0"/>
              </a:rPr>
              <a:t>212, 212, 212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122B39"/>
              </a:solidFill>
              <a:effectLst/>
              <a:uLnTx/>
              <a:uFillTx/>
              <a:latin typeface="Circular Std Black" panose="020B0A04020101010102" pitchFamily="34" charset="0"/>
              <a:ea typeface="+mn-ea"/>
              <a:cs typeface="Circular Std Black" panose="020B0A04020101010102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60C712-B820-490E-ABB4-74EC9EA717FE}"/>
              </a:ext>
            </a:extLst>
          </p:cNvPr>
          <p:cNvSpPr txBox="1"/>
          <p:nvPr/>
        </p:nvSpPr>
        <p:spPr>
          <a:xfrm>
            <a:off x="4447892" y="3592442"/>
            <a:ext cx="2710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ircular Std Black" panose="020B0A04020101010102" pitchFamily="34" charset="0"/>
                <a:ea typeface="+mn-ea"/>
                <a:cs typeface="Circular Std Black" panose="020B0A04020101010102" pitchFamily="34" charset="0"/>
              </a:rPr>
              <a:t>&gt; 2 %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ircular Std Black" panose="020B0A04020101010102" pitchFamily="34" charset="0"/>
              <a:ea typeface="+mn-ea"/>
              <a:cs typeface="Circular Std Black" panose="020B0A04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528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340080"/>
            <a:ext cx="11443750" cy="1325563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How many times is the right circle larger</a:t>
            </a:r>
            <a:r>
              <a:rPr lang="en-GB" sz="54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?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18642C-7EAB-4EF1-9637-2691F2D23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90FCAE-95D1-470F-BBF3-A7303B6FB2E2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63A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0063A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AE5CC7F-265F-4092-A646-186D7227C9A1}"/>
              </a:ext>
            </a:extLst>
          </p:cNvPr>
          <p:cNvSpPr/>
          <p:nvPr/>
        </p:nvSpPr>
        <p:spPr>
          <a:xfrm>
            <a:off x="1920059" y="3294753"/>
            <a:ext cx="1737360" cy="173736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1ED0527-4BD5-4A4A-B67D-C2831B3F2944}"/>
              </a:ext>
            </a:extLst>
          </p:cNvPr>
          <p:cNvSpPr/>
          <p:nvPr/>
        </p:nvSpPr>
        <p:spPr>
          <a:xfrm>
            <a:off x="5951813" y="1877433"/>
            <a:ext cx="4572000" cy="4572000"/>
          </a:xfrm>
          <a:prstGeom prst="ellipse">
            <a:avLst/>
          </a:prstGeom>
          <a:solidFill>
            <a:srgbClr val="D4D4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8088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340080"/>
            <a:ext cx="11443750" cy="1325563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How many times is the top bar longer</a:t>
            </a:r>
            <a:r>
              <a:rPr lang="en-GB" sz="54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?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18642C-7EAB-4EF1-9637-2691F2D23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90FCAE-95D1-470F-BBF3-A7303B6FB2E2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63A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0063A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ED0527-4BD5-4A4A-B67D-C2831B3F2944}"/>
              </a:ext>
            </a:extLst>
          </p:cNvPr>
          <p:cNvSpPr/>
          <p:nvPr/>
        </p:nvSpPr>
        <p:spPr>
          <a:xfrm>
            <a:off x="739186" y="2507756"/>
            <a:ext cx="9592986" cy="1078017"/>
          </a:xfrm>
          <a:prstGeom prst="rect">
            <a:avLst/>
          </a:prstGeom>
          <a:solidFill>
            <a:srgbClr val="D4D4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2C2C78-CBDE-43CA-AE77-6E0F0E47CB66}"/>
              </a:ext>
            </a:extLst>
          </p:cNvPr>
          <p:cNvSpPr/>
          <p:nvPr/>
        </p:nvSpPr>
        <p:spPr>
          <a:xfrm>
            <a:off x="739186" y="4343785"/>
            <a:ext cx="1371600" cy="1078017"/>
          </a:xfrm>
          <a:prstGeom prst="rect">
            <a:avLst/>
          </a:prstGeom>
          <a:solidFill>
            <a:srgbClr val="D4D4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7D84B8-565E-4293-8235-8B0CAEE149C4}"/>
              </a:ext>
            </a:extLst>
          </p:cNvPr>
          <p:cNvSpPr txBox="1"/>
          <p:nvPr/>
        </p:nvSpPr>
        <p:spPr>
          <a:xfrm>
            <a:off x="11624381" y="6356350"/>
            <a:ext cx="567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ircular Std Black" panose="020B0A04020101010102" pitchFamily="34" charset="0"/>
                <a:ea typeface="+mn-ea"/>
                <a:cs typeface="Circular Std Black" panose="020B0A04020101010102" pitchFamily="34" charset="0"/>
              </a:rPr>
              <a:t>7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ircular Std Black" panose="020B0A04020101010102" pitchFamily="34" charset="0"/>
              <a:ea typeface="+mn-ea"/>
              <a:cs typeface="Circular Std Black" panose="020B0A04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018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340080"/>
            <a:ext cx="10515600" cy="1325563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Stevens’ power law</a:t>
            </a:r>
            <a:r>
              <a:rPr lang="en-GB" sz="54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B5234-01FB-4BC1-8F08-B28C710C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28" y="2124474"/>
            <a:ext cx="5155422" cy="400023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sensation = </a:t>
            </a:r>
            <a:r>
              <a:rPr lang="en-US" dirty="0" err="1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intensity</a:t>
            </a:r>
            <a:r>
              <a:rPr lang="en-US" baseline="30000" dirty="0" err="1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exponent</a:t>
            </a:r>
            <a:endParaRPr lang="en-US" baseline="30000" dirty="0">
              <a:solidFill>
                <a:srgbClr val="36B7B4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baseline="30000" dirty="0">
              <a:solidFill>
                <a:srgbClr val="36B7B4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Our senses are not linear!</a:t>
            </a:r>
            <a:endParaRPr lang="en-GB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5F5078-D1BD-4CBD-B541-C09E043C5668}"/>
              </a:ext>
            </a:extLst>
          </p:cNvPr>
          <p:cNvSpPr txBox="1"/>
          <p:nvPr/>
        </p:nvSpPr>
        <p:spPr>
          <a:xfrm>
            <a:off x="584127" y="6210144"/>
            <a:ext cx="93483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Stanley Smith Stevens, Harvard, 1957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BEBACFC1-B21D-42B1-B0DF-C7018B18FB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" t="1063" r="20742" b="1277"/>
          <a:stretch/>
        </p:blipFill>
        <p:spPr bwMode="auto">
          <a:xfrm>
            <a:off x="5935386" y="1155320"/>
            <a:ext cx="5512683" cy="5141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CB0C160-CBF8-4CBC-AD30-75F8E0E3675F}"/>
              </a:ext>
            </a:extLst>
          </p:cNvPr>
          <p:cNvSpPr txBox="1">
            <a:spLocks/>
          </p:cNvSpPr>
          <p:nvPr/>
        </p:nvSpPr>
        <p:spPr>
          <a:xfrm rot="16200000">
            <a:off x="4991866" y="3876727"/>
            <a:ext cx="2295958" cy="8005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sensation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  <a:sym typeface="Wingdings" panose="05000000000000000000" pitchFamily="2" charset="2"/>
              </a:rPr>
              <a:t>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F4C245"/>
              </a:solidFill>
              <a:effectLst/>
              <a:uLnTx/>
              <a:uFillTx/>
              <a:latin typeface="Circular Std Book" panose="020B0604020101020102" pitchFamily="34" charset="0"/>
              <a:ea typeface="+mn-ea"/>
              <a:cs typeface="Circular Std Book" panose="020B0604020101020102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D4F4DE1-2AA3-45DE-A34C-EF48281E872E}"/>
              </a:ext>
            </a:extLst>
          </p:cNvPr>
          <p:cNvSpPr txBox="1">
            <a:spLocks/>
          </p:cNvSpPr>
          <p:nvPr/>
        </p:nvSpPr>
        <p:spPr>
          <a:xfrm>
            <a:off x="6990108" y="5606295"/>
            <a:ext cx="2126219" cy="8005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intensity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  <a:sym typeface="Wingdings" panose="05000000000000000000" pitchFamily="2" charset="2"/>
              </a:rPr>
              <a:t>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F4C245"/>
              </a:solidFill>
              <a:effectLst/>
              <a:uLnTx/>
              <a:uFillTx/>
              <a:latin typeface="Circular Std Book" panose="020B0604020101020102" pitchFamily="34" charset="0"/>
              <a:ea typeface="+mn-ea"/>
              <a:cs typeface="Circular Std Book" panose="020B0604020101020102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9DA5A54-777A-4ABE-A0C8-E1222195F449}"/>
              </a:ext>
            </a:extLst>
          </p:cNvPr>
          <p:cNvSpPr txBox="1">
            <a:spLocks/>
          </p:cNvSpPr>
          <p:nvPr/>
        </p:nvSpPr>
        <p:spPr>
          <a:xfrm rot="16626477">
            <a:off x="6700873" y="1724179"/>
            <a:ext cx="1768983" cy="8005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shock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ircular Std Book" panose="020B0604020101020102" pitchFamily="34" charset="0"/>
              <a:ea typeface="+mn-ea"/>
              <a:cs typeface="Circular Std Book" panose="020B0604020101020102" pitchFamily="34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C80CA0A-48A3-43CF-9D23-C6835CC37E6F}"/>
              </a:ext>
            </a:extLst>
          </p:cNvPr>
          <p:cNvSpPr txBox="1">
            <a:spLocks/>
          </p:cNvSpPr>
          <p:nvPr/>
        </p:nvSpPr>
        <p:spPr>
          <a:xfrm rot="17079145">
            <a:off x="7168725" y="1623634"/>
            <a:ext cx="1768983" cy="8005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weight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ircular Std Book" panose="020B0604020101020102" pitchFamily="34" charset="0"/>
              <a:ea typeface="+mn-ea"/>
              <a:cs typeface="Circular Std Book" panose="020B0604020101020102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8548B4F-CE0B-4795-8E27-99C2EA85BCA3}"/>
              </a:ext>
            </a:extLst>
          </p:cNvPr>
          <p:cNvSpPr txBox="1">
            <a:spLocks/>
          </p:cNvSpPr>
          <p:nvPr/>
        </p:nvSpPr>
        <p:spPr>
          <a:xfrm rot="17642631">
            <a:off x="7779737" y="1615419"/>
            <a:ext cx="1768983" cy="8005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taste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ircular Std Book" panose="020B0604020101020102" pitchFamily="34" charset="0"/>
              <a:ea typeface="+mn-ea"/>
              <a:cs typeface="Circular Std Book" panose="020B0604020101020102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6A419B2-D8C5-405D-934E-0B9772C32EF7}"/>
              </a:ext>
            </a:extLst>
          </p:cNvPr>
          <p:cNvSpPr txBox="1">
            <a:spLocks/>
          </p:cNvSpPr>
          <p:nvPr/>
        </p:nvSpPr>
        <p:spPr>
          <a:xfrm rot="19050842">
            <a:off x="9534626" y="1350698"/>
            <a:ext cx="1768983" cy="8005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length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ircular Std Book" panose="020B0604020101020102" pitchFamily="34" charset="0"/>
              <a:ea typeface="+mn-ea"/>
              <a:cs typeface="Circular Std Book" panose="020B0604020101020102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C256585-41F7-4595-AEA3-11D30A23ADEE}"/>
              </a:ext>
            </a:extLst>
          </p:cNvPr>
          <p:cNvSpPr txBox="1">
            <a:spLocks/>
          </p:cNvSpPr>
          <p:nvPr/>
        </p:nvSpPr>
        <p:spPr>
          <a:xfrm rot="19759725">
            <a:off x="9539438" y="2440188"/>
            <a:ext cx="1768983" cy="8005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area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ircular Std Book" panose="020B0604020101020102" pitchFamily="34" charset="0"/>
              <a:ea typeface="+mn-ea"/>
              <a:cs typeface="Circular Std Book" panose="020B0604020101020102" pitchFamily="34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6B9E1B8-406A-46EB-8B55-53047347FC4E}"/>
              </a:ext>
            </a:extLst>
          </p:cNvPr>
          <p:cNvSpPr txBox="1">
            <a:spLocks/>
          </p:cNvSpPr>
          <p:nvPr/>
        </p:nvSpPr>
        <p:spPr>
          <a:xfrm rot="20141922">
            <a:off x="9534625" y="2886202"/>
            <a:ext cx="1768983" cy="8005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volume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ircular Std Book" panose="020B0604020101020102" pitchFamily="34" charset="0"/>
              <a:ea typeface="+mn-ea"/>
              <a:cs typeface="Circular Std Book" panose="020B0604020101020102" pitchFamily="34" charset="0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CA767B7-D8AC-4A82-923B-034CF45F1374}"/>
              </a:ext>
            </a:extLst>
          </p:cNvPr>
          <p:cNvSpPr txBox="1">
            <a:spLocks/>
          </p:cNvSpPr>
          <p:nvPr/>
        </p:nvSpPr>
        <p:spPr>
          <a:xfrm rot="20863880">
            <a:off x="9518279" y="3531344"/>
            <a:ext cx="1768983" cy="8005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loudness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ircular Std Book" panose="020B0604020101020102" pitchFamily="34" charset="0"/>
              <a:ea typeface="+mn-ea"/>
              <a:cs typeface="Circular Std Book" panose="020B06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748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340080"/>
            <a:ext cx="10515600" cy="1325563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Stevens’ power law</a:t>
            </a:r>
            <a:r>
              <a:rPr lang="en-GB" sz="54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219F08C-8EF5-4225-AA3F-1EA4DF944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4647" y="516396"/>
            <a:ext cx="3975176" cy="620507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Stevens’ list</a:t>
            </a: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:</a:t>
            </a:r>
            <a:b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based on psychological experiments with human senses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AA5E3883-9E16-4188-8B06-6A3000B8E2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653"/>
          <a:stretch/>
        </p:blipFill>
        <p:spPr bwMode="auto">
          <a:xfrm>
            <a:off x="246939" y="1489322"/>
            <a:ext cx="7232524" cy="4535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511A7C-D790-48E5-B920-C527F35BD3E5}"/>
              </a:ext>
            </a:extLst>
          </p:cNvPr>
          <p:cNvSpPr txBox="1"/>
          <p:nvPr/>
        </p:nvSpPr>
        <p:spPr>
          <a:xfrm>
            <a:off x="584127" y="6210143"/>
            <a:ext cx="93483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Stanley Smith Stevens, Harvard, 1957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4552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340080"/>
            <a:ext cx="10515600" cy="1325563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Visual </a:t>
            </a:r>
            <a:r>
              <a:rPr lang="hu-HU" dirty="0" err="1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language</a:t>
            </a:r>
            <a:r>
              <a:rPr lang="hu-HU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is a </a:t>
            </a:r>
            <a:r>
              <a:rPr lang="hu-HU" dirty="0" err="1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sign</a:t>
            </a:r>
            <a:r>
              <a:rPr lang="hu-HU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</a:t>
            </a:r>
            <a:r>
              <a:rPr lang="hu-HU" dirty="0" err="1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system</a:t>
            </a:r>
            <a:r>
              <a:rPr lang="en-GB" sz="54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B5234-01FB-4BC1-8F08-B28C710C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27" y="1690519"/>
            <a:ext cx="11056678" cy="44341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When designing visual information use </a:t>
            </a:r>
            <a:r>
              <a:rPr lang="en-US" dirty="0">
                <a:solidFill>
                  <a:srgbClr val="20CDB8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correct</a:t>
            </a: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</a:t>
            </a:r>
            <a:r>
              <a:rPr lang="en-US" dirty="0">
                <a:solidFill>
                  <a:srgbClr val="20CDB8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encodings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20CDB8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data </a:t>
            </a:r>
            <a:r>
              <a:rPr lang="en-US" dirty="0">
                <a:solidFill>
                  <a:srgbClr val="20CDB8"/>
                </a:solidFill>
                <a:latin typeface="Circular Std Book" panose="020B0604020101020102" pitchFamily="34" charset="0"/>
                <a:cs typeface="Circular Std Book" panose="020B0604020101020102" pitchFamily="34" charset="0"/>
                <a:sym typeface="Wingdings" panose="05000000000000000000" pitchFamily="2" charset="2"/>
              </a:rPr>
              <a:t> information </a:t>
            </a: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correct data model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20CDB8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information </a:t>
            </a:r>
            <a:r>
              <a:rPr lang="en-US" dirty="0">
                <a:solidFill>
                  <a:srgbClr val="20CDB8"/>
                </a:solidFill>
                <a:latin typeface="Circular Std Book" panose="020B0604020101020102" pitchFamily="34" charset="0"/>
                <a:cs typeface="Circular Std Book" panose="020B0604020101020102" pitchFamily="34" charset="0"/>
                <a:sym typeface="Wingdings" panose="05000000000000000000" pitchFamily="2" charset="2"/>
              </a:rPr>
              <a:t> knowledge </a:t>
            </a: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correct visual </a:t>
            </a: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  <a:sym typeface="Wingdings" panose="05000000000000000000" pitchFamily="2" charset="2"/>
              </a:rPr>
              <a:t>representation</a:t>
            </a:r>
            <a:endParaRPr lang="en-US" dirty="0">
              <a:solidFill>
                <a:srgbClr val="20CDB8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dirty="0" err="1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Bertin’s</a:t>
            </a:r>
            <a:r>
              <a:rPr lang="en-US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semiology of graphics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Mackinlay</a:t>
            </a:r>
            <a:r>
              <a:rPr lang="en-US" dirty="0">
                <a:solidFill>
                  <a:srgbClr val="20CDB8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design criteria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Stevens’</a:t>
            </a: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power law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984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340080"/>
            <a:ext cx="10515600" cy="1325563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Data visualization zoo</a:t>
            </a:r>
            <a:r>
              <a:rPr lang="en-GB" sz="54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B5234-01FB-4BC1-8F08-B28C710C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27" y="1690519"/>
            <a:ext cx="11056678" cy="4434187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The actual “</a:t>
            </a: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  <a:hlinkClick r:id="rId3"/>
              </a:rPr>
              <a:t>A Tour through the </a:t>
            </a:r>
            <a:r>
              <a:rPr lang="en-US" dirty="0" err="1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  <a:hlinkClick r:id="rId3"/>
              </a:rPr>
              <a:t>Visualisation</a:t>
            </a: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  <a:hlinkClick r:id="rId3"/>
              </a:rPr>
              <a:t> Zoo</a:t>
            </a: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en-GB" b="1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Economics Observatory </a:t>
            </a:r>
            <a:r>
              <a:rPr lang="en-US" b="1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🌌 </a:t>
            </a:r>
            <a:r>
              <a:rPr lang="en-GB" b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  <a:hlinkClick r:id="rId4"/>
              </a:rPr>
              <a:t>Visualisation Guidelines</a:t>
            </a:r>
            <a:endParaRPr lang="en-GB" b="1" dirty="0">
              <a:solidFill>
                <a:srgbClr val="36B7B4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r>
              <a:rPr lang="en-GB" b="0" i="0" u="none" strike="noStrike" dirty="0">
                <a:solidFill>
                  <a:srgbClr val="ADBAC7"/>
                </a:solidFill>
                <a:effectLst/>
                <a:latin typeface="Circular Std Book" panose="020B0604020101020102" pitchFamily="34" charset="0"/>
                <a:cs typeface="Circular Std Book" panose="020B0604020101020102" pitchFamily="34" charset="0"/>
                <a:hlinkClick r:id="rId5"/>
              </a:rPr>
              <a:t>Financial Times Visual Vocabulary</a:t>
            </a:r>
            <a:endParaRPr lang="en-GB" b="0" i="0" dirty="0">
              <a:solidFill>
                <a:srgbClr val="ADBAC7"/>
              </a:solidFill>
              <a:effectLst/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0" i="0" u="sng" dirty="0">
                <a:solidFill>
                  <a:srgbClr val="36B7B4"/>
                </a:solidFill>
                <a:effectLst/>
                <a:latin typeface="Circular Std Book" panose="020B0604020101020102" pitchFamily="34" charset="0"/>
                <a:cs typeface="Circular Std Book" panose="020B0604020101020102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Vega Edition</a:t>
            </a:r>
            <a:r>
              <a:rPr lang="en-US" b="0" i="0" dirty="0">
                <a:solidFill>
                  <a:srgbClr val="ADBAC7"/>
                </a:solidFill>
                <a:effectLst/>
                <a:latin typeface="Circular Std Book" panose="020B0604020101020102" pitchFamily="34" charset="0"/>
                <a:cs typeface="Circular Std Book" panose="020B0604020101020102" pitchFamily="34" charset="0"/>
              </a:rPr>
              <a:t> </a:t>
            </a:r>
            <a:r>
              <a:rPr lang="en-US" b="0" i="0" dirty="0">
                <a:solidFill>
                  <a:schemeClr val="bg1"/>
                </a:solidFill>
                <a:effectLst/>
                <a:latin typeface="Circular Std Book" panose="020B0604020101020102" pitchFamily="34" charset="0"/>
                <a:cs typeface="Circular Std Book" panose="020B0604020101020102" pitchFamily="34" charset="0"/>
              </a:rPr>
              <a:t>of the Visual Vocabulary</a:t>
            </a:r>
          </a:p>
          <a:p>
            <a:pPr>
              <a:lnSpc>
                <a:spcPct val="150000"/>
              </a:lnSpc>
            </a:pPr>
            <a:r>
              <a:rPr lang="en-GB" b="0" i="0" dirty="0">
                <a:solidFill>
                  <a:schemeClr val="bg1"/>
                </a:solidFill>
                <a:effectLst/>
                <a:latin typeface="Circular Std Book" panose="020B0604020101020102" pitchFamily="34" charset="0"/>
                <a:cs typeface="Circular Std Book" panose="020B0604020101020102" pitchFamily="34" charset="0"/>
              </a:rPr>
              <a:t>The </a:t>
            </a:r>
            <a:r>
              <a:rPr lang="en-GB" b="0" i="0" u="none" strike="noStrike" dirty="0">
                <a:solidFill>
                  <a:srgbClr val="ADBAC7"/>
                </a:solidFill>
                <a:effectLst/>
                <a:latin typeface="Circular Std Book" panose="020B0604020101020102" pitchFamily="34" charset="0"/>
                <a:cs typeface="Circular Std Book" panose="020B0604020101020102" pitchFamily="34" charset="0"/>
                <a:hlinkClick r:id="rId7"/>
              </a:rPr>
              <a:t>D3 Graph Gallery</a:t>
            </a:r>
            <a:endParaRPr lang="en-GB" b="0" i="0" dirty="0">
              <a:solidFill>
                <a:srgbClr val="ADBAC7"/>
              </a:solidFill>
              <a:effectLst/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0" i="0" u="sng" dirty="0">
                <a:solidFill>
                  <a:srgbClr val="ADBAC7"/>
                </a:solidFill>
                <a:effectLst/>
                <a:latin typeface="Circular Std Book" panose="020B0604020101020102" pitchFamily="34" charset="0"/>
                <a:cs typeface="Circular Std Book" panose="020B0604020101020102" pitchFamily="34" charset="0"/>
                <a:hlinkClick r:id="rId8"/>
              </a:rPr>
              <a:t>Andy </a:t>
            </a:r>
            <a:r>
              <a:rPr lang="en-US" b="0" i="0" u="sng" dirty="0" err="1">
                <a:solidFill>
                  <a:srgbClr val="ADBAC7"/>
                </a:solidFill>
                <a:effectLst/>
                <a:latin typeface="Circular Std Book" panose="020B0604020101020102" pitchFamily="34" charset="0"/>
                <a:cs typeface="Circular Std Book" panose="020B0604020101020102" pitchFamily="34" charset="0"/>
                <a:hlinkClick r:id="rId8"/>
              </a:rPr>
              <a:t>Kirks</a:t>
            </a:r>
            <a:r>
              <a:rPr lang="en-US" b="0" i="0" dirty="0" err="1">
                <a:solidFill>
                  <a:srgbClr val="ADBAC7"/>
                </a:solidFill>
                <a:effectLst/>
                <a:latin typeface="Circular Std Book" panose="020B0604020101020102" pitchFamily="34" charset="0"/>
                <a:cs typeface="Circular Std Book" panose="020B0604020101020102" pitchFamily="34" charset="0"/>
              </a:rPr>
              <a:t>'s</a:t>
            </a:r>
            <a:r>
              <a:rPr lang="en-US" b="0" i="0" dirty="0">
                <a:solidFill>
                  <a:srgbClr val="ADBAC7"/>
                </a:solidFill>
                <a:effectLst/>
                <a:latin typeface="Circular Std Book" panose="020B0604020101020102" pitchFamily="34" charset="0"/>
                <a:cs typeface="Circular Std Book" panose="020B0604020101020102" pitchFamily="34" charset="0"/>
              </a:rPr>
              <a:t> </a:t>
            </a:r>
            <a:r>
              <a:rPr lang="en-US" b="0" i="0" u="none" strike="noStrike" dirty="0">
                <a:solidFill>
                  <a:srgbClr val="ADBAC7"/>
                </a:solidFill>
                <a:effectLst/>
                <a:latin typeface="Circular Std Book" panose="020B0604020101020102" pitchFamily="34" charset="0"/>
                <a:cs typeface="Circular Std Book" panose="020B0604020101020102" pitchFamily="34" charset="0"/>
                <a:hlinkClick r:id="rId9"/>
              </a:rPr>
              <a:t>The </a:t>
            </a:r>
            <a:r>
              <a:rPr lang="en-US" b="0" i="0" u="none" strike="noStrike" dirty="0" err="1">
                <a:solidFill>
                  <a:srgbClr val="ADBAC7"/>
                </a:solidFill>
                <a:effectLst/>
                <a:latin typeface="Circular Std Book" panose="020B0604020101020102" pitchFamily="34" charset="0"/>
                <a:cs typeface="Circular Std Book" panose="020B0604020101020102" pitchFamily="34" charset="0"/>
                <a:hlinkClick r:id="rId9"/>
              </a:rPr>
              <a:t>Chartmaker</a:t>
            </a:r>
            <a:r>
              <a:rPr lang="en-US" b="0" i="0" u="none" strike="noStrike" dirty="0">
                <a:solidFill>
                  <a:srgbClr val="ADBAC7"/>
                </a:solidFill>
                <a:effectLst/>
                <a:latin typeface="Circular Std Book" panose="020B0604020101020102" pitchFamily="34" charset="0"/>
                <a:cs typeface="Circular Std Book" panose="020B0604020101020102" pitchFamily="34" charset="0"/>
                <a:hlinkClick r:id="rId9"/>
              </a:rPr>
              <a:t> Directory</a:t>
            </a:r>
            <a:endParaRPr lang="en-US" dirty="0">
              <a:solidFill>
                <a:srgbClr val="20CDB8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8D795C-21E8-4721-B91E-A5C15A431DEF}"/>
              </a:ext>
            </a:extLst>
          </p:cNvPr>
          <p:cNvSpPr txBox="1"/>
          <p:nvPr/>
        </p:nvSpPr>
        <p:spPr>
          <a:xfrm>
            <a:off x="584127" y="6210143"/>
            <a:ext cx="93483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Bostock,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Ogievetsky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Tour through the Visualization Zoo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ACM, 2010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6735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83FA-EEB7-47D9-935D-7234D206A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580" y="1200219"/>
            <a:ext cx="9658174" cy="23876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Session 4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b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GB" sz="2800" i="1" dirty="0">
                <a:solidFill>
                  <a:srgbClr val="36B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visualisations</a:t>
            </a:r>
            <a:endParaRPr lang="en-GB" i="1" dirty="0">
              <a:solidFill>
                <a:srgbClr val="36B7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B3923A-B3CB-4769-ACC7-75A98286F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8982075" y="186232"/>
            <a:ext cx="3209925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0742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83FA-EEB7-47D9-935D-7234D206A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580" y="1200219"/>
            <a:ext cx="9658174" cy="23876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Session 4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b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GB" sz="2800" i="1" dirty="0">
                <a:solidFill>
                  <a:srgbClr val="36B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visualisations</a:t>
            </a:r>
            <a:endParaRPr lang="en-GB" i="1" dirty="0">
              <a:solidFill>
                <a:srgbClr val="36B7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B3923A-B3CB-4769-ACC7-75A98286F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8982075" y="186232"/>
            <a:ext cx="3209925" cy="610552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13205DA-8BB1-7113-87FB-93267E22AC6B}"/>
              </a:ext>
            </a:extLst>
          </p:cNvPr>
          <p:cNvSpPr txBox="1">
            <a:spLocks/>
          </p:cNvSpPr>
          <p:nvPr/>
        </p:nvSpPr>
        <p:spPr>
          <a:xfrm>
            <a:off x="798580" y="3408007"/>
            <a:ext cx="9658174" cy="18544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600" i="1" dirty="0">
                <a:solidFill>
                  <a:srgbClr val="F4C2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Adding multi-dimensional charts</a:t>
            </a:r>
            <a:endParaRPr kumimoji="0" lang="en-GB" sz="6000" b="0" i="1" u="none" strike="noStrike" kern="1200" cap="none" spc="0" normalizeH="0" baseline="0" noProof="0" dirty="0">
              <a:ln>
                <a:noFill/>
              </a:ln>
              <a:solidFill>
                <a:srgbClr val="F4C245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9330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BD8C1A-7DE1-765E-E26E-02298A5E6C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8C407-E320-DDAE-F5B5-6615E1C1B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580" y="1200219"/>
            <a:ext cx="9658174" cy="23876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Session 4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b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GB" sz="2800" i="1" dirty="0">
                <a:solidFill>
                  <a:srgbClr val="36B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visualisations</a:t>
            </a:r>
            <a:endParaRPr lang="en-GB" i="1" dirty="0">
              <a:solidFill>
                <a:srgbClr val="36B7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0BD871-D386-F15F-4C76-B74873C00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8982075" y="186232"/>
            <a:ext cx="3209925" cy="610552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4C60E07-2E95-EF30-8D97-A083E706298F}"/>
              </a:ext>
            </a:extLst>
          </p:cNvPr>
          <p:cNvSpPr txBox="1">
            <a:spLocks/>
          </p:cNvSpPr>
          <p:nvPr/>
        </p:nvSpPr>
        <p:spPr>
          <a:xfrm>
            <a:off x="798580" y="3408007"/>
            <a:ext cx="8183495" cy="18544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600" i="1" dirty="0">
                <a:solidFill>
                  <a:srgbClr val="F4C2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</a:t>
            </a:r>
            <a:r>
              <a:rPr lang="en-GB" sz="3600" i="1" dirty="0" err="1">
                <a:solidFill>
                  <a:srgbClr val="F4C2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economicsobservatory.com</a:t>
            </a:r>
            <a:r>
              <a:rPr lang="en-GB" sz="3600" i="1" dirty="0">
                <a:solidFill>
                  <a:srgbClr val="F4C2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/modern-data-visualisation</a:t>
            </a:r>
          </a:p>
        </p:txBody>
      </p:sp>
    </p:spTree>
    <p:extLst>
      <p:ext uri="{BB962C8B-B14F-4D97-AF65-F5344CB8AC3E}">
        <p14:creationId xmlns:p14="http://schemas.microsoft.com/office/powerpoint/2010/main" val="7163230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83FA-EEB7-47D9-935D-7234D206A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648" y="1533378"/>
            <a:ext cx="5162173" cy="914400"/>
          </a:xfrm>
        </p:spPr>
        <p:txBody>
          <a:bodyPr>
            <a:normAutofit fontScale="90000"/>
          </a:bodyPr>
          <a:lstStyle/>
          <a:p>
            <a:pPr algn="l"/>
            <a:r>
              <a:rPr lang="en-GB" sz="67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Code-along</a:t>
            </a:r>
            <a:r>
              <a:rPr lang="en-GB" sz="67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br>
              <a:rPr lang="en-GB" sz="67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endParaRPr lang="en-GB" dirty="0">
              <a:solidFill>
                <a:schemeClr val="bg1">
                  <a:lumMod val="95000"/>
                </a:schemeClr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3AE9D3-97EB-2B4B-3BA7-FED730D27B2E}"/>
              </a:ext>
            </a:extLst>
          </p:cNvPr>
          <p:cNvSpPr txBox="1"/>
          <p:nvPr/>
        </p:nvSpPr>
        <p:spPr>
          <a:xfrm>
            <a:off x="756137" y="1990578"/>
            <a:ext cx="10441950" cy="5386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800" dirty="0">
                <a:solidFill>
                  <a:prstClr val="white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In this fourth practical session, we will use </a:t>
            </a:r>
            <a:r>
              <a:rPr lang="en-GB" sz="2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Vega-Lite</a:t>
            </a:r>
            <a:r>
              <a:rPr lang="en-GB" sz="2800" dirty="0">
                <a:solidFill>
                  <a:prstClr val="white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, </a:t>
            </a:r>
            <a:r>
              <a:rPr lang="en-GB" sz="2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VS Code </a:t>
            </a:r>
            <a:r>
              <a:rPr lang="en-GB" sz="2800" dirty="0">
                <a:solidFill>
                  <a:prstClr val="white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and </a:t>
            </a:r>
            <a:r>
              <a:rPr lang="en-GB" sz="2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GitHub</a:t>
            </a:r>
            <a:r>
              <a:rPr lang="en-GB" sz="2800" dirty="0">
                <a:solidFill>
                  <a:prstClr val="white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to explore and embed a multi-dimensional chart into your website using one (or more) of the following: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GB" sz="2800" dirty="0">
              <a:solidFill>
                <a:prstClr val="white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800" dirty="0">
                <a:solidFill>
                  <a:prstClr val="white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Beginner: “</a:t>
            </a:r>
            <a:r>
              <a:rPr lang="en-GB" sz="28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s4_chart1.json</a:t>
            </a:r>
            <a:r>
              <a:rPr lang="en-GB" sz="2800" dirty="0">
                <a:solidFill>
                  <a:prstClr val="white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prstClr val="white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Intermediate: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prstClr val="white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“</a:t>
            </a:r>
            <a:r>
              <a:rPr lang="en-GB" sz="28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s4_chart2.json</a:t>
            </a:r>
            <a:r>
              <a:rPr lang="en-GB" sz="2800" dirty="0">
                <a:solidFill>
                  <a:prstClr val="white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”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prstClr val="white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“</a:t>
            </a:r>
            <a:r>
              <a:rPr lang="en-GB" sz="28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s4_chart3.json</a:t>
            </a:r>
            <a:r>
              <a:rPr lang="en-GB" sz="2800" dirty="0">
                <a:solidFill>
                  <a:prstClr val="white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” (map)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prstClr val="white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Advanced:  “</a:t>
            </a:r>
            <a:r>
              <a:rPr lang="en-GB" sz="28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s4_chart4.json</a:t>
            </a:r>
            <a:r>
              <a:rPr lang="en-GB" sz="2800" dirty="0">
                <a:solidFill>
                  <a:prstClr val="white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prstClr val="white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More examples: “</a:t>
            </a:r>
            <a:r>
              <a:rPr lang="en-GB" sz="28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s4_more_example_charts</a:t>
            </a:r>
            <a:r>
              <a:rPr lang="en-GB" sz="2800" dirty="0">
                <a:solidFill>
                  <a:prstClr val="white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”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GB" sz="3200" dirty="0">
              <a:solidFill>
                <a:prstClr val="white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 lvl="1"/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93035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E18359-B818-C695-BCA1-AAC2B82E6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flying, outdoor object, web&#10;&#10;Description automatically generated">
            <a:extLst>
              <a:ext uri="{FF2B5EF4-FFF2-40B4-BE49-F238E27FC236}">
                <a16:creationId xmlns:a16="http://schemas.microsoft.com/office/drawing/2014/main" id="{D3398715-6F77-AFE4-ECD8-AFFFFCDDB1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3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489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83FA-EEB7-47D9-935D-7234D206A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580" y="1200219"/>
            <a:ext cx="9658174" cy="23876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Session 4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b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GB" sz="2800" i="1" dirty="0">
                <a:solidFill>
                  <a:srgbClr val="36B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visualisations</a:t>
            </a:r>
            <a:endParaRPr lang="en-GB" i="1" dirty="0">
              <a:solidFill>
                <a:srgbClr val="36B7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B3923A-B3CB-4769-ACC7-75A98286F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8982075" y="186232"/>
            <a:ext cx="3209925" cy="610552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13205DA-8BB1-7113-87FB-93267E22AC6B}"/>
              </a:ext>
            </a:extLst>
          </p:cNvPr>
          <p:cNvSpPr txBox="1">
            <a:spLocks/>
          </p:cNvSpPr>
          <p:nvPr/>
        </p:nvSpPr>
        <p:spPr>
          <a:xfrm>
            <a:off x="798580" y="3408007"/>
            <a:ext cx="9658174" cy="18544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1" u="none" strike="noStrike" kern="1200" cap="none" spc="0" normalizeH="0" baseline="0" noProof="0" dirty="0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The grammar of graphics</a:t>
            </a:r>
            <a:endParaRPr kumimoji="0" lang="en-GB" sz="6000" b="0" i="1" u="none" strike="noStrike" kern="1200" cap="none" spc="0" normalizeH="0" baseline="0" noProof="0" dirty="0">
              <a:ln>
                <a:noFill/>
              </a:ln>
              <a:solidFill>
                <a:srgbClr val="F4C245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519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340080"/>
            <a:ext cx="10515600" cy="1325563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What is Data Science</a:t>
            </a:r>
            <a:r>
              <a:rPr lang="en-GB" sz="54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?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CEF9D3-A6A7-4E65-8D5D-624F4673C296}"/>
              </a:ext>
            </a:extLst>
          </p:cNvPr>
          <p:cNvSpPr txBox="1"/>
          <p:nvPr/>
        </p:nvSpPr>
        <p:spPr>
          <a:xfrm>
            <a:off x="6468221" y="6377186"/>
            <a:ext cx="5440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https://twitter.com/TamaraMcCleary/status/1061197523610550272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19A64AB-05E0-413E-BD9E-37F081623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27" y="2049818"/>
            <a:ext cx="8481668" cy="327148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b="1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Artificial Intelligence</a:t>
            </a:r>
            <a:r>
              <a:rPr lang="en-GB" b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?</a:t>
            </a:r>
            <a:endParaRPr lang="en-GB" dirty="0">
              <a:solidFill>
                <a:srgbClr val="36B7B4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r>
              <a:rPr lang="en-GB" b="1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Machine Learning</a:t>
            </a:r>
            <a:r>
              <a:rPr lang="en-GB" b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?</a:t>
            </a:r>
            <a:endParaRPr lang="en-GB" dirty="0">
              <a:solidFill>
                <a:srgbClr val="36B7B4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r>
              <a:rPr lang="en-GB" b="1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Deep Learning</a:t>
            </a:r>
            <a:r>
              <a:rPr lang="en-GB" b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?</a:t>
            </a:r>
            <a:endParaRPr lang="en-GB" dirty="0">
              <a:solidFill>
                <a:srgbClr val="36B7B4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r>
              <a:rPr lang="en-GB" b="1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Big Data</a:t>
            </a:r>
            <a:r>
              <a:rPr lang="en-GB" b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?</a:t>
            </a:r>
            <a:endParaRPr lang="en-GB" dirty="0">
              <a:solidFill>
                <a:srgbClr val="36B7B4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endParaRPr lang="en-GB" dirty="0">
              <a:solidFill>
                <a:srgbClr val="0063AF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0594582-1E19-4375-AEAC-D31010133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799" y="442706"/>
            <a:ext cx="4825163" cy="586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8BD06BA-4F96-487F-8744-D002483C19E9}"/>
              </a:ext>
            </a:extLst>
          </p:cNvPr>
          <p:cNvSpPr/>
          <p:nvPr/>
        </p:nvSpPr>
        <p:spPr>
          <a:xfrm>
            <a:off x="10225663" y="622300"/>
            <a:ext cx="819150" cy="577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C4E056E-E484-43A7-9DFF-3AE40640F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6173" y="553454"/>
            <a:ext cx="1097280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6193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340080"/>
            <a:ext cx="10515600" cy="1325563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Visual language is a sign system</a:t>
            </a:r>
            <a:r>
              <a:rPr lang="en-GB" sz="54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B5234-01FB-4BC1-8F08-B28C710C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27" y="1690519"/>
            <a:ext cx="11056678" cy="44341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Images perceived as a </a:t>
            </a:r>
            <a: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set of signs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Sender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encodes information in signs.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Receiver 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decodes information from signs.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In his foreword to the 1983 English translation, Howard </a:t>
            </a:r>
            <a:r>
              <a:rPr lang="en-GB" dirty="0" err="1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Wainer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called </a:t>
            </a:r>
            <a:r>
              <a:rPr lang="en-GB" dirty="0" err="1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Bertin's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work “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the most important work on graphics since the publication of Playfair's Atlas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”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18642C-7EAB-4EF1-9637-2691F2D23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90FCAE-95D1-470F-BBF3-A7303B6FB2E2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63A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0063A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307456-EF09-48F2-AEC8-8DD8BA8F687E}"/>
              </a:ext>
            </a:extLst>
          </p:cNvPr>
          <p:cNvSpPr txBox="1"/>
          <p:nvPr/>
        </p:nvSpPr>
        <p:spPr>
          <a:xfrm>
            <a:off x="584127" y="6210144"/>
            <a:ext cx="70565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Jacques </a:t>
            </a:r>
            <a:r>
              <a:rPr kumimoji="0" lang="hu-HU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Bertin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hu-HU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Semiologie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hu-HU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Graphique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1967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0074E26-7316-43C4-8F10-3DD13288F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461" y="733294"/>
            <a:ext cx="1930317" cy="2596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001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340080"/>
            <a:ext cx="10515600" cy="1325563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Visual </a:t>
            </a:r>
            <a:r>
              <a:rPr lang="hu-HU" dirty="0" err="1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language</a:t>
            </a:r>
            <a:r>
              <a:rPr lang="hu-HU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is a </a:t>
            </a:r>
            <a:r>
              <a:rPr lang="hu-HU" dirty="0" err="1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sign</a:t>
            </a:r>
            <a:r>
              <a:rPr lang="hu-HU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</a:t>
            </a:r>
            <a:r>
              <a:rPr lang="hu-HU" dirty="0" err="1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system</a:t>
            </a:r>
            <a:r>
              <a:rPr lang="en-GB" sz="54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18642C-7EAB-4EF1-9637-2691F2D23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90FCAE-95D1-470F-BBF3-A7303B6FB2E2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63A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0063A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307456-EF09-48F2-AEC8-8DD8BA8F687E}"/>
              </a:ext>
            </a:extLst>
          </p:cNvPr>
          <p:cNvSpPr txBox="1"/>
          <p:nvPr/>
        </p:nvSpPr>
        <p:spPr>
          <a:xfrm>
            <a:off x="584127" y="6210144"/>
            <a:ext cx="108924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William Playfair,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Commerical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and Political Atlas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1785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and Jacques </a:t>
            </a:r>
            <a:r>
              <a:rPr kumimoji="0" lang="hu-HU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Bertin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hu-HU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Semiologie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hu-HU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Graphique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1967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r>
              <a:rPr kumimoji="0" lang="hu-HU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oth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hu-HU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collected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hu-HU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from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hu-HU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Jemery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Norman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’s HistoryOfIformation.com, 2021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2" descr="Page opening from Bertin's book">
            <a:extLst>
              <a:ext uri="{FF2B5EF4-FFF2-40B4-BE49-F238E27FC236}">
                <a16:creationId xmlns:a16="http://schemas.microsoft.com/office/drawing/2014/main" id="{8A6F0B92-1D36-4346-9914-D887AC47A9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41" t="9021" r="9721" b="17587"/>
          <a:stretch/>
        </p:blipFill>
        <p:spPr bwMode="auto">
          <a:xfrm>
            <a:off x="7134566" y="1618783"/>
            <a:ext cx="3224984" cy="4346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Playfair TimeSeries 2">
            <a:extLst>
              <a:ext uri="{FF2B5EF4-FFF2-40B4-BE49-F238E27FC236}">
                <a16:creationId xmlns:a16="http://schemas.microsoft.com/office/drawing/2014/main" id="{72E51298-D937-49D7-8F87-D8AE2DF94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27" y="1615638"/>
            <a:ext cx="5888427" cy="4349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572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340080"/>
            <a:ext cx="10515600" cy="1325563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Bertin’s</a:t>
            </a: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semiology of graphics</a:t>
            </a:r>
            <a:r>
              <a:rPr lang="en-GB" sz="54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18642C-7EAB-4EF1-9637-2691F2D23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90FCAE-95D1-470F-BBF3-A7303B6FB2E2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63A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0063A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D19B40B-50EF-4E6A-9624-B9BBB93EDE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31" b="11123"/>
          <a:stretch/>
        </p:blipFill>
        <p:spPr bwMode="auto">
          <a:xfrm>
            <a:off x="331891" y="1516699"/>
            <a:ext cx="9033301" cy="4467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C2DF552-C627-4F7C-B92B-20FA7B888BDE}"/>
              </a:ext>
            </a:extLst>
          </p:cNvPr>
          <p:cNvSpPr txBox="1"/>
          <p:nvPr/>
        </p:nvSpPr>
        <p:spPr>
          <a:xfrm>
            <a:off x="584127" y="6210144"/>
            <a:ext cx="78480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Adapted from Jeffrey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2018, 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UW CSE442, after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Jacques </a:t>
            </a:r>
            <a:r>
              <a:rPr kumimoji="0" lang="hu-HU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Bertin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hu-HU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Semiologie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hu-HU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Graphique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1967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3230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929" y="340079"/>
            <a:ext cx="10515600" cy="1325563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Visual encoding variables</a:t>
            </a:r>
            <a:r>
              <a:rPr lang="en-GB" sz="54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 </a:t>
            </a:r>
            <a:br>
              <a:rPr lang="en-GB" sz="54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GB" sz="1800" i="1" dirty="0">
                <a:solidFill>
                  <a:srgbClr val="36B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Grammar.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18642C-7EAB-4EF1-9637-2691F2D23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9634" y="6345397"/>
            <a:ext cx="2648243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90FCAE-95D1-470F-BBF3-A7303B6FB2E2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63A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63A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2DF552-C627-4F7C-B92B-20FA7B888BDE}"/>
              </a:ext>
            </a:extLst>
          </p:cNvPr>
          <p:cNvSpPr txBox="1"/>
          <p:nvPr/>
        </p:nvSpPr>
        <p:spPr>
          <a:xfrm>
            <a:off x="584127" y="6210144"/>
            <a:ext cx="78480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Adapted from Jeffrey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2018, 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UW CSE442, after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Jacques </a:t>
            </a:r>
            <a:r>
              <a:rPr kumimoji="0" lang="hu-HU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Bertin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hu-HU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Semiologie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hu-HU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Graphique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1967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96ACEFD-D807-4EAE-8BF6-E68CBD70B1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57" t="20929"/>
          <a:stretch/>
        </p:blipFill>
        <p:spPr bwMode="auto">
          <a:xfrm>
            <a:off x="6523842" y="1452446"/>
            <a:ext cx="5084031" cy="4709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130EBD0-A8C5-44A1-8617-EF544ADE8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929" y="2107095"/>
            <a:ext cx="11445948" cy="418967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Position (x2)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Size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Value (Saturation)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Texture</a:t>
            </a:r>
          </a:p>
          <a:p>
            <a:pPr>
              <a:lnSpc>
                <a:spcPct val="100000"/>
              </a:lnSpc>
            </a:pPr>
            <a:r>
              <a:rPr lang="en-US" sz="2400" dirty="0" err="1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Colour</a:t>
            </a:r>
            <a:endParaRPr lang="en-US" sz="2400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Orientation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Shape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(Time/Animation, Focus, Opacity)</a:t>
            </a:r>
          </a:p>
        </p:txBody>
      </p:sp>
    </p:spTree>
    <p:extLst>
      <p:ext uri="{BB962C8B-B14F-4D97-AF65-F5344CB8AC3E}">
        <p14:creationId xmlns:p14="http://schemas.microsoft.com/office/powerpoint/2010/main" val="1841094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3212" y="3205221"/>
            <a:ext cx="6461092" cy="2830205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Bertin’s</a:t>
            </a:r>
            <a:r>
              <a:rPr lang="en-GB" sz="48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</a:t>
            </a:r>
            <a:br>
              <a:rPr lang="en-GB" sz="48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br>
              <a:rPr lang="en-GB" sz="54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GB" sz="48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“</a:t>
            </a:r>
            <a:r>
              <a:rPr lang="en-GB" sz="40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Levels of Organisation”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18642C-7EAB-4EF1-9637-2691F2D23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90FCAE-95D1-470F-BBF3-A7303B6FB2E2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63A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0063A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2DF552-C627-4F7C-B92B-20FA7B888BDE}"/>
              </a:ext>
            </a:extLst>
          </p:cNvPr>
          <p:cNvSpPr txBox="1"/>
          <p:nvPr/>
        </p:nvSpPr>
        <p:spPr>
          <a:xfrm>
            <a:off x="584127" y="6210144"/>
            <a:ext cx="78480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Adapted from Jeffrey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2018, 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UW CSE442, after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Jacques </a:t>
            </a:r>
            <a:r>
              <a:rPr kumimoji="0" lang="hu-HU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Bertin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hu-HU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Semiologie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hu-HU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Graphique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1967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1431B6F-0503-4915-B593-18FDAF6AEC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19"/>
          <a:stretch/>
        </p:blipFill>
        <p:spPr bwMode="auto">
          <a:xfrm>
            <a:off x="147696" y="340079"/>
            <a:ext cx="8832041" cy="5629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1663D49-287D-4B91-8F06-1F74576B2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5336" y="563170"/>
            <a:ext cx="3849241" cy="44341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Bertin’s</a:t>
            </a:r>
            <a:r>
              <a:rPr lang="en-US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list</a:t>
            </a: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:</a:t>
            </a:r>
            <a:b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based on theoretical considerations of semiology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653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36B7B4"/>
      </a:hlink>
      <a:folHlink>
        <a:srgbClr val="36B7B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</TotalTime>
  <Words>1183</Words>
  <Application>Microsoft Macintosh PowerPoint</Application>
  <PresentationFormat>Widescreen</PresentationFormat>
  <Paragraphs>157</Paragraphs>
  <Slides>23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Calibri</vt:lpstr>
      <vt:lpstr>Calibri Light</vt:lpstr>
      <vt:lpstr>Circular Std Black</vt:lpstr>
      <vt:lpstr>Circular Std Book</vt:lpstr>
      <vt:lpstr>DDG_ProximaNova</vt:lpstr>
      <vt:lpstr>Times New Roman</vt:lpstr>
      <vt:lpstr>Office Theme</vt:lpstr>
      <vt:lpstr>2_Office Theme</vt:lpstr>
      <vt:lpstr>5_Custom Design</vt:lpstr>
      <vt:lpstr>PowerPoint Presentation</vt:lpstr>
      <vt:lpstr>Session 4. Advanced visualisations</vt:lpstr>
      <vt:lpstr>Session 4. Advanced visualisations</vt:lpstr>
      <vt:lpstr>What is Data Science?</vt:lpstr>
      <vt:lpstr>Visual language is a sign system.</vt:lpstr>
      <vt:lpstr>Visual language is a sign system.</vt:lpstr>
      <vt:lpstr>Bertin’s semiology of graphics.</vt:lpstr>
      <vt:lpstr>Visual encoding variables.  Visual Grammar.</vt:lpstr>
      <vt:lpstr>Bertin’s   “Levels of Organisation”</vt:lpstr>
      <vt:lpstr>Mackinlay design criteria.</vt:lpstr>
      <vt:lpstr>Mackinlay design criteria.</vt:lpstr>
      <vt:lpstr>Which square is lighter?</vt:lpstr>
      <vt:lpstr>Which square is lighter?</vt:lpstr>
      <vt:lpstr>How many times is the right circle larger?</vt:lpstr>
      <vt:lpstr>How many times is the top bar longer?</vt:lpstr>
      <vt:lpstr>Stevens’ power law.</vt:lpstr>
      <vt:lpstr>Stevens’ power law.</vt:lpstr>
      <vt:lpstr>Visual language is a sign system.</vt:lpstr>
      <vt:lpstr>Data visualization zoo.</vt:lpstr>
      <vt:lpstr>Session 4. Advanced visualisations</vt:lpstr>
      <vt:lpstr>Session 4. Advanced visualisations</vt:lpstr>
      <vt:lpstr>Code-along.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Communicating Economics.</dc:title>
  <dc:creator>Xenia Levantis</dc:creator>
  <cp:lastModifiedBy>Finn McEvoy</cp:lastModifiedBy>
  <cp:revision>85</cp:revision>
  <dcterms:created xsi:type="dcterms:W3CDTF">2021-07-20T09:12:48Z</dcterms:created>
  <dcterms:modified xsi:type="dcterms:W3CDTF">2024-03-12T09:55:11Z</dcterms:modified>
</cp:coreProperties>
</file>