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30"/>
  </p:notesMasterIdLst>
  <p:sldIdLst>
    <p:sldId id="439" r:id="rId3"/>
    <p:sldId id="569" r:id="rId4"/>
    <p:sldId id="496" r:id="rId5"/>
    <p:sldId id="475" r:id="rId6"/>
    <p:sldId id="495" r:id="rId7"/>
    <p:sldId id="441" r:id="rId8"/>
    <p:sldId id="480" r:id="rId9"/>
    <p:sldId id="581" r:id="rId10"/>
    <p:sldId id="582" r:id="rId11"/>
    <p:sldId id="583" r:id="rId12"/>
    <p:sldId id="584" r:id="rId13"/>
    <p:sldId id="585" r:id="rId14"/>
    <p:sldId id="586" r:id="rId15"/>
    <p:sldId id="568" r:id="rId16"/>
    <p:sldId id="455" r:id="rId17"/>
    <p:sldId id="456" r:id="rId18"/>
    <p:sldId id="457" r:id="rId19"/>
    <p:sldId id="570" r:id="rId20"/>
    <p:sldId id="574" r:id="rId21"/>
    <p:sldId id="575" r:id="rId22"/>
    <p:sldId id="576" r:id="rId23"/>
    <p:sldId id="577" r:id="rId24"/>
    <p:sldId id="578" r:id="rId25"/>
    <p:sldId id="514" r:id="rId26"/>
    <p:sldId id="587" r:id="rId27"/>
    <p:sldId id="580" r:id="rId28"/>
    <p:sldId id="4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496"/>
            <p14:sldId id="475"/>
            <p14:sldId id="495"/>
            <p14:sldId id="441"/>
            <p14:sldId id="480"/>
            <p14:sldId id="581"/>
            <p14:sldId id="582"/>
            <p14:sldId id="583"/>
            <p14:sldId id="584"/>
          </p14:sldIdLst>
        </p14:section>
        <p14:section name="Examples" id="{511CB755-2592-4D5F-A80E-EE1518586722}">
          <p14:sldIdLst>
            <p14:sldId id="585"/>
            <p14:sldId id="586"/>
            <p14:sldId id="568"/>
            <p14:sldId id="455"/>
            <p14:sldId id="456"/>
            <p14:sldId id="457"/>
            <p14:sldId id="570"/>
            <p14:sldId id="574"/>
            <p14:sldId id="575"/>
            <p14:sldId id="576"/>
            <p14:sldId id="577"/>
            <p14:sldId id="578"/>
            <p14:sldId id="514"/>
            <p14:sldId id="587"/>
            <p14:sldId id="580"/>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275E7D"/>
    <a:srgbClr val="122B39"/>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7" autoAdjust="0"/>
    <p:restoredTop sz="84362" autoAdjust="0"/>
  </p:normalViewPr>
  <p:slideViewPr>
    <p:cSldViewPr snapToGrid="0">
      <p:cViewPr varScale="1">
        <p:scale>
          <a:sx n="106" d="100"/>
          <a:sy n="106" d="100"/>
        </p:scale>
        <p:origin x="1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16/02/2024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16/02/2024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16/02/2024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Josh Hellings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78264" y="2358015"/>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Section 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kumimoji="0" lang="en-GB" sz="3600" b="0" i="1" u="none" strike="noStrike" kern="1200" cap="none" spc="0" normalizeH="0" baseline="0" noProof="0" dirty="0">
                <a:ln>
                  <a:noFill/>
                </a:ln>
                <a:solidFill>
                  <a:srgbClr val="36B7B4"/>
                </a:solidFill>
                <a:effectLst/>
                <a:uLnTx/>
                <a:uFillTx/>
                <a:latin typeface="Times New Roman" panose="02020603050405020304" pitchFamily="18" charset="0"/>
                <a:ea typeface="+mn-ea"/>
                <a:cs typeface="Times New Roman" panose="02020603050405020304" pitchFamily="18" charset="0"/>
              </a:rPr>
              <a:t>Introducing Vega-lite</a:t>
            </a:r>
            <a:br>
              <a:rPr kumimoji="0" lang="en-GB" sz="6000" b="0" i="1" u="none" strike="noStrike" kern="1200" cap="none" spc="0" normalizeH="0" baseline="0" noProof="0" dirty="0">
                <a:ln>
                  <a:noFill/>
                </a:ln>
                <a:solidFill>
                  <a:srgbClr val="F4C245"/>
                </a:solidFill>
                <a:effectLst/>
                <a:uLnTx/>
                <a:uFillTx/>
                <a:latin typeface="Times New Roman" panose="02020603050405020304" pitchFamily="18" charset="0"/>
                <a:ea typeface="+mn-ea"/>
                <a:cs typeface="Times New Roman" panose="02020603050405020304" pitchFamily="18" charset="0"/>
              </a:rPr>
            </a:b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Verdana" panose="020B0604030504040204" pitchFamily="34" charset="0"/>
                <a:cs typeface="Circular Std Book" panose="020B0604020101020102" pitchFamily="34" charset="0"/>
              </a:rPr>
              <a:t>It looks complicated at first, but is easy to convert into access, change and chart. </a:t>
            </a:r>
            <a:endParaRPr lang="en-GB" dirty="0">
              <a:solidFill>
                <a:srgbClr val="36B7B4"/>
              </a:solidFill>
              <a:latin typeface="Circular Std Book" panose="020B0604020101020102" pitchFamily="34" charset="0"/>
              <a:cs typeface="Circular Std Book" panose="020B0604020101020102" pitchFamily="34" charset="0"/>
            </a:endParaRP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 (aka </a:t>
            </a:r>
            <a:r>
              <a:rPr lang="en-GB" sz="2400" dirty="0">
                <a:solidFill>
                  <a:srgbClr val="36B7B4"/>
                </a:solidFill>
                <a:latin typeface="Circular Std Book" panose="020B0604020101020102" pitchFamily="34" charset="0"/>
                <a:cs typeface="Circular Std Book" panose="020B0604020101020102" pitchFamily="34" charset="0"/>
              </a:rPr>
              <a:t>name : value</a:t>
            </a:r>
            <a:r>
              <a:rPr lang="en-GB" sz="2400" dirty="0">
                <a:solidFill>
                  <a:schemeClr val="bg1"/>
                </a:solidFill>
                <a:latin typeface="Circular Std Book" panose="020B0604020101020102" pitchFamily="34" charset="0"/>
                <a:cs typeface="Circular Std Book" panose="020B0604020101020102" pitchFamily="34" charset="0"/>
              </a:rPr>
              <a:t> 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a:t>
            </a:r>
            <a:r>
              <a:rPr lang="en-US" sz="1800" dirty="0">
                <a:solidFill>
                  <a:srgbClr val="FFC000"/>
                </a:solidFill>
                <a:latin typeface="Consolas" panose="020B0609020204030204" pitchFamily="49" charset="0"/>
              </a:rPr>
              <a:t>kids</a:t>
            </a:r>
            <a:r>
              <a:rPr lang="en-US" sz="1800" b="0" i="0" dirty="0">
                <a:solidFill>
                  <a:srgbClr val="FFC000"/>
                </a:solidFill>
                <a:effectLst/>
                <a:latin typeface="Consolas" panose="020B0609020204030204" pitchFamily="49" charset="0"/>
              </a:rPr>
              <a:t>":4,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3582369"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…what does the new method look like?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There are lots of different ways to deliver data to your visualisation. We will focus on the following three:</a:t>
            </a:r>
          </a:p>
          <a:p>
            <a:pPr marL="971550" lvl="1" indent="-514350">
              <a:lnSpc>
                <a:spcPct val="150000"/>
              </a:lnSpc>
              <a:buFont typeface="+mj-lt"/>
              <a:buAutoNum type="arabicPeriod"/>
            </a:pPr>
            <a:r>
              <a:rPr lang="en-GB"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a:t>
            </a:r>
          </a:p>
          <a:p>
            <a:pPr marL="971550" lvl="1" indent="-514350">
              <a:lnSpc>
                <a:spcPct val="150000"/>
              </a:lnSpc>
              <a:buFont typeface="+mj-lt"/>
              <a:buAutoNum type="arabicPeriod"/>
            </a:pPr>
            <a:r>
              <a:rPr lang="en-GB" dirty="0">
                <a:solidFill>
                  <a:schemeClr val="bg1">
                    <a:lumMod val="95000"/>
                  </a:schemeClr>
                </a:solidFill>
                <a:latin typeface="Circular Std Book" panose="020B0604020101020102" pitchFamily="34" charset="0"/>
                <a:cs typeface="Circular Std Book" panose="020B0604020101020102" pitchFamily="34" charset="0"/>
              </a:rPr>
              <a:t>Via CSV file on GitHub</a:t>
            </a:r>
          </a:p>
          <a:p>
            <a:pPr marL="971550" lvl="1" indent="-514350">
              <a:lnSpc>
                <a:spcPct val="150000"/>
              </a:lnSpc>
              <a:buFont typeface="+mj-lt"/>
              <a:buAutoNum type="arabicPeriod"/>
            </a:pPr>
            <a:r>
              <a:rPr lang="en-GB" dirty="0">
                <a:solidFill>
                  <a:schemeClr val="bg1">
                    <a:lumMod val="95000"/>
                  </a:schemeClr>
                </a:solidFill>
                <a:latin typeface="Circular Std Book" panose="020B0604020101020102" pitchFamily="34" charset="0"/>
                <a:cs typeface="Circular Std Book" panose="020B0604020101020102" pitchFamily="34" charset="0"/>
              </a:rPr>
              <a:t>Via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327976" y="332465"/>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…what does the new method look like?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F431784-00B0-5DDB-0E06-05B643E6D1F3}"/>
              </a:ext>
            </a:extLst>
          </p:cNvPr>
          <p:cNvSpPr>
            <a:spLocks noGrp="1"/>
          </p:cNvSpPr>
          <p:nvPr>
            <p:ph idx="1"/>
          </p:nvPr>
        </p:nvSpPr>
        <p:spPr>
          <a:xfrm>
            <a:off x="327976" y="1816768"/>
            <a:ext cx="11205261" cy="4940512"/>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a:t>
            </a:r>
          </a:p>
          <a:p>
            <a:pPr marL="0" indent="0">
              <a:lnSpc>
                <a:spcPct val="150000"/>
              </a:lnSpc>
              <a:buNone/>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pic>
        <p:nvPicPr>
          <p:cNvPr id="4" name="Picture 3" descr="A screenshot of a computer screen&#10;&#10;Description automatically generated">
            <a:extLst>
              <a:ext uri="{FF2B5EF4-FFF2-40B4-BE49-F238E27FC236}">
                <a16:creationId xmlns:a16="http://schemas.microsoft.com/office/drawing/2014/main" id="{0982CC15-64CB-18E7-D3C4-993E7BDC7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976" y="2858658"/>
            <a:ext cx="5642508" cy="3746862"/>
          </a:xfrm>
          <a:prstGeom prst="rect">
            <a:avLst/>
          </a:prstGeom>
        </p:spPr>
      </p:pic>
      <p:cxnSp>
        <p:nvCxnSpPr>
          <p:cNvPr id="7" name="Straight Arrow Connector 6">
            <a:extLst>
              <a:ext uri="{FF2B5EF4-FFF2-40B4-BE49-F238E27FC236}">
                <a16:creationId xmlns:a16="http://schemas.microsoft.com/office/drawing/2014/main" id="{17088C2D-86B2-B4FA-9940-7A2F171377A9}"/>
              </a:ext>
            </a:extLst>
          </p:cNvPr>
          <p:cNvCxnSpPr>
            <a:cxnSpLocks/>
          </p:cNvCxnSpPr>
          <p:nvPr/>
        </p:nvCxnSpPr>
        <p:spPr>
          <a:xfrm flipH="1">
            <a:off x="6954253" y="1665027"/>
            <a:ext cx="2817544" cy="2678373"/>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DAFEBDC2-922A-6899-D951-F214D011A9F1}"/>
              </a:ext>
            </a:extLst>
          </p:cNvPr>
          <p:cNvSpPr txBox="1"/>
          <p:nvPr/>
        </p:nvSpPr>
        <p:spPr>
          <a:xfrm>
            <a:off x="9841832" y="1082842"/>
            <a:ext cx="1864894"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here</a:t>
            </a:r>
          </a:p>
        </p:txBody>
      </p:sp>
    </p:spTree>
    <p:extLst>
      <p:ext uri="{BB962C8B-B14F-4D97-AF65-F5344CB8AC3E}">
        <p14:creationId xmlns:p14="http://schemas.microsoft.com/office/powerpoint/2010/main" val="173623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18160" y="2211914"/>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3600" i="1" dirty="0">
                <a:solidFill>
                  <a:srgbClr val="F4C245"/>
                </a:solidFill>
                <a:latin typeface="Times New Roman" panose="02020603050405020304" pitchFamily="18" charset="0"/>
                <a:cs typeface="Times New Roman" panose="02020603050405020304" pitchFamily="18" charset="0"/>
              </a:rPr>
              <a:t>Introduction</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London School of Economics | Monday 19 February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…what does the new method look like?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CDD7E93D-6A4A-20D6-08C7-3C858C8205E6}"/>
              </a:ext>
            </a:extLst>
          </p:cNvPr>
          <p:cNvSpPr>
            <a:spLocks noGrp="1"/>
          </p:cNvSpPr>
          <p:nvPr>
            <p:ph idx="1"/>
          </p:nvPr>
        </p:nvSpPr>
        <p:spPr>
          <a:xfrm>
            <a:off x="327976" y="1792704"/>
            <a:ext cx="11205261" cy="496457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Delivered via a CSV file on GitHub</a:t>
            </a: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9216188" y="1203362"/>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9" name="Picture 8" descr="A computer screen shot of a program code&#10;&#10;Description automatically generated">
            <a:extLst>
              <a:ext uri="{FF2B5EF4-FFF2-40B4-BE49-F238E27FC236}">
                <a16:creationId xmlns:a16="http://schemas.microsoft.com/office/drawing/2014/main" id="{B764A5FD-8F8B-66A4-32E9-0E3E668E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73" y="2928407"/>
            <a:ext cx="10389854" cy="3073815"/>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a:off x="10463149" y="2126692"/>
            <a:ext cx="305114" cy="1302308"/>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4262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E5A3FC25-7A40-E783-D216-A93E89A6049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359D751-523A-2826-CF18-594BF4392D13}"/>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…what does the new method look like?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3B7E90C8-AE81-9996-6409-381F70BEDC94}"/>
              </a:ext>
            </a:extLst>
          </p:cNvPr>
          <p:cNvSpPr>
            <a:spLocks noGrp="1"/>
          </p:cNvSpPr>
          <p:nvPr>
            <p:ph idx="1"/>
          </p:nvPr>
        </p:nvSpPr>
        <p:spPr>
          <a:xfrm>
            <a:off x="327976" y="1792704"/>
            <a:ext cx="11205261" cy="496457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Delivered via a CSV file on GitHub</a:t>
            </a: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8" name="TextBox 7">
            <a:extLst>
              <a:ext uri="{FF2B5EF4-FFF2-40B4-BE49-F238E27FC236}">
                <a16:creationId xmlns:a16="http://schemas.microsoft.com/office/drawing/2014/main" id="{7007897E-9114-A79F-745A-153F7A7B3DAF}"/>
              </a:ext>
            </a:extLst>
          </p:cNvPr>
          <p:cNvSpPr txBox="1"/>
          <p:nvPr/>
        </p:nvSpPr>
        <p:spPr>
          <a:xfrm>
            <a:off x="9216188" y="1203362"/>
            <a:ext cx="2493921" cy="1200329"/>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pic>
        <p:nvPicPr>
          <p:cNvPr id="4" name="Picture 3" descr="A screenshot of a computer&#10;&#10;Description automatically generated">
            <a:extLst>
              <a:ext uri="{FF2B5EF4-FFF2-40B4-BE49-F238E27FC236}">
                <a16:creationId xmlns:a16="http://schemas.microsoft.com/office/drawing/2014/main" id="{815F1653-4E3E-83BD-6D99-CE93258D6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462" y="2777845"/>
            <a:ext cx="3493769" cy="3692601"/>
          </a:xfrm>
          <a:prstGeom prst="rect">
            <a:avLst/>
          </a:prstGeom>
        </p:spPr>
      </p:pic>
      <p:cxnSp>
        <p:nvCxnSpPr>
          <p:cNvPr id="7" name="Straight Arrow Connector 6">
            <a:extLst>
              <a:ext uri="{FF2B5EF4-FFF2-40B4-BE49-F238E27FC236}">
                <a16:creationId xmlns:a16="http://schemas.microsoft.com/office/drawing/2014/main" id="{CD4EC74E-F036-BD78-4D1C-69804A9AEEA9}"/>
              </a:ext>
            </a:extLst>
          </p:cNvPr>
          <p:cNvCxnSpPr>
            <a:cxnSpLocks/>
          </p:cNvCxnSpPr>
          <p:nvPr/>
        </p:nvCxnSpPr>
        <p:spPr>
          <a:xfrm flipH="1">
            <a:off x="7074568" y="1988039"/>
            <a:ext cx="2141620" cy="120032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4129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…what does the new method look like?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4091B330-FC70-2B42-C826-11A47940F2F1}"/>
              </a:ext>
            </a:extLst>
          </p:cNvPr>
          <p:cNvSpPr>
            <a:spLocks noGrp="1"/>
          </p:cNvSpPr>
          <p:nvPr>
            <p:ph idx="1"/>
          </p:nvPr>
        </p:nvSpPr>
        <p:spPr>
          <a:xfrm>
            <a:off x="327976" y="1792704"/>
            <a:ext cx="11205261" cy="496457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Delivered via an API</a:t>
            </a:r>
          </a:p>
          <a:p>
            <a:pPr marL="457200" lvl="1"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8" name="TextBox 7">
            <a:extLst>
              <a:ext uri="{FF2B5EF4-FFF2-40B4-BE49-F238E27FC236}">
                <a16:creationId xmlns:a16="http://schemas.microsoft.com/office/drawing/2014/main" id="{A7FF9B8E-C415-C4C5-AF7E-706DEEA0C2B7}"/>
              </a:ext>
            </a:extLst>
          </p:cNvPr>
          <p:cNvSpPr txBox="1"/>
          <p:nvPr/>
        </p:nvSpPr>
        <p:spPr>
          <a:xfrm>
            <a:off x="9547172" y="1615323"/>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externally, accessed via a special ‘API’ link</a:t>
            </a:r>
          </a:p>
        </p:txBody>
      </p:sp>
      <p:pic>
        <p:nvPicPr>
          <p:cNvPr id="4" name="Picture 3" descr="A computer screen with text on it&#10;&#10;Description automatically generated">
            <a:extLst>
              <a:ext uri="{FF2B5EF4-FFF2-40B4-BE49-F238E27FC236}">
                <a16:creationId xmlns:a16="http://schemas.microsoft.com/office/drawing/2014/main" id="{02BD75C5-56EC-0CA5-5127-A7B138A79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828" y="2666330"/>
            <a:ext cx="7053347" cy="3481805"/>
          </a:xfrm>
          <a:prstGeom prst="rect">
            <a:avLst/>
          </a:prstGeom>
        </p:spPr>
      </p:pic>
      <p:cxnSp>
        <p:nvCxnSpPr>
          <p:cNvPr id="7" name="Straight Arrow Connector 6">
            <a:extLst>
              <a:ext uri="{FF2B5EF4-FFF2-40B4-BE49-F238E27FC236}">
                <a16:creationId xmlns:a16="http://schemas.microsoft.com/office/drawing/2014/main" id="{87260404-45ED-0A21-E195-1029EAAC22FA}"/>
              </a:ext>
            </a:extLst>
          </p:cNvPr>
          <p:cNvCxnSpPr>
            <a:cxnSpLocks/>
          </p:cNvCxnSpPr>
          <p:nvPr/>
        </p:nvCxnSpPr>
        <p:spPr>
          <a:xfrm flipH="1">
            <a:off x="5101389" y="2204665"/>
            <a:ext cx="4445783" cy="1128082"/>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8968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13FBEB5-4111-60C7-C40B-9A8FBF30192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DEB8E2B-F3FF-8E72-9867-E8BA8CAE2A6F}"/>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…what does the new method look like?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AABECC7C-2B0D-B5EB-E299-78E0067E9270}"/>
              </a:ext>
            </a:extLst>
          </p:cNvPr>
          <p:cNvSpPr>
            <a:spLocks noGrp="1"/>
          </p:cNvSpPr>
          <p:nvPr>
            <p:ph idx="1"/>
          </p:nvPr>
        </p:nvSpPr>
        <p:spPr>
          <a:xfrm>
            <a:off x="327976" y="1792704"/>
            <a:ext cx="11205261" cy="496457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Delivered via an API</a:t>
            </a: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8" name="TextBox 7">
            <a:extLst>
              <a:ext uri="{FF2B5EF4-FFF2-40B4-BE49-F238E27FC236}">
                <a16:creationId xmlns:a16="http://schemas.microsoft.com/office/drawing/2014/main" id="{2FB756EA-A488-CE54-14BE-E6D7B99207D1}"/>
              </a:ext>
            </a:extLst>
          </p:cNvPr>
          <p:cNvSpPr txBox="1"/>
          <p:nvPr/>
        </p:nvSpPr>
        <p:spPr>
          <a:xfrm>
            <a:off x="9216188" y="1203362"/>
            <a:ext cx="2493921" cy="1477328"/>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the underlying numbers. Note the ‘key-value pairs’</a:t>
            </a:r>
          </a:p>
        </p:txBody>
      </p:sp>
      <p:pic>
        <p:nvPicPr>
          <p:cNvPr id="6" name="Picture 5" descr="A screenshot of a computer&#10;&#10;Description automatically generated">
            <a:extLst>
              <a:ext uri="{FF2B5EF4-FFF2-40B4-BE49-F238E27FC236}">
                <a16:creationId xmlns:a16="http://schemas.microsoft.com/office/drawing/2014/main" id="{4397216A-789E-3F29-09D0-83F0A9D01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883" y="2787650"/>
            <a:ext cx="3646570" cy="3578090"/>
          </a:xfrm>
          <a:prstGeom prst="rect">
            <a:avLst/>
          </a:prstGeom>
        </p:spPr>
      </p:pic>
      <p:cxnSp>
        <p:nvCxnSpPr>
          <p:cNvPr id="7" name="Straight Arrow Connector 6">
            <a:extLst>
              <a:ext uri="{FF2B5EF4-FFF2-40B4-BE49-F238E27FC236}">
                <a16:creationId xmlns:a16="http://schemas.microsoft.com/office/drawing/2014/main" id="{A50EAD1A-3C8B-ECFE-075C-3901AE496F86}"/>
              </a:ext>
            </a:extLst>
          </p:cNvPr>
          <p:cNvCxnSpPr>
            <a:cxnSpLocks/>
          </p:cNvCxnSpPr>
          <p:nvPr/>
        </p:nvCxnSpPr>
        <p:spPr>
          <a:xfrm flipH="1">
            <a:off x="7074568" y="1988039"/>
            <a:ext cx="2141620" cy="120032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6798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798580" y="1200219"/>
            <a:ext cx="9658174" cy="2387600"/>
          </a:xfrm>
        </p:spPr>
        <p:txBody>
          <a:bodyPr>
            <a:normAutofit/>
          </a:bodyPr>
          <a:lstStyle/>
          <a:p>
            <a:pPr algn="l"/>
            <a:r>
              <a:rPr lang="en-US" dirty="0">
                <a:solidFill>
                  <a:schemeClr val="bg1"/>
                </a:solidFill>
                <a:latin typeface="Circular Std Book" panose="020B0604020101020102" pitchFamily="34" charset="0"/>
                <a:cs typeface="Circular Std Book" panose="020B0604020101020102" pitchFamily="34" charset="0"/>
              </a:rPr>
              <a:t>Session 1</a:t>
            </a:r>
            <a:r>
              <a:rPr lang="en-GB" dirty="0">
                <a:solidFill>
                  <a:srgbClr val="F4C245"/>
                </a:solidFill>
                <a:latin typeface="Circular Std Book" panose="020B0604020101020102" pitchFamily="34" charset="0"/>
                <a:cs typeface="Circular Std Book" panose="020B0604020101020102" pitchFamily="34" charset="0"/>
              </a:rPr>
              <a:t>.</a:t>
            </a:r>
            <a:br>
              <a:rPr lang="en-GB"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cs typeface="Times New Roman" panose="02020603050405020304" pitchFamily="18" charset="0"/>
              </a:rPr>
              <a:t>Charts as data</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3" name="Title 1">
            <a:extLst>
              <a:ext uri="{FF2B5EF4-FFF2-40B4-BE49-F238E27FC236}">
                <a16:creationId xmlns:a16="http://schemas.microsoft.com/office/drawing/2014/main" id="{C4C687C2-D06D-BAAB-4C5D-BFCACC2E8163}"/>
              </a:ext>
            </a:extLst>
          </p:cNvPr>
          <p:cNvSpPr txBox="1">
            <a:spLocks/>
          </p:cNvSpPr>
          <p:nvPr/>
        </p:nvSpPr>
        <p:spPr>
          <a:xfrm>
            <a:off x="798580" y="3408007"/>
            <a:ext cx="9658174" cy="18544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600" b="0" i="1" u="none" strike="noStrike" kern="1200" cap="none" spc="0" normalizeH="0" baseline="0" noProof="0" dirty="0">
                <a:ln>
                  <a:noFill/>
                </a:ln>
                <a:solidFill>
                  <a:srgbClr val="F4C245"/>
                </a:solidFill>
                <a:effectLst/>
                <a:uLnTx/>
                <a:uFillTx/>
                <a:latin typeface="Times New Roman" panose="02020603050405020304" pitchFamily="18" charset="0"/>
                <a:ea typeface="+mj-ea"/>
                <a:cs typeface="Times New Roman" panose="02020603050405020304" pitchFamily="18" charset="0"/>
              </a:rPr>
              <a:t>Code-along</a:t>
            </a:r>
            <a:endParaRPr kumimoji="0" lang="en-GB" sz="6000" b="0" i="1" u="none" strike="noStrike" kern="1200" cap="none" spc="0" normalizeH="0" baseline="0" noProof="0" dirty="0">
              <a:ln>
                <a:noFill/>
              </a:ln>
              <a:solidFill>
                <a:srgbClr val="F4C245"/>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78937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4E227DBA-95F8-D72F-6852-81D5649CD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41806-8619-7A91-3E41-1F8C62393C85}"/>
              </a:ext>
            </a:extLst>
          </p:cNvPr>
          <p:cNvSpPr>
            <a:spLocks noGrp="1"/>
          </p:cNvSpPr>
          <p:nvPr>
            <p:ph type="ctrTitle"/>
          </p:nvPr>
        </p:nvSpPr>
        <p:spPr>
          <a:xfrm>
            <a:off x="798580" y="1200219"/>
            <a:ext cx="9658174" cy="2387600"/>
          </a:xfrm>
        </p:spPr>
        <p:txBody>
          <a:bodyPr>
            <a:normAutofit/>
          </a:bodyPr>
          <a:lstStyle/>
          <a:p>
            <a:pPr algn="l"/>
            <a:r>
              <a:rPr lang="en-US" dirty="0">
                <a:solidFill>
                  <a:schemeClr val="bg1"/>
                </a:solidFill>
                <a:latin typeface="Circular Std Book" panose="020B0604020101020102" pitchFamily="34" charset="0"/>
                <a:cs typeface="Circular Std Book" panose="020B0604020101020102" pitchFamily="34" charset="0"/>
              </a:rPr>
              <a:t>Session 1</a:t>
            </a:r>
            <a:r>
              <a:rPr lang="en-GB" dirty="0">
                <a:solidFill>
                  <a:srgbClr val="F4C245"/>
                </a:solidFill>
                <a:latin typeface="Circular Std Book" panose="020B0604020101020102" pitchFamily="34" charset="0"/>
                <a:cs typeface="Circular Std Book" panose="020B0604020101020102" pitchFamily="34" charset="0"/>
              </a:rPr>
              <a:t>.</a:t>
            </a:r>
            <a:br>
              <a:rPr lang="en-GB"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cs typeface="Times New Roman" panose="02020603050405020304" pitchFamily="18" charset="0"/>
              </a:rPr>
              <a:t>Charts as data</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E37BD1-9A06-8B53-F0C2-147B46F5F974}"/>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3" name="Title 1">
            <a:extLst>
              <a:ext uri="{FF2B5EF4-FFF2-40B4-BE49-F238E27FC236}">
                <a16:creationId xmlns:a16="http://schemas.microsoft.com/office/drawing/2014/main" id="{06731EEE-2528-13E0-2757-9EDA48DE0AB5}"/>
              </a:ext>
            </a:extLst>
          </p:cNvPr>
          <p:cNvSpPr txBox="1">
            <a:spLocks/>
          </p:cNvSpPr>
          <p:nvPr/>
        </p:nvSpPr>
        <p:spPr>
          <a:xfrm>
            <a:off x="798580" y="4459016"/>
            <a:ext cx="8441673" cy="11987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3200" i="1" dirty="0">
                <a:solidFill>
                  <a:srgbClr val="F4C245"/>
                </a:solidFill>
                <a:latin typeface="Times New Roman" panose="02020603050405020304" pitchFamily="18" charset="0"/>
                <a:cs typeface="Times New Roman" panose="02020603050405020304" pitchFamily="18" charset="0"/>
              </a:rPr>
              <a:t>https://</a:t>
            </a:r>
            <a:r>
              <a:rPr lang="en-GB" sz="3200" i="1" dirty="0" err="1">
                <a:solidFill>
                  <a:srgbClr val="F4C245"/>
                </a:solidFill>
                <a:latin typeface="Times New Roman" panose="02020603050405020304" pitchFamily="18" charset="0"/>
                <a:cs typeface="Times New Roman" panose="02020603050405020304" pitchFamily="18" charset="0"/>
              </a:rPr>
              <a:t>github.com</a:t>
            </a:r>
            <a:r>
              <a:rPr lang="en-GB" sz="3200" i="1" dirty="0">
                <a:solidFill>
                  <a:srgbClr val="F4C245"/>
                </a:solidFill>
                <a:latin typeface="Times New Roman" panose="02020603050405020304" pitchFamily="18" charset="0"/>
                <a:cs typeface="Times New Roman" panose="02020603050405020304" pitchFamily="18" charset="0"/>
              </a:rPr>
              <a:t>/</a:t>
            </a:r>
            <a:r>
              <a:rPr lang="en-GB" sz="3200" i="1" dirty="0" err="1">
                <a:solidFill>
                  <a:srgbClr val="F4C245"/>
                </a:solidFill>
                <a:latin typeface="Times New Roman" panose="02020603050405020304" pitchFamily="18" charset="0"/>
                <a:cs typeface="Times New Roman" panose="02020603050405020304" pitchFamily="18" charset="0"/>
              </a:rPr>
              <a:t>EconomicsObservatory</a:t>
            </a:r>
            <a:r>
              <a:rPr lang="en-GB" sz="3200" i="1" dirty="0">
                <a:solidFill>
                  <a:srgbClr val="F4C245"/>
                </a:solidFill>
                <a:latin typeface="Times New Roman" panose="02020603050405020304" pitchFamily="18" charset="0"/>
                <a:cs typeface="Times New Roman" panose="02020603050405020304" pitchFamily="18" charset="0"/>
              </a:rPr>
              <a:t>/courses/blob/main/</a:t>
            </a:r>
            <a:r>
              <a:rPr lang="en-GB" sz="3200" i="1" dirty="0" err="1">
                <a:solidFill>
                  <a:srgbClr val="F4C245"/>
                </a:solidFill>
                <a:latin typeface="Times New Roman" panose="02020603050405020304" pitchFamily="18" charset="0"/>
                <a:cs typeface="Times New Roman" panose="02020603050405020304" pitchFamily="18" charset="0"/>
              </a:rPr>
              <a:t>README.md</a:t>
            </a:r>
            <a:endParaRPr kumimoji="0" lang="en-GB" sz="3200" b="0" i="1" u="none" strike="noStrike" kern="1200" cap="none" spc="0" normalizeH="0" baseline="0" noProof="0" dirty="0">
              <a:ln>
                <a:noFill/>
              </a:ln>
              <a:solidFill>
                <a:srgbClr val="F4C245"/>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9516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Exploring the three data types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be using </a:t>
            </a:r>
            <a:r>
              <a:rPr lang="en-GB" sz="2400" dirty="0">
                <a:solidFill>
                  <a:srgbClr val="36B7B4"/>
                </a:solidFill>
                <a:latin typeface="Circular Std Book" panose="020B0604020101020102" pitchFamily="34" charset="0"/>
                <a:cs typeface="Circular Std Book" panose="020B0604020101020102" pitchFamily="34" charset="0"/>
              </a:rPr>
              <a:t>Vega-Lite</a:t>
            </a:r>
            <a:r>
              <a:rPr lang="en-GB" sz="2400" dirty="0">
                <a:solidFill>
                  <a:schemeClr val="bg1"/>
                </a:solidFill>
                <a:latin typeface="Circular Std Book" panose="020B0604020101020102" pitchFamily="34" charset="0"/>
                <a:cs typeface="Circular Std Book" panose="020B0604020101020102" pitchFamily="34" charset="0"/>
              </a:rPr>
              <a:t> to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chart1_data_inline.json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chart2_data_linked.json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chart3_data_from_api.json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By the end of the session, you will have downloaded one of the JSON files, and added it to your own personal repository (more on this to follow…)</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Ordered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1570</Words>
  <Application>Microsoft Macintosh PowerPoint</Application>
  <PresentationFormat>Widescreen</PresentationFormat>
  <Paragraphs>214</Paragraphs>
  <Slides>27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Circular Std Book</vt:lpstr>
      <vt:lpstr>Consolas</vt:lpstr>
      <vt:lpstr>Gill Sans MT</vt:lpstr>
      <vt:lpstr>Times New Roman</vt:lpstr>
      <vt:lpstr>Tw Cen MT</vt:lpstr>
      <vt:lpstr>Verdana</vt:lpstr>
      <vt:lpstr>Office Theme</vt:lpstr>
      <vt:lpstr>5_Custom Design</vt:lpstr>
      <vt:lpstr>PowerPoint Presentation</vt:lpstr>
      <vt:lpstr>Data Masterclass. Introduction   London School of Economics | Monday 19 February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1: Charts as data. Introducing Vega-lite </vt:lpstr>
      <vt:lpstr>JSON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1. Charts as data</vt:lpstr>
      <vt:lpstr>Session 1. Charts as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Charlie Meyrick</cp:lastModifiedBy>
  <cp:revision>88</cp:revision>
  <dcterms:created xsi:type="dcterms:W3CDTF">2021-07-20T09:12:48Z</dcterms:created>
  <dcterms:modified xsi:type="dcterms:W3CDTF">2024-02-16T10:35:40Z</dcterms:modified>
</cp:coreProperties>
</file>