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12"/>
  </p:notesMasterIdLst>
  <p:sldIdLst>
    <p:sldId id="439" r:id="rId3"/>
    <p:sldId id="486" r:id="rId4"/>
    <p:sldId id="544" r:id="rId5"/>
    <p:sldId id="517" r:id="rId6"/>
    <p:sldId id="557" r:id="rId7"/>
    <p:sldId id="558" r:id="rId8"/>
    <p:sldId id="543" r:id="rId9"/>
    <p:sldId id="550" r:id="rId10"/>
    <p:sldId id="5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  <p14:sldId id="544"/>
            <p14:sldId id="517"/>
            <p14:sldId id="557"/>
            <p14:sldId id="558"/>
            <p14:sldId id="543"/>
            <p14:sldId id="550"/>
            <p14:sldId id="5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B39"/>
    <a:srgbClr val="F4C245"/>
    <a:srgbClr val="36B7B4"/>
    <a:srgbClr val="275E7D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 autoAdjust="0"/>
    <p:restoredTop sz="84512" autoAdjust="0"/>
  </p:normalViewPr>
  <p:slideViewPr>
    <p:cSldViewPr snapToGrid="0">
      <p:cViewPr varScale="1">
        <p:scale>
          <a:sx n="120" d="100"/>
          <a:sy n="120" d="100"/>
        </p:scale>
        <p:origin x="1280" y="192"/>
      </p:cViewPr>
      <p:guideLst/>
    </p:cSldViewPr>
  </p:slideViewPr>
  <p:notesTextViewPr>
    <p:cViewPr>
      <p:scale>
        <a:sx n="385" d="100"/>
        <a:sy n="3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this page, the HTML (2700 lines long!) defines the page we see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1FA71-43BA-430C-A352-65181A5623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3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5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9040EB-E42A-B0FB-5290-063484DA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83A1-3F52-462B-1F9F-E1BA849B7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5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E35A4-896F-FA04-BA3B-BDA515A6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41B0A-9B5D-644A-8ECD-43C976533A5A}"/>
              </a:ext>
            </a:extLst>
          </p:cNvPr>
          <p:cNvSpPr txBox="1"/>
          <p:nvPr/>
        </p:nvSpPr>
        <p:spPr>
          <a:xfrm>
            <a:off x="798580" y="4279604"/>
            <a:ext cx="792011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Producing Charts from Multiple Sources (20 minutes)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27FBF-7B17-860E-97CC-F855D7656DE2}"/>
              </a:ext>
            </a:extLst>
          </p:cNvPr>
          <p:cNvSpPr txBox="1"/>
          <p:nvPr/>
        </p:nvSpPr>
        <p:spPr>
          <a:xfrm>
            <a:off x="798580" y="5142205"/>
            <a:ext cx="609692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Guided chart creation (40 minutes)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1569499-A09E-55DD-E170-F9E4CADE1DE4}"/>
              </a:ext>
            </a:extLst>
          </p:cNvPr>
          <p:cNvSpPr txBox="1">
            <a:spLocks/>
          </p:cNvSpPr>
          <p:nvPr/>
        </p:nvSpPr>
        <p:spPr>
          <a:xfrm>
            <a:off x="584127" y="340080"/>
            <a:ext cx="10515600" cy="1325563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Transforming Data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50FDEC-2C80-6959-F5A6-73CE96B0616D}"/>
              </a:ext>
            </a:extLst>
          </p:cNvPr>
          <p:cNvSpPr/>
          <p:nvPr/>
        </p:nvSpPr>
        <p:spPr>
          <a:xfrm>
            <a:off x="3467099" y="2562225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Data</a:t>
            </a:r>
            <a:endParaRPr lang="en-GB" sz="1600" b="1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algn="ctr"/>
            <a:r>
              <a:rPr lang="en-GB" sz="1200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(API, CSV, JSON)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CD212E-BA16-E1CC-EE7B-AD49E438ADEF}"/>
              </a:ext>
            </a:extLst>
          </p:cNvPr>
          <p:cNvSpPr txBox="1">
            <a:spLocks/>
          </p:cNvSpPr>
          <p:nvPr/>
        </p:nvSpPr>
        <p:spPr>
          <a:xfrm>
            <a:off x="584127" y="1762224"/>
            <a:ext cx="11445948" cy="59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Today, we’ve used data from a single source (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API, CSV, JSON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 to produce charts: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90B2E6-8647-2426-DA92-9664A36280EF}"/>
              </a:ext>
            </a:extLst>
          </p:cNvPr>
          <p:cNvSpPr/>
          <p:nvPr/>
        </p:nvSpPr>
        <p:spPr>
          <a:xfrm>
            <a:off x="6096000" y="2562225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Chart</a:t>
            </a:r>
            <a:endParaRPr lang="en-GB" sz="1600" b="1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algn="ctr"/>
            <a:r>
              <a:rPr lang="en-GB" sz="1200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(Vega-lite)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C54BC0-A2FD-AB80-F720-A7C989E9081D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5419724" y="3081338"/>
            <a:ext cx="676276" cy="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A1CAA5D-42FD-E6F7-E52A-7D83F7EEDB66}"/>
              </a:ext>
            </a:extLst>
          </p:cNvPr>
          <p:cNvSpPr txBox="1">
            <a:spLocks/>
          </p:cNvSpPr>
          <p:nvPr/>
        </p:nvSpPr>
        <p:spPr>
          <a:xfrm>
            <a:off x="584127" y="3694410"/>
            <a:ext cx="11445948" cy="59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Sometimes we need to merge and transform data from different places: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C373BF-C447-DC1D-1CA3-7BAC81124E57}"/>
              </a:ext>
            </a:extLst>
          </p:cNvPr>
          <p:cNvSpPr/>
          <p:nvPr/>
        </p:nvSpPr>
        <p:spPr>
          <a:xfrm>
            <a:off x="7748588" y="4728386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Chart</a:t>
            </a:r>
            <a:endParaRPr lang="en-GB" sz="1600" b="1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algn="ctr"/>
            <a:r>
              <a:rPr lang="en-GB" sz="1200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(Vega-lite)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D2A823-2465-D7CB-2A16-65B70817B715}"/>
              </a:ext>
            </a:extLst>
          </p:cNvPr>
          <p:cNvSpPr/>
          <p:nvPr/>
        </p:nvSpPr>
        <p:spPr>
          <a:xfrm>
            <a:off x="5119687" y="4728386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Tidy Data</a:t>
            </a:r>
          </a:p>
          <a:p>
            <a:pPr algn="ctr"/>
            <a:r>
              <a:rPr lang="en-GB" sz="1200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(CSV, JSON)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29F4C7-43DF-2084-6BF8-D031E2679B8B}"/>
              </a:ext>
            </a:extLst>
          </p:cNvPr>
          <p:cNvSpPr/>
          <p:nvPr/>
        </p:nvSpPr>
        <p:spPr>
          <a:xfrm>
            <a:off x="2490786" y="4406419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Source 1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DC6FFD-F263-B5D0-5166-EBECDC78E780}"/>
              </a:ext>
            </a:extLst>
          </p:cNvPr>
          <p:cNvSpPr/>
          <p:nvPr/>
        </p:nvSpPr>
        <p:spPr>
          <a:xfrm>
            <a:off x="2490785" y="5002507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Source 2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3E95B-D157-5FBA-5A77-A536994F9673}"/>
              </a:ext>
            </a:extLst>
          </p:cNvPr>
          <p:cNvSpPr/>
          <p:nvPr/>
        </p:nvSpPr>
        <p:spPr>
          <a:xfrm>
            <a:off x="2490784" y="5626596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Source 3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A77457-90AB-0A6E-24CF-632A42470B7B}"/>
              </a:ext>
            </a:extLst>
          </p:cNvPr>
          <p:cNvCxnSpPr/>
          <p:nvPr/>
        </p:nvCxnSpPr>
        <p:spPr>
          <a:xfrm>
            <a:off x="7072312" y="5281613"/>
            <a:ext cx="676276" cy="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D17523-EC90-DDDB-08BE-25A751AB8115}"/>
              </a:ext>
            </a:extLst>
          </p:cNvPr>
          <p:cNvCxnSpPr/>
          <p:nvPr/>
        </p:nvCxnSpPr>
        <p:spPr>
          <a:xfrm>
            <a:off x="4443411" y="5314951"/>
            <a:ext cx="676276" cy="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F6939-0559-C4B5-3E69-F627B8431DF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43411" y="4665975"/>
            <a:ext cx="676274" cy="615638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059C8-9EC7-C336-2A2D-44C7D0B8C63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443409" y="5314952"/>
            <a:ext cx="676276" cy="57120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1058473-7584-3B6E-DF9A-4DDB25A7806E}"/>
              </a:ext>
            </a:extLst>
          </p:cNvPr>
          <p:cNvSpPr/>
          <p:nvPr/>
        </p:nvSpPr>
        <p:spPr>
          <a:xfrm>
            <a:off x="5007767" y="5169695"/>
            <a:ext cx="223835" cy="223835"/>
          </a:xfrm>
          <a:prstGeom prst="ellipse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1569499-A09E-55DD-E170-F9E4CADE1DE4}"/>
              </a:ext>
            </a:extLst>
          </p:cNvPr>
          <p:cNvSpPr txBox="1">
            <a:spLocks/>
          </p:cNvSpPr>
          <p:nvPr/>
        </p:nvSpPr>
        <p:spPr>
          <a:xfrm>
            <a:off x="584127" y="340080"/>
            <a:ext cx="10515600" cy="1325563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Transforming Data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CD212E-BA16-E1CC-EE7B-AD49E438ADEF}"/>
              </a:ext>
            </a:extLst>
          </p:cNvPr>
          <p:cNvSpPr txBox="1">
            <a:spLocks/>
          </p:cNvSpPr>
          <p:nvPr/>
        </p:nvSpPr>
        <p:spPr>
          <a:xfrm>
            <a:off x="584127" y="1762224"/>
            <a:ext cx="11445948" cy="59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session, we’ll merge ECO API series to visualise Indian Trade data: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C373BF-C447-DC1D-1CA3-7BAC81124E57}"/>
              </a:ext>
            </a:extLst>
          </p:cNvPr>
          <p:cNvSpPr/>
          <p:nvPr/>
        </p:nvSpPr>
        <p:spPr>
          <a:xfrm>
            <a:off x="7748588" y="3269464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Chart</a:t>
            </a:r>
            <a:endParaRPr lang="en-GB" sz="1600" b="1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algn="ctr"/>
            <a:r>
              <a:rPr lang="en-GB" sz="1200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(Vega-lite)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D2A823-2465-D7CB-2A16-65B70817B715}"/>
              </a:ext>
            </a:extLst>
          </p:cNvPr>
          <p:cNvSpPr/>
          <p:nvPr/>
        </p:nvSpPr>
        <p:spPr>
          <a:xfrm>
            <a:off x="5119687" y="3269464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Ratios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29F4C7-43DF-2084-6BF8-D031E2679B8B}"/>
              </a:ext>
            </a:extLst>
          </p:cNvPr>
          <p:cNvSpPr/>
          <p:nvPr/>
        </p:nvSpPr>
        <p:spPr>
          <a:xfrm>
            <a:off x="2490786" y="2947497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Imports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DC6FFD-F263-B5D0-5166-EBECDC78E780}"/>
              </a:ext>
            </a:extLst>
          </p:cNvPr>
          <p:cNvSpPr/>
          <p:nvPr/>
        </p:nvSpPr>
        <p:spPr>
          <a:xfrm>
            <a:off x="2490785" y="3543585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Exports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3E95B-D157-5FBA-5A77-A536994F9673}"/>
              </a:ext>
            </a:extLst>
          </p:cNvPr>
          <p:cNvSpPr/>
          <p:nvPr/>
        </p:nvSpPr>
        <p:spPr>
          <a:xfrm>
            <a:off x="2490784" y="4167674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GDP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A77457-90AB-0A6E-24CF-632A42470B7B}"/>
              </a:ext>
            </a:extLst>
          </p:cNvPr>
          <p:cNvCxnSpPr/>
          <p:nvPr/>
        </p:nvCxnSpPr>
        <p:spPr>
          <a:xfrm>
            <a:off x="7072312" y="3822691"/>
            <a:ext cx="676276" cy="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D17523-EC90-DDDB-08BE-25A751AB8115}"/>
              </a:ext>
            </a:extLst>
          </p:cNvPr>
          <p:cNvCxnSpPr/>
          <p:nvPr/>
        </p:nvCxnSpPr>
        <p:spPr>
          <a:xfrm>
            <a:off x="4443411" y="3856029"/>
            <a:ext cx="676276" cy="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F6939-0559-C4B5-3E69-F627B8431DF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43411" y="3207053"/>
            <a:ext cx="676274" cy="615638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059C8-9EC7-C336-2A2D-44C7D0B8C63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443409" y="3856030"/>
            <a:ext cx="676276" cy="57120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1058473-7584-3B6E-DF9A-4DDB25A7806E}"/>
              </a:ext>
            </a:extLst>
          </p:cNvPr>
          <p:cNvSpPr/>
          <p:nvPr/>
        </p:nvSpPr>
        <p:spPr>
          <a:xfrm>
            <a:off x="5007767" y="3710773"/>
            <a:ext cx="223835" cy="223835"/>
          </a:xfrm>
          <a:prstGeom prst="ellipse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17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1569499-A09E-55DD-E170-F9E4CADE1DE4}"/>
              </a:ext>
            </a:extLst>
          </p:cNvPr>
          <p:cNvSpPr txBox="1">
            <a:spLocks/>
          </p:cNvSpPr>
          <p:nvPr/>
        </p:nvSpPr>
        <p:spPr>
          <a:xfrm>
            <a:off x="584127" y="340080"/>
            <a:ext cx="10515600" cy="1325563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Transforming Data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CD212E-BA16-E1CC-EE7B-AD49E438ADEF}"/>
              </a:ext>
            </a:extLst>
          </p:cNvPr>
          <p:cNvSpPr txBox="1">
            <a:spLocks/>
          </p:cNvSpPr>
          <p:nvPr/>
        </p:nvSpPr>
        <p:spPr>
          <a:xfrm>
            <a:off x="584127" y="1762224"/>
            <a:ext cx="11445948" cy="59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session, we’ll merge ECO API series to visualise Indian Trade data: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7" name="Picture 6" descr="A graph of a graph showing the growth of the gdp&#10;&#10;Description automatically generated with medium confidence">
            <a:extLst>
              <a:ext uri="{FF2B5EF4-FFF2-40B4-BE49-F238E27FC236}">
                <a16:creationId xmlns:a16="http://schemas.microsoft.com/office/drawing/2014/main" id="{FB8F429E-550E-CC10-F193-5869D730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39" y="2356299"/>
            <a:ext cx="6417922" cy="41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8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Transforming with 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Python.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32D3D8-CB34-FD58-D663-479EB963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Why use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Python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(or R, Stata, etc) and not just Excel?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Auditable: allow others to review your process, not just the result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Reproduceable: use and adapt the same code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Automatable: save time – just run the same code again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 rich ecosystem of tools: today we’ll use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9115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F0494-4933-8FBF-A049-E0551631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F8E9-0AFD-B6D2-560D-9592D8B1A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992" y="930859"/>
            <a:ext cx="9144000" cy="1457551"/>
          </a:xfrm>
        </p:spPr>
        <p:txBody>
          <a:bodyPr>
            <a:noAutofit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6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</a:t>
            </a:r>
            <a:br>
              <a:rPr lang="en-GB" sz="5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sz="5400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F264-5B09-D064-B95D-1C68E799A5EC}"/>
              </a:ext>
            </a:extLst>
          </p:cNvPr>
          <p:cNvSpPr txBox="1"/>
          <p:nvPr/>
        </p:nvSpPr>
        <p:spPr>
          <a:xfrm>
            <a:off x="812992" y="1659635"/>
            <a:ext cx="1039757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600" dirty="0">
              <a:solidFill>
                <a:prstClr val="white">
                  <a:lumMod val="95000"/>
                </a:prst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600" dirty="0">
                <a:solidFill>
                  <a:prstClr val="white">
                    <a:lumMod val="95000"/>
                  </a:prst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practical session, we will use </a:t>
            </a:r>
            <a:r>
              <a:rPr lang="en-GB" sz="2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Python </a:t>
            </a:r>
            <a:r>
              <a:rPr lang="en-GB" sz="2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via</a:t>
            </a:r>
            <a:r>
              <a:rPr lang="en-GB" sz="2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Google </a:t>
            </a:r>
            <a:r>
              <a:rPr lang="en-GB" sz="26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Colab</a:t>
            </a:r>
            <a:r>
              <a:rPr lang="en-GB" sz="2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sz="2600" dirty="0">
                <a:solidFill>
                  <a:prstClr val="white">
                    <a:lumMod val="95000"/>
                  </a:prst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fetch, tidy and merge Indian trade data from the Economics Observatory API. There will then be time to make your own charts.</a:t>
            </a:r>
          </a:p>
          <a:p>
            <a:pPr>
              <a:defRPr/>
            </a:pPr>
            <a:endParaRPr lang="en-GB" sz="2600" dirty="0">
              <a:solidFill>
                <a:prstClr val="white">
                  <a:lumMod val="95000"/>
                </a:prst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defRPr/>
            </a:pPr>
            <a:r>
              <a:rPr lang="en-GB" sz="2600" dirty="0">
                <a:solidFill>
                  <a:prstClr val="white">
                    <a:lumMod val="95000"/>
                  </a:prst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Work 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through the following guided notebook: “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s5_transforming_data</a:t>
            </a:r>
            <a:r>
              <a:rPr lang="en-GB" sz="26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ipynb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” (open in Google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Colab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1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BD00-ED9D-E3C2-0E7D-7D12ED587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3043D269-1F4C-32FD-7D77-F315A9457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281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Circular Std Book</vt:lpstr>
      <vt:lpstr>Times New Roman</vt:lpstr>
      <vt:lpstr>Office Theme</vt:lpstr>
      <vt:lpstr>5_Custom Design</vt:lpstr>
      <vt:lpstr>PowerPoint Presentation</vt:lpstr>
      <vt:lpstr>Session 5. Transforming Data</vt:lpstr>
      <vt:lpstr>Session 5. Transforming Data</vt:lpstr>
      <vt:lpstr>PowerPoint Presentation</vt:lpstr>
      <vt:lpstr>PowerPoint Presentation</vt:lpstr>
      <vt:lpstr>PowerPoint Presentation</vt:lpstr>
      <vt:lpstr>Transforming with Python.</vt:lpstr>
      <vt:lpstr>Code-along. Transforming Data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85</cp:revision>
  <dcterms:created xsi:type="dcterms:W3CDTF">2021-07-20T09:12:48Z</dcterms:created>
  <dcterms:modified xsi:type="dcterms:W3CDTF">2024-04-23T10:16:23Z</dcterms:modified>
</cp:coreProperties>
</file>