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608" r:id="rId6"/>
    <p:sldId id="475" r:id="rId7"/>
    <p:sldId id="609"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608"/>
            <p14:sldId id="475"/>
            <p14:sldId id="609"/>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7" autoAdjust="0"/>
    <p:restoredTop sz="84315" autoAdjust="0"/>
  </p:normalViewPr>
  <p:slideViewPr>
    <p:cSldViewPr snapToGrid="0">
      <p:cViewPr varScale="1">
        <p:scale>
          <a:sx n="106" d="100"/>
          <a:sy n="106" d="100"/>
        </p:scale>
        <p:origin x="1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11/07/2024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11/07/2024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11/07/2024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png"/><Relationship Id="rId34" Type="http://schemas.openxmlformats.org/officeDocument/2006/relationships/customXml" Target="../ink/ink35.xml"/><Relationship Id="rId7" Type="http://schemas.openxmlformats.org/officeDocument/2006/relationships/image" Target="../media/image6.png"/><Relationship Id="rId12" Type="http://schemas.openxmlformats.org/officeDocument/2006/relationships/customXml" Target="../ink/ink24.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0.xml"/><Relationship Id="rId9" Type="http://schemas.openxmlformats.org/officeDocument/2006/relationships/image" Target="../media/image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png"/><Relationship Id="rId30" Type="http://schemas.openxmlformats.org/officeDocument/2006/relationships/customXml" Target="../ink/ink33.xml"/><Relationship Id="rId35" Type="http://schemas.openxmlformats.org/officeDocument/2006/relationships/image" Target="../media/image20.png"/><Relationship Id="rId8" Type="http://schemas.openxmlformats.org/officeDocument/2006/relationships/customXml" Target="../ink/ink2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Italic" panose="020B0604020101020102" pitchFamily="34" charset="77"/>
                <a:cs typeface="Circular Std Book Italic" panose="020B0604020101020102" pitchFamily="34" charset="77"/>
              </a:rPr>
              <a:t>Explore</a:t>
            </a:r>
            <a:endParaRPr lang="en-GB" sz="1800" dirty="0">
              <a:solidFill>
                <a:schemeClr val="bg1"/>
              </a:solidFill>
              <a:latin typeface="Circular Std Book Italic" panose="020B0604020101020102" pitchFamily="34" charset="77"/>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Italic" panose="020B0604020101020102" pitchFamily="34" charset="77"/>
                <a:cs typeface="Circular Std Book Italic" panose="020B0604020101020102" pitchFamily="34" charset="77"/>
              </a:rPr>
              <a:t>Create</a:t>
            </a:r>
            <a:endParaRPr lang="en-GB" sz="1800" dirty="0">
              <a:solidFill>
                <a:schemeClr val="bg1"/>
              </a:solidFill>
              <a:latin typeface="Circular Std Book Italic" panose="020B0604020101020102" pitchFamily="34" charset="77"/>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Italic" panose="020B0604020101020102" pitchFamily="34" charset="77"/>
                <a:cs typeface="Circular Std Book Italic" panose="020B0604020101020102" pitchFamily="34" charset="77"/>
              </a:rPr>
              <a:t>Share</a:t>
            </a:r>
            <a:endParaRPr lang="en-GB" sz="1800" dirty="0">
              <a:solidFill>
                <a:schemeClr val="bg1"/>
              </a:solidFill>
              <a:latin typeface="Circular Std Book Italic" panose="020B0604020101020102" pitchFamily="34" charset="77"/>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Masterclass outline</a:t>
            </a:r>
            <a:r>
              <a:rPr lang="en-GB" dirty="0">
                <a:solidFill>
                  <a:srgbClr val="36B7B4"/>
                </a:solidFill>
                <a:latin typeface="Circular Std Book Italic" panose="020B0604020101020102" pitchFamily="34" charset="0"/>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Director</a:t>
            </a:r>
          </a:p>
          <a:p>
            <a:pPr marL="0" indent="0">
              <a:buNone/>
              <a:defRPr/>
            </a:pPr>
            <a:r>
              <a:rPr lang="en-GB" dirty="0">
                <a:solidFill>
                  <a:srgbClr val="36B7B4"/>
                </a:solidFill>
                <a:latin typeface="Circular Std Book Italic" panose="020B0604020101020102" pitchFamily="34" charset="77"/>
                <a:cs typeface="Circular Std Book Italic" panose="020B0604020101020102" pitchFamily="34" charset="77"/>
              </a:rPr>
              <a:t>Charlie Meyrick </a:t>
            </a:r>
            <a:r>
              <a:rPr lang="en-GB" dirty="0">
                <a:solidFill>
                  <a:prstClr val="white"/>
                </a:solidFill>
                <a:latin typeface="Circular Std Book Italic" panose="020B0604020101020102" pitchFamily="34" charset="77"/>
                <a:cs typeface="Circular Std Book Italic" panose="020B0604020101020102" pitchFamily="34" charset="77"/>
              </a:rPr>
              <a:t>| Research Fellow </a:t>
            </a:r>
            <a:endParaRPr lang="en-GB" dirty="0">
              <a:solidFill>
                <a:srgbClr val="36B7B4"/>
              </a:solidFill>
              <a:latin typeface="Circular Std Book Italic" panose="020B0604020101020102" pitchFamily="34" charset="77"/>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Italic" panose="020B0604020101020102" pitchFamily="34" charset="77"/>
                <a:cs typeface="Circular Std Book Italic" panose="020B0604020101020102" pitchFamily="34" charset="77"/>
              </a:rPr>
              <a:t>Finn McEvoy </a:t>
            </a:r>
            <a:r>
              <a:rPr lang="en-GB" dirty="0">
                <a:solidFill>
                  <a:prstClr val="white"/>
                </a:solidFill>
                <a:latin typeface="Circular Std Book Italic" panose="020B0604020101020102" pitchFamily="34" charset="77"/>
                <a:cs typeface="Circular Std Book Italic" panose="020B0604020101020102" pitchFamily="34" charset="77"/>
              </a:rPr>
              <a:t>| Data Scientist</a:t>
            </a:r>
          </a:p>
          <a:p>
            <a:pPr marL="0" indent="0">
              <a:buNone/>
              <a:defRPr/>
            </a:pPr>
            <a:r>
              <a:rPr lang="en-GB" dirty="0">
                <a:solidFill>
                  <a:srgbClr val="36B7B4"/>
                </a:solidFill>
                <a:latin typeface="Circular Std Book Italic" panose="020B0604020101020102" pitchFamily="34" charset="77"/>
                <a:cs typeface="Circular Std Book Italic" panose="020B0604020101020102" pitchFamily="34" charset="77"/>
              </a:rPr>
              <a:t>Josh </a:t>
            </a:r>
            <a:r>
              <a:rPr lang="en-GB" dirty="0" err="1">
                <a:solidFill>
                  <a:srgbClr val="36B7B4"/>
                </a:solidFill>
                <a:latin typeface="Circular Std Book Italic" panose="020B0604020101020102" pitchFamily="34" charset="77"/>
                <a:cs typeface="Circular Std Book Italic" panose="020B0604020101020102" pitchFamily="34" charset="77"/>
              </a:rPr>
              <a:t>Hellings</a:t>
            </a:r>
            <a:r>
              <a:rPr lang="en-GB" dirty="0">
                <a:solidFill>
                  <a:srgbClr val="36B7B4"/>
                </a:solidFill>
                <a:latin typeface="Circular Std Book Italic" panose="020B0604020101020102" pitchFamily="34" charset="77"/>
                <a:cs typeface="Circular Std Book Italic" panose="020B0604020101020102" pitchFamily="34" charset="77"/>
              </a:rPr>
              <a:t> </a:t>
            </a:r>
            <a:r>
              <a:rPr lang="en-GB" dirty="0">
                <a:solidFill>
                  <a:prstClr val="white"/>
                </a:solidFill>
                <a:latin typeface="Circular Std Book Italic" panose="020B0604020101020102" pitchFamily="34" charset="77"/>
                <a:cs typeface="Circular Std Book Italic"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Italic" panose="020B0604020101020102" pitchFamily="34" charset="77"/>
                <a:cs typeface="Circular Std Book Italic" panose="020B0604020101020102" pitchFamily="34" charset="77"/>
              </a:rPr>
              <a:t>Hannah </a:t>
            </a:r>
            <a:r>
              <a:rPr lang="en-GB" dirty="0" err="1">
                <a:solidFill>
                  <a:srgbClr val="36B7B4"/>
                </a:solidFill>
                <a:latin typeface="Circular Std Book Italic" panose="020B0604020101020102" pitchFamily="34" charset="77"/>
                <a:cs typeface="Circular Std Book Italic" panose="020B0604020101020102" pitchFamily="34" charset="77"/>
              </a:rPr>
              <a:t>Cantekin</a:t>
            </a:r>
            <a:r>
              <a:rPr lang="en-GB" dirty="0">
                <a:solidFill>
                  <a:srgbClr val="36B7B4"/>
                </a:solidFill>
                <a:latin typeface="Circular Std Book Italic" panose="020B0604020101020102" pitchFamily="34" charset="77"/>
                <a:cs typeface="Circular Std Book Italic" panose="020B0604020101020102" pitchFamily="34" charset="77"/>
              </a:rPr>
              <a:t> </a:t>
            </a:r>
            <a:r>
              <a:rPr lang="en-GB" dirty="0">
                <a:solidFill>
                  <a:prstClr val="white"/>
                </a:solidFill>
                <a:latin typeface="Circular Std Book Italic" panose="020B0604020101020102" pitchFamily="34" charset="77"/>
                <a:cs typeface="Circular Std Book Italic" panose="020B0604020101020102" pitchFamily="34" charset="77"/>
              </a:rPr>
              <a:t>| Research Assistant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Masterclass outline</a:t>
            </a:r>
            <a:r>
              <a:rPr lang="en-GB" dirty="0">
                <a:solidFill>
                  <a:srgbClr val="36B7B4"/>
                </a:solidFill>
                <a:latin typeface="Circular Std Book Italic" panose="020B0604020101020102" pitchFamily="34" charset="0"/>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extLst>
              <p:ext uri="{D42A27DB-BD31-4B8C-83A1-F6EECF244321}">
                <p14:modId xmlns:p14="http://schemas.microsoft.com/office/powerpoint/2010/main" val="2874668440"/>
              </p:ext>
            </p:extLst>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Time</a:t>
                      </a:r>
                      <a:endParaRPr lang="en-GB" sz="1600"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Section</a:t>
                      </a:r>
                      <a:endParaRPr lang="en-GB" sz="1600"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Details</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Break</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Coffee/tea (team available to fix bugs)</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Lunch</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Lunch (team available to fix bugs)</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Break</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Coffee/tea (team available to fix bugs)</a:t>
                      </a:r>
                      <a:endPar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Italic" panose="020B0604020101020102" pitchFamily="34" charset="77"/>
                          <a:ea typeface="DengXian" panose="02010600030101010101" pitchFamily="2" charset="-122"/>
                          <a:cs typeface="Circular Std Book Italic" panose="020B0604020101020102" pitchFamily="34" charset="77"/>
                        </a:rPr>
                        <a:t>Transforming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Italic" panose="020B0604020101020102" pitchFamily="34" charset="0"/>
                <a:cs typeface="Circular Std Book Italic" panose="020B0604020101020102" pitchFamily="34" charset="0"/>
              </a:rPr>
              <a:t>1.1 Charts as data</a:t>
            </a:r>
            <a:r>
              <a:rPr lang="en-GB" sz="5400" dirty="0">
                <a:solidFill>
                  <a:srgbClr val="F4C245"/>
                </a:solidFill>
                <a:latin typeface="Circular Std Book Italic" panose="020B0604020101020102" pitchFamily="34" charset="0"/>
                <a:cs typeface="Circular Std Book Italic" panose="020B0604020101020102" pitchFamily="34" charset="0"/>
              </a:rPr>
              <a:t>.</a:t>
            </a:r>
            <a:br>
              <a:rPr lang="en-GB" sz="5400" dirty="0">
                <a:solidFill>
                  <a:srgbClr val="36B7B4"/>
                </a:solidFill>
                <a:latin typeface="Circular Std Book Italic" panose="020B0604020101020102" pitchFamily="34" charset="0"/>
                <a:cs typeface="Circular Std Book Italic"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Italic" panose="020B0604020101020102" pitchFamily="34" charset="0"/>
                <a:cs typeface="Circular Std Book Italic" panose="020B0604020101020102" pitchFamily="34" charset="0"/>
              </a:rPr>
              <a:t>JSON data</a:t>
            </a:r>
            <a:r>
              <a:rPr lang="en-GB" dirty="0">
                <a:solidFill>
                  <a:srgbClr val="F4C245"/>
                </a:solidFill>
                <a:latin typeface="Circular Std Book Italic" panose="020B0604020101020102" pitchFamily="34" charset="0"/>
                <a:cs typeface="Circular Std Book Italic"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Italic" panose="020B0604020101020102" pitchFamily="34" charset="0"/>
                <a:cs typeface="Circular Std Book Italic" panose="020B0604020101020102" pitchFamily="34" charset="0"/>
              </a:rPr>
              <a:t>J</a:t>
            </a:r>
            <a:r>
              <a:rPr lang="en-GB" sz="2400" dirty="0">
                <a:solidFill>
                  <a:srgbClr val="36B7B4"/>
                </a:solidFill>
                <a:latin typeface="Circular Std Book Italic" panose="020B0604020101020102" pitchFamily="34" charset="0"/>
                <a:cs typeface="Circular Std Book Italic" panose="020B0604020101020102" pitchFamily="34" charset="0"/>
              </a:rPr>
              <a:t>ava</a:t>
            </a:r>
            <a:r>
              <a:rPr lang="en-GB" sz="2400" dirty="0">
                <a:solidFill>
                  <a:srgbClr val="FFC000"/>
                </a:solidFill>
                <a:latin typeface="Circular Std Book Italic" panose="020B0604020101020102" pitchFamily="34" charset="0"/>
                <a:cs typeface="Circular Std Book Italic" panose="020B0604020101020102" pitchFamily="34" charset="0"/>
              </a:rPr>
              <a:t>S</a:t>
            </a:r>
            <a:r>
              <a:rPr lang="en-GB" sz="2400" dirty="0">
                <a:solidFill>
                  <a:srgbClr val="36B7B4"/>
                </a:solidFill>
                <a:latin typeface="Circular Std Book Italic" panose="020B0604020101020102" pitchFamily="34" charset="0"/>
                <a:cs typeface="Circular Std Book Italic" panose="020B0604020101020102" pitchFamily="34" charset="0"/>
              </a:rPr>
              <a:t>cript </a:t>
            </a:r>
            <a:r>
              <a:rPr lang="en-GB" sz="2400" dirty="0">
                <a:solidFill>
                  <a:srgbClr val="FFC000"/>
                </a:solidFill>
                <a:latin typeface="Circular Std Book Italic" panose="020B0604020101020102" pitchFamily="34" charset="0"/>
                <a:cs typeface="Circular Std Book Italic" panose="020B0604020101020102" pitchFamily="34" charset="0"/>
              </a:rPr>
              <a:t>O</a:t>
            </a:r>
            <a:r>
              <a:rPr lang="en-GB" sz="2400" dirty="0">
                <a:solidFill>
                  <a:srgbClr val="36B7B4"/>
                </a:solidFill>
                <a:latin typeface="Circular Std Book Italic" panose="020B0604020101020102" pitchFamily="34" charset="0"/>
                <a:cs typeface="Circular Std Book Italic" panose="020B0604020101020102" pitchFamily="34" charset="0"/>
              </a:rPr>
              <a:t>bject </a:t>
            </a:r>
            <a:r>
              <a:rPr lang="en-GB" sz="2400" dirty="0">
                <a:solidFill>
                  <a:srgbClr val="FFC000"/>
                </a:solidFill>
                <a:latin typeface="Circular Std Book Italic" panose="020B0604020101020102" pitchFamily="34" charset="0"/>
                <a:cs typeface="Circular Std Book Italic" panose="020B0604020101020102" pitchFamily="34" charset="0"/>
              </a:rPr>
              <a:t>N</a:t>
            </a:r>
            <a:r>
              <a:rPr lang="en-GB" sz="2400" dirty="0">
                <a:solidFill>
                  <a:srgbClr val="36B7B4"/>
                </a:solidFill>
                <a:latin typeface="Circular Std Book Italic" panose="020B0604020101020102" pitchFamily="34" charset="0"/>
                <a:cs typeface="Circular Std Book Italic" panose="020B0604020101020102" pitchFamily="34" charset="0"/>
              </a:rPr>
              <a:t>otation.  </a:t>
            </a:r>
            <a:r>
              <a:rPr lang="en-GB" sz="2400" dirty="0">
                <a:solidFill>
                  <a:schemeClr val="bg1"/>
                </a:solidFill>
                <a:latin typeface="Circular Std Book Italic" panose="020B0604020101020102" pitchFamily="34" charset="0"/>
                <a:cs typeface="Circular Std Book Italic" panose="020B0604020101020102" pitchFamily="34" charset="0"/>
              </a:rPr>
              <a:t>An important data type</a:t>
            </a:r>
            <a:r>
              <a:rPr lang="en-GB" sz="2400" dirty="0">
                <a:solidFill>
                  <a:srgbClr val="36B7B4"/>
                </a:solidFill>
                <a:latin typeface="Circular Std Book Italic" panose="020B0604020101020102" pitchFamily="34" charset="0"/>
                <a:cs typeface="Circular Std Book Italic" panose="020B0604020101020102" pitchFamily="34" charset="0"/>
              </a:rPr>
              <a:t>. Why use it?</a:t>
            </a:r>
          </a:p>
          <a:p>
            <a:pPr lvl="1">
              <a:lnSpc>
                <a:spcPct val="150000"/>
              </a:lnSpc>
            </a:pPr>
            <a:r>
              <a:rPr lang="en-GB" sz="1600" b="0" i="0" dirty="0">
                <a:solidFill>
                  <a:schemeClr val="bg1"/>
                </a:solidFill>
                <a:effectLst/>
                <a:latin typeface="Circular Std Book Italic" panose="020B0604020101020102" pitchFamily="34" charset="0"/>
                <a:cs typeface="Circular Std Book Italic" panose="020B0604020101020102" pitchFamily="34" charset="0"/>
              </a:rPr>
              <a:t>It </a:t>
            </a:r>
            <a:r>
              <a:rPr lang="en-GB" sz="1600" dirty="0">
                <a:solidFill>
                  <a:schemeClr val="bg1"/>
                </a:solidFill>
                <a:latin typeface="Circular Std Book Italic" panose="020B0604020101020102" pitchFamily="34" charset="0"/>
                <a:cs typeface="Circular Std Book Italic" panose="020B0604020101020102" pitchFamily="34" charset="0"/>
              </a:rPr>
              <a:t>is the way computers share data. </a:t>
            </a:r>
          </a:p>
          <a:p>
            <a:pPr lvl="1">
              <a:lnSpc>
                <a:spcPct val="150000"/>
              </a:lnSpc>
            </a:pPr>
            <a:r>
              <a:rPr lang="en-GB" sz="1600" b="0" i="0" dirty="0">
                <a:solidFill>
                  <a:schemeClr val="bg1"/>
                </a:solidFill>
                <a:effectLst/>
                <a:latin typeface="Circular Std Book Italic" panose="020B0604020101020102" pitchFamily="34" charset="0"/>
                <a:cs typeface="Circular Std Book Italic" panose="020B0604020101020102" pitchFamily="34" charset="0"/>
              </a:rPr>
              <a:t>Most importantly it is what many APIs will deliver – your data will arrive to you in this w</a:t>
            </a:r>
            <a:r>
              <a:rPr lang="en-GB" sz="1600" dirty="0">
                <a:solidFill>
                  <a:schemeClr val="bg1"/>
                </a:solidFill>
                <a:latin typeface="Circular Std Book Italic" panose="020B0604020101020102" pitchFamily="34" charset="0"/>
                <a:cs typeface="Circular Std Book Italic" panose="020B0604020101020102" pitchFamily="34" charset="0"/>
              </a:rPr>
              <a:t>ay. </a:t>
            </a:r>
          </a:p>
          <a:p>
            <a:pPr lvl="1">
              <a:lnSpc>
                <a:spcPct val="150000"/>
              </a:lnSpc>
            </a:pPr>
            <a:r>
              <a:rPr lang="en-GB" sz="1600" dirty="0">
                <a:solidFill>
                  <a:schemeClr val="bg1"/>
                </a:solidFill>
                <a:latin typeface="Circular Std Book Italic" panose="020B0604020101020102" pitchFamily="34" charset="0"/>
                <a:cs typeface="Circular Std Book Italic"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Italic" panose="020B0604020101020102" pitchFamily="34" charset="0"/>
                <a:cs typeface="Circular Std Book Italic" panose="020B0604020101020102" pitchFamily="34" charset="0"/>
              </a:rPr>
              <a:t>Formatted as </a:t>
            </a:r>
            <a:r>
              <a:rPr lang="en-GB" sz="2400" dirty="0">
                <a:solidFill>
                  <a:srgbClr val="36B7B4"/>
                </a:solidFill>
                <a:latin typeface="Circular Std Book Italic" panose="020B0604020101020102" pitchFamily="34" charset="0"/>
                <a:cs typeface="Circular Std Book Italic" panose="020B0604020101020102" pitchFamily="34" charset="0"/>
              </a:rPr>
              <a:t>key : value </a:t>
            </a:r>
            <a:r>
              <a:rPr lang="en-GB" sz="2400" dirty="0">
                <a:solidFill>
                  <a:schemeClr val="bg1"/>
                </a:solidFill>
                <a:latin typeface="Circular Std Book Italic" panose="020B0604020101020102" pitchFamily="34" charset="0"/>
                <a:cs typeface="Circular Std Book Italic" panose="020B0604020101020102" pitchFamily="34" charset="0"/>
              </a:rPr>
              <a:t>pairs:</a:t>
            </a:r>
            <a:endParaRPr lang="en-GB" sz="3200" dirty="0">
              <a:solidFill>
                <a:schemeClr val="bg1"/>
              </a:solidFill>
              <a:latin typeface="Circular Std Book Italic" panose="020B0604020101020102" pitchFamily="34" charset="0"/>
              <a:cs typeface="Circular Std Book Italic"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Italic" panose="020B0604020101020102" pitchFamily="34" charset="0"/>
                <a:cs typeface="Circular Std Book Italic" panose="020B0604020101020102" pitchFamily="34" charset="0"/>
              </a:rPr>
              <a:t>Keys</a:t>
            </a:r>
            <a:r>
              <a:rPr lang="en-GB" dirty="0">
                <a:solidFill>
                  <a:schemeClr val="bg1"/>
                </a:solidFill>
                <a:latin typeface="Circular Std Book Italic" panose="020B0604020101020102" pitchFamily="34" charset="0"/>
                <a:cs typeface="Circular Std Book Italic" panose="020B0604020101020102" pitchFamily="34" charset="0"/>
              </a:rPr>
              <a:t> are strings, always in double quotes.</a:t>
            </a:r>
          </a:p>
          <a:p>
            <a:pPr marL="327025" lvl="1" indent="-327025">
              <a:lnSpc>
                <a:spcPct val="150000"/>
              </a:lnSpc>
            </a:pPr>
            <a:r>
              <a:rPr lang="en-US" dirty="0">
                <a:solidFill>
                  <a:srgbClr val="36B7B4"/>
                </a:solidFill>
                <a:latin typeface="Circular Std Book Italic" panose="020B0604020101020102" pitchFamily="34" charset="0"/>
                <a:cs typeface="Circular Std Book Italic" panose="020B0604020101020102" pitchFamily="34" charset="0"/>
              </a:rPr>
              <a:t>Values</a:t>
            </a:r>
            <a:r>
              <a:rPr lang="en-US" dirty="0">
                <a:solidFill>
                  <a:schemeClr val="bg1"/>
                </a:solidFill>
                <a:latin typeface="Circular Std Book Italic" panose="020B0604020101020102" pitchFamily="34" charset="0"/>
                <a:cs typeface="Circular Std Book Italic"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Italic" panose="020B0604020101020102" pitchFamily="34" charset="0"/>
                <a:cs typeface="Circular Std Book Italic" panose="020B0604020101020102" pitchFamily="34" charset="0"/>
              </a:rPr>
              <a:t>Useful tools:</a:t>
            </a:r>
          </a:p>
          <a:p>
            <a:pPr marL="784225" lvl="2" indent="-327025">
              <a:lnSpc>
                <a:spcPct val="150000"/>
              </a:lnSpc>
            </a:pPr>
            <a:r>
              <a:rPr lang="en-US" dirty="0">
                <a:solidFill>
                  <a:srgbClr val="36B7B4"/>
                </a:solidFill>
                <a:latin typeface="Circular Std Book Italic" panose="020B0604020101020102" pitchFamily="34" charset="0"/>
                <a:cs typeface="Circular Std Book Italic" panose="020B0604020101020102" pitchFamily="34" charset="0"/>
              </a:rPr>
              <a:t>www.jsonlint.com.</a:t>
            </a:r>
            <a:r>
              <a:rPr lang="en-US" dirty="0">
                <a:solidFill>
                  <a:schemeClr val="bg1"/>
                </a:solidFill>
                <a:latin typeface="Circular Std Book Italic" panose="020B0604020101020102" pitchFamily="34" charset="0"/>
                <a:cs typeface="Circular Std Book Italic" panose="020B0604020101020102" pitchFamily="34" charset="0"/>
              </a:rPr>
              <a:t>  Test and format JSON.</a:t>
            </a:r>
          </a:p>
          <a:p>
            <a:pPr marL="784225" lvl="2" indent="-327025">
              <a:lnSpc>
                <a:spcPct val="150000"/>
              </a:lnSpc>
            </a:pPr>
            <a:r>
              <a:rPr lang="en-US" dirty="0">
                <a:solidFill>
                  <a:srgbClr val="36B7B4"/>
                </a:solidFill>
                <a:latin typeface="Circular Std Book Italic" panose="020B0604020101020102" pitchFamily="34" charset="0"/>
                <a:cs typeface="Circular Std Book Italic" panose="020B0604020101020102" pitchFamily="34" charset="0"/>
              </a:rPr>
              <a:t>JSON formatter.</a:t>
            </a:r>
            <a:r>
              <a:rPr lang="en-US" dirty="0">
                <a:solidFill>
                  <a:schemeClr val="bg1"/>
                </a:solidFill>
                <a:latin typeface="Circular Std Book Italic" panose="020B0604020101020102" pitchFamily="34" charset="0"/>
                <a:cs typeface="Circular Std Book Italic" panose="020B0604020101020102" pitchFamily="34" charset="0"/>
              </a:rPr>
              <a:t> Chrome extension. </a:t>
            </a:r>
          </a:p>
          <a:p>
            <a:pPr marL="457200" lvl="1" indent="0">
              <a:lnSpc>
                <a:spcPct val="150000"/>
              </a:lnSpc>
              <a:buNone/>
            </a:pPr>
            <a:endParaRPr lang="en-GB" sz="3200"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sz="4400" b="1" dirty="0">
              <a:solidFill>
                <a:srgbClr val="36B7B4"/>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rgbClr val="0063AF"/>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56856"/>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6B7B4"/>
                </a:solidFill>
                <a:effectLst/>
                <a:uLnTx/>
                <a:uFillTx/>
                <a:latin typeface="Circular Std Book Italic" panose="020B0604020101020102" pitchFamily="34" charset="0"/>
                <a:ea typeface="+mn-ea"/>
                <a:cs typeface="Circular Std Book Italic" panose="020B0604020101020102" pitchFamily="34" charset="0"/>
              </a:rPr>
              <a:t>API returns.</a:t>
            </a:r>
            <a:r>
              <a:rPr kumimoji="0" lang="en-US"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Data is great for a host of reasons:</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Transparency</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Verification</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Replication</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Sharing</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Opaque</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Repetitious</a:t>
            </a:r>
          </a:p>
          <a:p>
            <a:pPr lvl="1">
              <a:lnSpc>
                <a:spcPct val="150000"/>
              </a:lnSpc>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Italic" panose="020B0604020101020102" pitchFamily="34" charset="0"/>
              <a:cs typeface="Circular Std Book Italic" panose="020B0604020101020102" pitchFamily="34" charset="0"/>
            </a:endParaRPr>
          </a:p>
          <a:p>
            <a:pPr marL="457200" lvl="1" indent="0">
              <a:lnSpc>
                <a:spcPct val="150000"/>
              </a:lnSpc>
              <a:buNone/>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Italic" panose="020B0604020101020102" pitchFamily="34" charset="0"/>
                <a:cs typeface="Circular Std Book Italic" panose="020B0604020101020102" pitchFamily="34" charset="0"/>
              </a:rPr>
              <a:t>Data Masterclass</a:t>
            </a:r>
            <a:r>
              <a:rPr lang="en-GB" dirty="0">
                <a:solidFill>
                  <a:srgbClr val="36B7B4"/>
                </a:solidFill>
                <a:latin typeface="Circular Std Book Italic" panose="020B0604020101020102" pitchFamily="34" charset="0"/>
                <a:cs typeface="Circular Std Book Italic" panose="020B0604020101020102" pitchFamily="34" charset="0"/>
              </a:rPr>
              <a:t>.</a:t>
            </a:r>
            <a:br>
              <a:rPr lang="en-GB" dirty="0">
                <a:solidFill>
                  <a:schemeClr val="bg1"/>
                </a:solidFill>
                <a:latin typeface="Circular Std Book Italic" panose="020B0604020101020102" pitchFamily="34" charset="0"/>
                <a:cs typeface="Circular Std Book Italic"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Economics Observatory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Italic" panose="020B0604020101020102" pitchFamily="34" charset="77"/>
                <a:cs typeface="Circular Std Book Italic" panose="020B0604020101020102" pitchFamily="34" charset="77"/>
              </a:rPr>
              <a:t>BoE</a:t>
            </a:r>
            <a:br>
              <a:rPr lang="en-GB" sz="2200" dirty="0">
                <a:solidFill>
                  <a:schemeClr val="bg1"/>
                </a:solidFill>
                <a:latin typeface="Circular Std Book Italic" panose="020B0604020101020102" pitchFamily="34" charset="77"/>
                <a:cs typeface="Circular Std Book Italic" panose="020B0604020101020102" pitchFamily="34" charset="77"/>
              </a:rPr>
            </a:br>
            <a:r>
              <a:rPr lang="en-GB" sz="2200" dirty="0">
                <a:solidFill>
                  <a:srgbClr val="F4C245"/>
                </a:solidFill>
                <a:latin typeface="Circular Std Book Italic" panose="020B0604020101020102" pitchFamily="34" charset="77"/>
                <a:cs typeface="Circular Std Book Italic" panose="020B0604020101020102" pitchFamily="34" charset="77"/>
              </a:rPr>
              <a:t>Thursday 11 July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Italic" panose="020B0604020101020102" pitchFamily="34" charset="0"/>
                <a:cs typeface="Circular Std Book Italic"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Italic" panose="020B0604020101020102" pitchFamily="34" charset="0"/>
                <a:cs typeface="Circular Std Book Italic" panose="020B0604020101020102" pitchFamily="34" charset="0"/>
              </a:rPr>
              <a:t>1.2 Delivering data</a:t>
            </a:r>
            <a:r>
              <a:rPr lang="en-GB" sz="5400" dirty="0">
                <a:solidFill>
                  <a:srgbClr val="F4C245"/>
                </a:solidFill>
                <a:latin typeface="Circular Std Book Italic" panose="020B0604020101020102" pitchFamily="34" charset="0"/>
                <a:cs typeface="Circular Std Book Italic" panose="020B0604020101020102" pitchFamily="34" charset="0"/>
              </a:rPr>
              <a:t>.</a:t>
            </a:r>
            <a:br>
              <a:rPr lang="en-GB" sz="5400" dirty="0">
                <a:solidFill>
                  <a:srgbClr val="36B7B4"/>
                </a:solidFill>
                <a:latin typeface="Circular Std Book Italic" panose="020B0604020101020102" pitchFamily="34" charset="0"/>
                <a:cs typeface="Circular Std Book Italic"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Italic" panose="020B0604020101020102" pitchFamily="34" charset="0"/>
              <a:cs typeface="Circular Std Book Italic" panose="020B0604020101020102" pitchFamily="34" charset="0"/>
            </a:endParaRPr>
          </a:p>
          <a:p>
            <a:pPr marL="457200" lvl="1" indent="0">
              <a:lnSpc>
                <a:spcPct val="150000"/>
              </a:lnSpc>
              <a:buNone/>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Italic" panose="020B0604020101020102" pitchFamily="34" charset="0"/>
              <a:cs typeface="Circular Std Book Italic" panose="020B0604020101020102" pitchFamily="34" charset="0"/>
            </a:endParaRPr>
          </a:p>
          <a:p>
            <a:pPr marL="457200" lvl="1" indent="0">
              <a:lnSpc>
                <a:spcPct val="150000"/>
              </a:lnSpc>
              <a:buNone/>
            </a:pPr>
            <a:r>
              <a:rPr lang="en-GB" dirty="0">
                <a:solidFill>
                  <a:schemeClr val="bg1">
                    <a:lumMod val="95000"/>
                  </a:schemeClr>
                </a:solidFill>
                <a:latin typeface="Circular Std Book Italic" panose="020B0604020101020102" pitchFamily="34" charset="0"/>
                <a:cs typeface="Circular Std Book Italic"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Italic" panose="020B0604020101020102" pitchFamily="34" charset="0"/>
                <a:cs typeface="Circular Std Book Italic"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Italic" panose="020B0604020101020102" pitchFamily="34" charset="0"/>
                <a:cs typeface="Circular Std Book Italic"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Italic" panose="020B0604020101020102" pitchFamily="34" charset="0"/>
                <a:cs typeface="Circular Std Book Italic" panose="020B0604020101020102" pitchFamily="34" charset="0"/>
              </a:rPr>
              <a:t>Delivering data from an API</a:t>
            </a:r>
          </a:p>
          <a:p>
            <a:pPr>
              <a:lnSpc>
                <a:spcPct val="150000"/>
              </a:lnSpc>
            </a:pPr>
            <a:endParaRPr lang="en-GB" sz="4400" b="1" dirty="0">
              <a:solidFill>
                <a:srgbClr val="36B7B4"/>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rgbClr val="0063AF"/>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a:t>
            </a:r>
            <a:r>
              <a:rPr lang="en-GB" dirty="0">
                <a:solidFill>
                  <a:prstClr val="white"/>
                </a:solidFill>
                <a:latin typeface="Circular Std Book Italic" panose="020B0604020101020102" pitchFamily="34" charset="0"/>
                <a:cs typeface="Circular Std Book Italic"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Italic" panose="020B0604020101020102" pitchFamily="34" charset="0"/>
                <a:cs typeface="Circular Std Book Italic" panose="020B0604020101020102" pitchFamily="34" charset="0"/>
              </a:rPr>
              <a:t>1.0 Motivation</a:t>
            </a:r>
            <a:r>
              <a:rPr lang="en-GB" sz="5400" dirty="0">
                <a:solidFill>
                  <a:srgbClr val="F4C245"/>
                </a:solidFill>
                <a:latin typeface="Circular Std Book Italic" panose="020B0604020101020102" pitchFamily="34" charset="0"/>
                <a:cs typeface="Circular Std Book Italic" panose="020B0604020101020102" pitchFamily="34" charset="0"/>
              </a:rPr>
              <a:t>.</a:t>
            </a:r>
            <a:br>
              <a:rPr lang="en-GB" sz="5400" dirty="0">
                <a:solidFill>
                  <a:srgbClr val="36B7B4"/>
                </a:solidFill>
                <a:latin typeface="Circular Std Book Italic" panose="020B0604020101020102" pitchFamily="34" charset="0"/>
                <a:cs typeface="Circular Std Book Italic"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The data comes from an external source.</a:t>
            </a:r>
          </a:p>
          <a:p>
            <a:endParaRPr lang="en-US" dirty="0">
              <a:solidFill>
                <a:srgbClr val="F4C245"/>
              </a:solidFill>
              <a:latin typeface="Circular Std Book Italic" panose="020B0604020101020102" pitchFamily="34" charset="77"/>
              <a:cs typeface="Circular Std Book Italic" panose="020B0604020101020102" pitchFamily="34" charset="77"/>
            </a:endParaRPr>
          </a:p>
          <a:p>
            <a:r>
              <a:rPr lang="en-US" dirty="0">
                <a:solidFill>
                  <a:srgbClr val="F4C245"/>
                </a:solidFill>
                <a:latin typeface="Circular Std Book Italic" panose="020B0604020101020102" pitchFamily="34" charset="77"/>
                <a:cs typeface="Circular Std Book Italic" panose="020B0604020101020102" pitchFamily="34" charset="77"/>
              </a:rPr>
              <a:t>In this case the Economics Observatory API.</a:t>
            </a:r>
          </a:p>
          <a:p>
            <a:endParaRPr lang="en-US" dirty="0">
              <a:solidFill>
                <a:srgbClr val="F4C245"/>
              </a:solidFill>
              <a:latin typeface="Circular Std Book Italic" panose="020B0604020101020102" pitchFamily="34" charset="77"/>
              <a:cs typeface="Circular Std Book Italic" panose="020B0604020101020102" pitchFamily="34" charset="77"/>
            </a:endParaRPr>
          </a:p>
          <a:p>
            <a:r>
              <a:rPr lang="en-US" dirty="0">
                <a:solidFill>
                  <a:srgbClr val="F4C245"/>
                </a:solidFill>
                <a:latin typeface="Circular Std Book Italic" panose="020B0604020101020102" pitchFamily="34" charset="77"/>
                <a:cs typeface="Circular Std Book Italic"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Italic" panose="020B0604020101020102" pitchFamily="34" charset="77"/>
                <a:cs typeface="Circular Std Book Italic" panose="020B0604020101020102" pitchFamily="34" charset="77"/>
              </a:rPr>
              <a:t>APIs (in this context) are just like </a:t>
            </a:r>
            <a:r>
              <a:rPr lang="en-US" dirty="0" err="1">
                <a:solidFill>
                  <a:srgbClr val="F4C245"/>
                </a:solidFill>
                <a:latin typeface="Circular Std Book Italic" panose="020B0604020101020102" pitchFamily="34" charset="77"/>
                <a:cs typeface="Circular Std Book Italic" panose="020B0604020101020102" pitchFamily="34" charset="77"/>
              </a:rPr>
              <a:t>urls</a:t>
            </a:r>
            <a:r>
              <a:rPr lang="en-US" dirty="0">
                <a:solidFill>
                  <a:srgbClr val="F4C245"/>
                </a:solidFill>
                <a:latin typeface="Circular Std Book Italic" panose="020B0604020101020102" pitchFamily="34" charset="77"/>
                <a:cs typeface="Circular Std Book Italic" panose="020B0604020101020102" pitchFamily="34" charset="77"/>
              </a:rPr>
              <a:t>. </a:t>
            </a:r>
          </a:p>
          <a:p>
            <a:endParaRPr lang="en-US" dirty="0">
              <a:solidFill>
                <a:srgbClr val="F4C245"/>
              </a:solidFill>
              <a:latin typeface="Circular Std Book Italic" panose="020B0604020101020102" pitchFamily="34" charset="77"/>
              <a:cs typeface="Circular Std Book Italic" panose="020B0604020101020102" pitchFamily="34" charset="77"/>
            </a:endParaRPr>
          </a:p>
          <a:p>
            <a:r>
              <a:rPr lang="en-US" dirty="0">
                <a:solidFill>
                  <a:srgbClr val="F4C245"/>
                </a:solidFill>
                <a:latin typeface="Circular Std Book Italic" panose="020B0604020101020102" pitchFamily="34" charset="77"/>
                <a:cs typeface="Circular Std Book Italic" panose="020B0604020101020102" pitchFamily="34" charset="77"/>
              </a:rPr>
              <a:t>You can open the API link in your browser to see what is being delivered to your machine.</a:t>
            </a:r>
          </a:p>
          <a:p>
            <a:endParaRPr lang="en-US" dirty="0">
              <a:solidFill>
                <a:srgbClr val="F4C245"/>
              </a:solidFill>
              <a:latin typeface="Circular Std Book Italic" panose="020B0604020101020102" pitchFamily="34" charset="77"/>
              <a:cs typeface="Circular Std Book Italic" panose="020B0604020101020102" pitchFamily="34" charset="77"/>
            </a:endParaRPr>
          </a:p>
          <a:p>
            <a:r>
              <a:rPr lang="en-US" dirty="0">
                <a:solidFill>
                  <a:srgbClr val="F4C245"/>
                </a:solidFill>
                <a:latin typeface="Circular Std Book Italic" panose="020B0604020101020102" pitchFamily="34" charset="77"/>
                <a:cs typeface="Circular Std Book Italic" panose="020B0604020101020102" pitchFamily="34" charset="77"/>
              </a:rPr>
              <a:t>Here are the underlying numbers from the current example</a:t>
            </a:r>
          </a:p>
          <a:p>
            <a:endParaRPr lang="en-US" dirty="0">
              <a:solidFill>
                <a:srgbClr val="F4C245"/>
              </a:solidFill>
              <a:latin typeface="Circular Std Book Italic" panose="020B0604020101020102" pitchFamily="34" charset="77"/>
              <a:cs typeface="Circular Std Book Italic" panose="020B0604020101020102" pitchFamily="34" charset="77"/>
            </a:endParaRPr>
          </a:p>
          <a:p>
            <a:r>
              <a:rPr lang="en-US" dirty="0">
                <a:solidFill>
                  <a:srgbClr val="F4C245"/>
                </a:solidFill>
                <a:latin typeface="Circular Std Book Italic" panose="020B0604020101020102" pitchFamily="34" charset="77"/>
                <a:cs typeface="Circular Std Book Italic"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Italic" panose="020B0604020101020102" pitchFamily="34" charset="0"/>
                <a:cs typeface="Circular Std Book Italic" panose="020B0604020101020102" pitchFamily="34" charset="0"/>
              </a:rPr>
              <a:t>1.3 Code along 1</a:t>
            </a:r>
            <a:r>
              <a:rPr lang="en-GB" sz="5400" dirty="0">
                <a:solidFill>
                  <a:srgbClr val="F4C245"/>
                </a:solidFill>
                <a:latin typeface="Circular Std Book Italic" panose="020B0604020101020102" pitchFamily="34" charset="0"/>
                <a:cs typeface="Circular Std Book Italic" panose="020B0604020101020102" pitchFamily="34" charset="0"/>
              </a:rPr>
              <a:t>.</a:t>
            </a:r>
            <a:br>
              <a:rPr lang="en-GB" sz="5400" dirty="0">
                <a:solidFill>
                  <a:srgbClr val="36B7B4"/>
                </a:solidFill>
                <a:latin typeface="Circular Std Book Italic" panose="020B0604020101020102" pitchFamily="34" charset="0"/>
                <a:cs typeface="Circular Std Book Italic"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Italic" panose="020B0604020101020102" pitchFamily="34" charset="0"/>
                <a:cs typeface="Circular Std Book Italic" panose="020B0604020101020102" pitchFamily="34" charset="0"/>
              </a:rPr>
              <a:t>https://</a:t>
            </a:r>
            <a:r>
              <a:rPr lang="en-GB" sz="2000" dirty="0" err="1">
                <a:solidFill>
                  <a:srgbClr val="F4C245"/>
                </a:solidFill>
                <a:latin typeface="Circular Std Book Italic" panose="020B0604020101020102" pitchFamily="34" charset="0"/>
                <a:cs typeface="Circular Std Book Italic" panose="020B0604020101020102" pitchFamily="34" charset="0"/>
              </a:rPr>
              <a:t>economicsobservatory.com</a:t>
            </a:r>
            <a:r>
              <a:rPr lang="en-GB" sz="2000" dirty="0">
                <a:solidFill>
                  <a:srgbClr val="F4C245"/>
                </a:solidFill>
                <a:latin typeface="Circular Std Book Italic" panose="020B0604020101020102" pitchFamily="34" charset="0"/>
                <a:cs typeface="Circular Std Book Italic"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Italic" panose="020B0604020101020102" pitchFamily="34" charset="0"/>
                <a:cs typeface="Circular Std Book Italic"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Italic" panose="020B0604020101020102" pitchFamily="34" charset="0"/>
                <a:cs typeface="Circular Std Book Italic" panose="020B0604020101020102" pitchFamily="34" charset="0"/>
              </a:rPr>
              <a:t>Embedded into the design of the chart: “</a:t>
            </a:r>
            <a:r>
              <a:rPr lang="en-GB" sz="2400" dirty="0">
                <a:solidFill>
                  <a:srgbClr val="F4C245"/>
                </a:solidFill>
                <a:latin typeface="Circular Std Book Italic" panose="020B0604020101020102" pitchFamily="34" charset="0"/>
                <a:cs typeface="Circular Std Book Italic" panose="020B0604020101020102" pitchFamily="34" charset="0"/>
              </a:rPr>
              <a:t>s1_chart1.json</a:t>
            </a:r>
            <a:r>
              <a:rPr lang="en-GB" sz="2400" dirty="0">
                <a:solidFill>
                  <a:schemeClr val="bg1"/>
                </a:solidFill>
                <a:latin typeface="Circular Std Book Italic" panose="020B0604020101020102" pitchFamily="34" charset="0"/>
                <a:cs typeface="Circular Std Book Italic"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Italic" panose="020B0604020101020102" pitchFamily="34" charset="0"/>
                <a:cs typeface="Circular Std Book Italic" panose="020B0604020101020102" pitchFamily="34" charset="0"/>
              </a:rPr>
              <a:t>Via CSV file on GitHub: “</a:t>
            </a:r>
            <a:r>
              <a:rPr lang="en-GB" sz="2400" dirty="0">
                <a:solidFill>
                  <a:srgbClr val="F4C245"/>
                </a:solidFill>
                <a:latin typeface="Circular Std Book Italic" panose="020B0604020101020102" pitchFamily="34" charset="0"/>
                <a:cs typeface="Circular Std Book Italic" panose="020B0604020101020102" pitchFamily="34" charset="0"/>
              </a:rPr>
              <a:t>s1_chart2.json</a:t>
            </a:r>
            <a:r>
              <a:rPr lang="en-GB" sz="2400" dirty="0">
                <a:solidFill>
                  <a:schemeClr val="bg1"/>
                </a:solidFill>
                <a:latin typeface="Circular Std Book Italic" panose="020B0604020101020102" pitchFamily="34" charset="0"/>
                <a:cs typeface="Circular Std Book Italic"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Italic" panose="020B0604020101020102" pitchFamily="34" charset="0"/>
                <a:cs typeface="Circular Std Book Italic" panose="020B0604020101020102" pitchFamily="34" charset="0"/>
              </a:rPr>
              <a:t>Via an API: “</a:t>
            </a:r>
            <a:r>
              <a:rPr lang="en-GB" sz="2400" dirty="0">
                <a:solidFill>
                  <a:srgbClr val="F4C245"/>
                </a:solidFill>
                <a:latin typeface="Circular Std Book Italic" panose="020B0604020101020102" pitchFamily="34" charset="0"/>
                <a:cs typeface="Circular Std Book Italic" panose="020B0604020101020102" pitchFamily="34" charset="0"/>
              </a:rPr>
              <a:t>s1_chart3.json</a:t>
            </a:r>
            <a:r>
              <a:rPr lang="en-GB" sz="2400" dirty="0">
                <a:solidFill>
                  <a:schemeClr val="bg1"/>
                </a:solidFill>
                <a:latin typeface="Circular Std Book Italic" panose="020B0604020101020102" pitchFamily="34" charset="0"/>
                <a:cs typeface="Circular Std Book Italic" panose="020B0604020101020102" pitchFamily="34" charset="0"/>
              </a:rPr>
              <a:t>”</a:t>
            </a:r>
          </a:p>
          <a:p>
            <a:pPr marL="0" indent="0">
              <a:lnSpc>
                <a:spcPct val="150000"/>
              </a:lnSpc>
              <a:buNone/>
            </a:pPr>
            <a:r>
              <a:rPr lang="en-GB" sz="2400" dirty="0">
                <a:solidFill>
                  <a:schemeClr val="bg1"/>
                </a:solidFill>
                <a:latin typeface="Circular Std Book Italic" panose="020B0604020101020102" pitchFamily="34" charset="0"/>
                <a:cs typeface="Circular Std Book Italic"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Italic" panose="020B0604020101020102" pitchFamily="34" charset="0"/>
                <a:cs typeface="Circular Std Book Italic" panose="020B0604020101020102" pitchFamily="34" charset="0"/>
              </a:rPr>
              <a:t>http://</a:t>
            </a:r>
            <a:r>
              <a:rPr lang="en-GB" sz="2400" dirty="0" err="1">
                <a:solidFill>
                  <a:srgbClr val="F4C245"/>
                </a:solidFill>
                <a:latin typeface="Circular Std Book Italic" panose="020B0604020101020102" pitchFamily="34" charset="0"/>
                <a:cs typeface="Circular Std Book Italic" panose="020B0604020101020102" pitchFamily="34" charset="0"/>
              </a:rPr>
              <a:t>economicsobservatory.com</a:t>
            </a:r>
            <a:r>
              <a:rPr lang="en-GB" sz="2400" dirty="0">
                <a:solidFill>
                  <a:srgbClr val="F4C245"/>
                </a:solidFill>
                <a:latin typeface="Circular Std Book Italic" panose="020B0604020101020102" pitchFamily="34" charset="0"/>
                <a:cs typeface="Circular Std Book Italic"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Italic" panose="020B0604020101020102" pitchFamily="34" charset="0"/>
              <a:ea typeface="+mj-ea"/>
              <a:cs typeface="Circular Std Book Italic" panose="020B0604020101020102" pitchFamily="34" charset="0"/>
            </a:endParaRPr>
          </a:p>
          <a:p>
            <a:pPr marL="0" indent="0">
              <a:lnSpc>
                <a:spcPct val="150000"/>
              </a:lnSpc>
              <a:buNone/>
            </a:pPr>
            <a:endParaRPr lang="en-GB" dirty="0">
              <a:solidFill>
                <a:schemeClr val="bg1">
                  <a:lumMod val="95000"/>
                </a:schemeClr>
              </a:solidFill>
              <a:latin typeface="Circular Std Book Italic" panose="020B0604020101020102" pitchFamily="34" charset="0"/>
              <a:cs typeface="Circular Std Book Italic" panose="020B0604020101020102" pitchFamily="34" charset="0"/>
            </a:endParaRPr>
          </a:p>
          <a:p>
            <a:pPr marL="0" indent="0">
              <a:lnSpc>
                <a:spcPct val="150000"/>
              </a:lnSpc>
              <a:buNone/>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rgbClr val="0063AF"/>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Code-along tool</a:t>
            </a:r>
            <a:r>
              <a:rPr lang="en-GB" dirty="0">
                <a:solidFill>
                  <a:srgbClr val="F4C245"/>
                </a:solidFill>
                <a:latin typeface="Circular Std Book Italic" panose="020B0604020101020102" pitchFamily="34" charset="0"/>
                <a:cs typeface="Circular Std Book Italic" panose="020B0604020101020102" pitchFamily="34" charset="0"/>
              </a:rPr>
              <a:t>: </a:t>
            </a:r>
            <a:r>
              <a:rPr lang="en-GB" u="sng" dirty="0">
                <a:solidFill>
                  <a:srgbClr val="F4C245"/>
                </a:solidFill>
                <a:latin typeface="Circular Std Book Italic" panose="020B0604020101020102" pitchFamily="34" charset="0"/>
                <a:cs typeface="Circular Std Book Italic"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Code-along</a:t>
            </a:r>
            <a:r>
              <a:rPr lang="en-GB" dirty="0">
                <a:solidFill>
                  <a:srgbClr val="F4C245"/>
                </a:solidFill>
                <a:latin typeface="Circular Std Book Italic" panose="020B0604020101020102" pitchFamily="34" charset="0"/>
                <a:cs typeface="Circular Std Book Italic"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Italic" panose="020B0604020101020102" pitchFamily="34" charset="0"/>
                <a:cs typeface="Circular Std Book Italic" panose="020B0604020101020102" pitchFamily="34" charset="0"/>
              </a:rPr>
              <a:t>File 1. Inline data. (</a:t>
            </a:r>
            <a:r>
              <a:rPr lang="en-GB" sz="1800" dirty="0">
                <a:solidFill>
                  <a:srgbClr val="F4C245"/>
                </a:solidFill>
                <a:latin typeface="Circular Std Book Italic" panose="020B0604020101020102" pitchFamily="34" charset="0"/>
                <a:cs typeface="Circular Std Book Italic" panose="020B0604020101020102" pitchFamily="34" charset="0"/>
              </a:rPr>
              <a:t>s1_chart1.json)</a:t>
            </a:r>
            <a:endParaRPr lang="en-GB" sz="1800" dirty="0">
              <a:solidFill>
                <a:schemeClr val="bg1"/>
              </a:solidFill>
              <a:latin typeface="Circular Std Book Italic" panose="020B0604020101020102" pitchFamily="34" charset="0"/>
              <a:cs typeface="Circular Std Book Italic" panose="020B0604020101020102" pitchFamily="34" charset="0"/>
            </a:endParaRPr>
          </a:p>
          <a:p>
            <a:pPr>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Paste the JSON into Vega Lite Editor (</a:t>
            </a:r>
            <a:r>
              <a:rPr lang="en-GB" sz="1800" dirty="0">
                <a:solidFill>
                  <a:srgbClr val="F4C245"/>
                </a:solidFill>
                <a:latin typeface="Circular Std Book Italic" panose="020B0604020101020102" pitchFamily="34" charset="0"/>
                <a:cs typeface="Circular Std Book Italic"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Italic" panose="020B0604020101020102" pitchFamily="34" charset="0"/>
                <a:cs typeface="Circular Std Book Italic" panose="020B0604020101020102" pitchFamily="34" charset="0"/>
              </a:rPr>
              <a:t>). Now change:</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colour of the bars. </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Italic" panose="020B0604020101020102" pitchFamily="34" charset="0"/>
                <a:cs typeface="Circular Std Book Italic" panose="020B0604020101020102" pitchFamily="34" charset="0"/>
              </a:rPr>
              <a:t>File 2. GitHub data. (</a:t>
            </a:r>
            <a:r>
              <a:rPr lang="en-GB" sz="1800" dirty="0">
                <a:solidFill>
                  <a:srgbClr val="F4C245"/>
                </a:solidFill>
                <a:latin typeface="Circular Std Book Italic" panose="020B0604020101020102" pitchFamily="34" charset="0"/>
                <a:cs typeface="Circular Std Book Italic" panose="020B0604020101020102" pitchFamily="34" charset="0"/>
              </a:rPr>
              <a:t>s1_chart2.json</a:t>
            </a:r>
            <a:r>
              <a:rPr lang="en-GB" sz="1800" dirty="0">
                <a:solidFill>
                  <a:schemeClr val="bg1"/>
                </a:solidFill>
                <a:latin typeface="Circular Std Book Italic" panose="020B0604020101020102" pitchFamily="34" charset="0"/>
                <a:cs typeface="Circular Std Book Italic" panose="020B0604020101020102" pitchFamily="34" charset="0"/>
              </a:rPr>
              <a:t>). Changes:</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colour variable </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title text</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a:t>
            </a:r>
            <a:r>
              <a:rPr lang="en-GB" sz="1800" i="1" dirty="0">
                <a:solidFill>
                  <a:schemeClr val="bg1"/>
                </a:solidFill>
                <a:latin typeface="Circular Std Book Italic" panose="020B0604020101020102" pitchFamily="34" charset="0"/>
                <a:cs typeface="Circular Std Book Italic" panose="020B0604020101020102" pitchFamily="34" charset="0"/>
              </a:rPr>
              <a:t>The variable being plotted</a:t>
            </a:r>
            <a:r>
              <a:rPr lang="en-GB" sz="1800" dirty="0">
                <a:solidFill>
                  <a:schemeClr val="bg1"/>
                </a:solidFill>
                <a:latin typeface="Circular Std Book Italic" panose="020B0604020101020102" pitchFamily="34" charset="0"/>
                <a:cs typeface="Circular Std Book Italic" panose="020B0604020101020102" pitchFamily="34" charset="0"/>
              </a:rPr>
              <a:t>] </a:t>
            </a:r>
          </a:p>
          <a:p>
            <a:pPr marL="0" indent="0">
              <a:lnSpc>
                <a:spcPct val="150000"/>
              </a:lnSpc>
              <a:buNone/>
            </a:pPr>
            <a:r>
              <a:rPr lang="en-GB" sz="1800" dirty="0">
                <a:solidFill>
                  <a:schemeClr val="bg1">
                    <a:lumMod val="95000"/>
                  </a:schemeClr>
                </a:solidFill>
                <a:latin typeface="Circular Std Book Italic" panose="020B0604020101020102" pitchFamily="34" charset="0"/>
                <a:cs typeface="Circular Std Book Italic" panose="020B0604020101020102" pitchFamily="34" charset="0"/>
              </a:rPr>
              <a:t>File 3. API data. (</a:t>
            </a:r>
            <a:r>
              <a:rPr lang="en-GB" sz="1800" dirty="0">
                <a:solidFill>
                  <a:srgbClr val="F4C245"/>
                </a:solidFill>
                <a:latin typeface="Circular Std Book Italic" panose="020B0604020101020102" pitchFamily="34" charset="0"/>
                <a:cs typeface="Circular Std Book Italic" panose="020B0604020101020102" pitchFamily="34" charset="0"/>
              </a:rPr>
              <a:t>s1_chart3.json</a:t>
            </a:r>
            <a:r>
              <a:rPr lang="en-GB" sz="1800" dirty="0">
                <a:solidFill>
                  <a:schemeClr val="bg1"/>
                </a:solidFill>
                <a:latin typeface="Circular Std Book Italic" panose="020B0604020101020102" pitchFamily="34" charset="0"/>
                <a:cs typeface="Circular Std Book Italic" panose="020B0604020101020102" pitchFamily="34" charset="0"/>
              </a:rPr>
              <a:t>). Changes:</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API data being delivered. </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title text</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Italic" panose="020B0604020101020102" pitchFamily="34" charset="0"/>
              <a:cs typeface="Circular Std Book Italic"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Italic" panose="020B0604020101020102" pitchFamily="34" charset="0"/>
                <a:cs typeface="Circular Std Book Italic" panose="020B0604020101020102" pitchFamily="34" charset="0"/>
              </a:rPr>
              <a:t>https://</a:t>
            </a:r>
            <a:r>
              <a:rPr lang="en-GB" sz="2000" dirty="0" err="1">
                <a:solidFill>
                  <a:srgbClr val="F4C245"/>
                </a:solidFill>
                <a:latin typeface="Circular Std Book Italic" panose="020B0604020101020102" pitchFamily="34" charset="0"/>
                <a:cs typeface="Circular Std Book Italic" panose="020B0604020101020102" pitchFamily="34" charset="0"/>
              </a:rPr>
              <a:t>economicsobservatory.com</a:t>
            </a:r>
            <a:r>
              <a:rPr lang="en-GB" sz="2000" dirty="0">
                <a:solidFill>
                  <a:srgbClr val="F4C245"/>
                </a:solidFill>
                <a:latin typeface="Circular Std Book Italic" panose="020B0604020101020102" pitchFamily="34" charset="0"/>
                <a:cs typeface="Circular Std Book Italic" panose="020B0604020101020102" pitchFamily="34" charset="0"/>
              </a:rPr>
              <a:t>/modern-data-visualisation</a:t>
            </a:r>
            <a:endParaRPr lang="en-GB" sz="3200" dirty="0">
              <a:solidFill>
                <a:schemeClr val="bg1">
                  <a:lumMod val="95000"/>
                </a:schemeClr>
              </a:solidFill>
              <a:latin typeface="Circular Std Book Italic" panose="020B0604020101020102" pitchFamily="34" charset="0"/>
              <a:cs typeface="Circular Std Book Italic" panose="020B0604020101020102" pitchFamily="34" charset="0"/>
            </a:endParaRPr>
          </a:p>
          <a:p>
            <a:pPr marL="0" indent="0">
              <a:lnSpc>
                <a:spcPct val="150000"/>
              </a:lnSpc>
              <a:buNone/>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rgbClr val="0063AF"/>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Italic" panose="020B0604020101020102" pitchFamily="34" charset="0"/>
                <a:cs typeface="Circular Std Book Italic" panose="020B0604020101020102" pitchFamily="34" charset="0"/>
              </a:rPr>
              <a:t>Where we are</a:t>
            </a:r>
            <a:r>
              <a:rPr lang="en-GB" dirty="0">
                <a:solidFill>
                  <a:srgbClr val="36B7B4"/>
                </a:solidFill>
                <a:latin typeface="Circular Std Book Italic" panose="020B0604020101020102" pitchFamily="34" charset="0"/>
                <a:cs typeface="Circular Std Book Italic" panose="020B0604020101020102" pitchFamily="34" charset="0"/>
              </a:rPr>
              <a:t>.</a:t>
            </a:r>
            <a:br>
              <a:rPr lang="en-GB" dirty="0">
                <a:solidFill>
                  <a:srgbClr val="FF0000"/>
                </a:solidFill>
                <a:latin typeface="Circular Std Book Italic" panose="020B0604020101020102" pitchFamily="34" charset="0"/>
                <a:cs typeface="Circular Std Book Italic"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a journalist, consultant or academic making a chart of GDP in America</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68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Italic" panose="020B0604020101020102" pitchFamily="34" charset="0"/>
                <a:cs typeface="Circular Std Book Italic" panose="020B0604020101020102" pitchFamily="34" charset="0"/>
              </a:rPr>
              <a:t>Code-along</a:t>
            </a:r>
            <a:r>
              <a:rPr lang="en-GB" dirty="0">
                <a:solidFill>
                  <a:srgbClr val="F4C245"/>
                </a:solidFill>
                <a:latin typeface="Circular Std Book Italic" panose="020B0604020101020102" pitchFamily="34" charset="0"/>
                <a:cs typeface="Circular Std Book Italic"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Italic" panose="020B0604020101020102" pitchFamily="34" charset="0"/>
                <a:cs typeface="Circular Std Book Italic" panose="020B0604020101020102" pitchFamily="34" charset="0"/>
              </a:rPr>
              <a:t>When happy with your chart:</a:t>
            </a:r>
          </a:p>
          <a:p>
            <a:pPr algn="ctr"/>
            <a:endParaRPr lang="en-US" u="sng" dirty="0">
              <a:solidFill>
                <a:schemeClr val="tx1">
                  <a:lumMod val="75000"/>
                  <a:lumOff val="25000"/>
                </a:schemeClr>
              </a:solidFill>
              <a:latin typeface="Circular Std Book Italic" panose="020B0604020101020102" pitchFamily="34" charset="0"/>
              <a:cs typeface="Circular Std Book Italic" panose="020B0604020101020102" pitchFamily="34" charset="0"/>
            </a:endParaRPr>
          </a:p>
          <a:p>
            <a:r>
              <a:rPr lang="en-US" dirty="0">
                <a:solidFill>
                  <a:schemeClr val="tx1">
                    <a:lumMod val="75000"/>
                    <a:lumOff val="25000"/>
                  </a:schemeClr>
                </a:solidFill>
                <a:latin typeface="Circular Std Book Italic" panose="020B0604020101020102" pitchFamily="34" charset="0"/>
                <a:cs typeface="Circular Std Book Italic"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Italic" panose="020B0604020101020102" pitchFamily="34" charset="0"/>
              <a:cs typeface="Circular Std Book Italic" panose="020B0604020101020102" pitchFamily="34" charset="0"/>
            </a:endParaRPr>
          </a:p>
          <a:p>
            <a:r>
              <a:rPr lang="en-US" dirty="0">
                <a:solidFill>
                  <a:schemeClr val="tx1">
                    <a:lumMod val="75000"/>
                    <a:lumOff val="25000"/>
                  </a:schemeClr>
                </a:solidFill>
                <a:latin typeface="Circular Std Book Italic" panose="020B0604020101020102" pitchFamily="34" charset="0"/>
                <a:cs typeface="Circular Std Book Italic" panose="020B0604020101020102" pitchFamily="34" charset="0"/>
              </a:rPr>
              <a:t>2. Save it locally on your machine.</a:t>
            </a:r>
          </a:p>
          <a:p>
            <a:endParaRPr lang="en-US" dirty="0">
              <a:solidFill>
                <a:schemeClr val="tx1">
                  <a:lumMod val="75000"/>
                  <a:lumOff val="25000"/>
                </a:schemeClr>
              </a:solidFill>
              <a:latin typeface="Circular Std Book Italic" panose="020B0604020101020102" pitchFamily="34" charset="0"/>
              <a:cs typeface="Circular Std Book Italic" panose="020B0604020101020102" pitchFamily="34" charset="0"/>
            </a:endParaRPr>
          </a:p>
          <a:p>
            <a:r>
              <a:rPr lang="en-US" dirty="0">
                <a:solidFill>
                  <a:schemeClr val="tx1">
                    <a:lumMod val="75000"/>
                    <a:lumOff val="25000"/>
                  </a:schemeClr>
                </a:solidFill>
                <a:latin typeface="Circular Std Book Italic" panose="020B0604020101020102" pitchFamily="34" charset="0"/>
                <a:cs typeface="Circular Std Book Italic" panose="020B0604020101020102" pitchFamily="34" charset="0"/>
              </a:rPr>
              <a:t>3. Add it to your GitHub pages repository. </a:t>
            </a:r>
            <a:endParaRPr lang="en-GB" dirty="0">
              <a:solidFill>
                <a:schemeClr val="tx1">
                  <a:lumMod val="75000"/>
                  <a:lumOff val="25000"/>
                </a:schemeClr>
              </a:solidFill>
              <a:latin typeface="Circular Std Book Italic" panose="020B0604020101020102" pitchFamily="34" charset="0"/>
              <a:cs typeface="Circular Std Book Italic"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Italic" panose="020B0604020101020102" pitchFamily="34" charset="0"/>
                <a:cs typeface="Circular Std Book Italic" panose="020B0604020101020102" pitchFamily="34" charset="0"/>
              </a:rPr>
              <a:t>File 1. Inline data. (</a:t>
            </a:r>
            <a:r>
              <a:rPr lang="en-GB" sz="1800" dirty="0">
                <a:solidFill>
                  <a:srgbClr val="F4C245"/>
                </a:solidFill>
                <a:latin typeface="Circular Std Book Italic" panose="020B0604020101020102" pitchFamily="34" charset="0"/>
                <a:cs typeface="Circular Std Book Italic" panose="020B0604020101020102" pitchFamily="34" charset="0"/>
              </a:rPr>
              <a:t>s1_chart1.json)</a:t>
            </a:r>
            <a:endParaRPr lang="en-GB" sz="1800" dirty="0">
              <a:solidFill>
                <a:schemeClr val="bg1"/>
              </a:solidFill>
              <a:latin typeface="Circular Std Book Italic" panose="020B0604020101020102" pitchFamily="34" charset="0"/>
              <a:cs typeface="Circular Std Book Italic" panose="020B0604020101020102" pitchFamily="34" charset="0"/>
            </a:endParaRPr>
          </a:p>
          <a:p>
            <a:pPr>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Paste the JSON into Vega Lite Editor (</a:t>
            </a:r>
            <a:r>
              <a:rPr lang="en-GB" sz="1800" dirty="0">
                <a:solidFill>
                  <a:srgbClr val="F4C245"/>
                </a:solidFill>
                <a:latin typeface="Circular Std Book Italic" panose="020B0604020101020102" pitchFamily="34" charset="0"/>
                <a:cs typeface="Circular Std Book Italic"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Italic" panose="020B0604020101020102" pitchFamily="34" charset="0"/>
                <a:cs typeface="Circular Std Book Italic" panose="020B0604020101020102" pitchFamily="34" charset="0"/>
              </a:rPr>
              <a:t>). Now change:</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colour of the bars. </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Italic" panose="020B0604020101020102" pitchFamily="34" charset="0"/>
                <a:cs typeface="Circular Std Book Italic" panose="020B0604020101020102" pitchFamily="34" charset="0"/>
              </a:rPr>
              <a:t>File 2. GitHub data. (</a:t>
            </a:r>
            <a:r>
              <a:rPr lang="en-GB" sz="1800" dirty="0">
                <a:solidFill>
                  <a:srgbClr val="F4C245"/>
                </a:solidFill>
                <a:latin typeface="Circular Std Book Italic" panose="020B0604020101020102" pitchFamily="34" charset="0"/>
                <a:cs typeface="Circular Std Book Italic" panose="020B0604020101020102" pitchFamily="34" charset="0"/>
              </a:rPr>
              <a:t>s1_chart2.json</a:t>
            </a:r>
            <a:r>
              <a:rPr lang="en-GB" sz="1800" dirty="0">
                <a:solidFill>
                  <a:schemeClr val="bg1"/>
                </a:solidFill>
                <a:latin typeface="Circular Std Book Italic" panose="020B0604020101020102" pitchFamily="34" charset="0"/>
                <a:cs typeface="Circular Std Book Italic" panose="020B0604020101020102" pitchFamily="34" charset="0"/>
              </a:rPr>
              <a:t>). Changes:</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colour variable </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title text</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a:t>
            </a:r>
            <a:r>
              <a:rPr lang="en-GB" sz="1800" i="1" dirty="0">
                <a:solidFill>
                  <a:schemeClr val="bg1"/>
                </a:solidFill>
                <a:latin typeface="Circular Std Book Italic" panose="020B0604020101020102" pitchFamily="34" charset="0"/>
                <a:cs typeface="Circular Std Book Italic" panose="020B0604020101020102" pitchFamily="34" charset="0"/>
              </a:rPr>
              <a:t>The variable being plotted</a:t>
            </a:r>
            <a:r>
              <a:rPr lang="en-GB" sz="1800" dirty="0">
                <a:solidFill>
                  <a:schemeClr val="bg1"/>
                </a:solidFill>
                <a:latin typeface="Circular Std Book Italic" panose="020B0604020101020102" pitchFamily="34" charset="0"/>
                <a:cs typeface="Circular Std Book Italic" panose="020B0604020101020102" pitchFamily="34" charset="0"/>
              </a:rPr>
              <a:t>] </a:t>
            </a:r>
          </a:p>
          <a:p>
            <a:pPr marL="0" indent="0">
              <a:lnSpc>
                <a:spcPct val="150000"/>
              </a:lnSpc>
              <a:buNone/>
            </a:pPr>
            <a:r>
              <a:rPr lang="en-GB" sz="1800" dirty="0">
                <a:solidFill>
                  <a:schemeClr val="bg1">
                    <a:lumMod val="95000"/>
                  </a:schemeClr>
                </a:solidFill>
                <a:latin typeface="Circular Std Book Italic" panose="020B0604020101020102" pitchFamily="34" charset="0"/>
                <a:cs typeface="Circular Std Book Italic" panose="020B0604020101020102" pitchFamily="34" charset="0"/>
              </a:rPr>
              <a:t>File 3. API data. (</a:t>
            </a:r>
            <a:r>
              <a:rPr lang="en-GB" sz="1800" dirty="0">
                <a:solidFill>
                  <a:srgbClr val="F4C245"/>
                </a:solidFill>
                <a:latin typeface="Circular Std Book Italic" panose="020B0604020101020102" pitchFamily="34" charset="0"/>
                <a:cs typeface="Circular Std Book Italic" panose="020B0604020101020102" pitchFamily="34" charset="0"/>
              </a:rPr>
              <a:t>s1_chart3.json</a:t>
            </a:r>
            <a:r>
              <a:rPr lang="en-GB" sz="1800" dirty="0">
                <a:solidFill>
                  <a:schemeClr val="bg1"/>
                </a:solidFill>
                <a:latin typeface="Circular Std Book Italic" panose="020B0604020101020102" pitchFamily="34" charset="0"/>
                <a:cs typeface="Circular Std Book Italic" panose="020B0604020101020102" pitchFamily="34" charset="0"/>
              </a:rPr>
              <a:t>). Changes:</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API data being delivered. </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title text</a:t>
            </a:r>
          </a:p>
          <a:p>
            <a:pPr lvl="1">
              <a:lnSpc>
                <a:spcPct val="100000"/>
              </a:lnSpc>
              <a:spcBef>
                <a:spcPts val="0"/>
              </a:spcBef>
            </a:pPr>
            <a:r>
              <a:rPr lang="en-GB" sz="1800" dirty="0">
                <a:solidFill>
                  <a:schemeClr val="bg1"/>
                </a:solidFill>
                <a:latin typeface="Circular Std Book Italic" panose="020B0604020101020102" pitchFamily="34" charset="0"/>
                <a:cs typeface="Circular Std Book Italic"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Italic" panose="020B0604020101020102" pitchFamily="34" charset="0"/>
              <a:cs typeface="Circular Std Book Italic"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Italic" panose="020B0604020101020102" pitchFamily="34" charset="0"/>
                <a:cs typeface="Circular Std Book Italic" panose="020B0604020101020102" pitchFamily="34" charset="0"/>
              </a:rPr>
              <a:t>https://</a:t>
            </a:r>
            <a:r>
              <a:rPr lang="en-GB" sz="2000" dirty="0" err="1">
                <a:solidFill>
                  <a:srgbClr val="F4C245"/>
                </a:solidFill>
                <a:latin typeface="Circular Std Book Italic" panose="020B0604020101020102" pitchFamily="34" charset="0"/>
                <a:cs typeface="Circular Std Book Italic" panose="020B0604020101020102" pitchFamily="34" charset="0"/>
              </a:rPr>
              <a:t>economicsobservatory.com</a:t>
            </a:r>
            <a:r>
              <a:rPr lang="en-GB" sz="2000" dirty="0">
                <a:solidFill>
                  <a:srgbClr val="F4C245"/>
                </a:solidFill>
                <a:latin typeface="Circular Std Book Italic" panose="020B0604020101020102" pitchFamily="34" charset="0"/>
                <a:cs typeface="Circular Std Book Italic" panose="020B0604020101020102" pitchFamily="34" charset="0"/>
              </a:rPr>
              <a:t>/modern-data-visualisation</a:t>
            </a:r>
            <a:endParaRPr lang="en-GB" sz="3200" dirty="0">
              <a:solidFill>
                <a:schemeClr val="bg1">
                  <a:lumMod val="95000"/>
                </a:schemeClr>
              </a:solidFill>
              <a:latin typeface="Circular Std Book Italic" panose="020B0604020101020102" pitchFamily="34" charset="0"/>
              <a:cs typeface="Circular Std Book Italic" panose="020B0604020101020102" pitchFamily="34" charset="0"/>
            </a:endParaRPr>
          </a:p>
          <a:p>
            <a:pPr marL="0" indent="0">
              <a:lnSpc>
                <a:spcPct val="150000"/>
              </a:lnSpc>
              <a:buNone/>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chemeClr val="bg1"/>
              </a:solidFill>
              <a:latin typeface="Circular Std Book Italic" panose="020B0604020101020102" pitchFamily="34" charset="0"/>
              <a:cs typeface="Circular Std Book Italic" panose="020B0604020101020102" pitchFamily="34" charset="0"/>
            </a:endParaRPr>
          </a:p>
          <a:p>
            <a:pPr>
              <a:lnSpc>
                <a:spcPct val="150000"/>
              </a:lnSpc>
            </a:pPr>
            <a:endParaRPr lang="en-GB" dirty="0">
              <a:solidFill>
                <a:srgbClr val="0063AF"/>
              </a:solidFill>
              <a:latin typeface="Circular Std Book Italic" panose="020B0604020101020102" pitchFamily="34" charset="0"/>
              <a:cs typeface="Circular Std Book Italic"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Italic" panose="020B0604020101020102" pitchFamily="34" charset="0"/>
                <a:cs typeface="Circular Std Book Italic" panose="020B0604020101020102" pitchFamily="34" charset="0"/>
              </a:rPr>
              <a:t>Where we are</a:t>
            </a:r>
            <a:r>
              <a:rPr lang="en-GB" dirty="0">
                <a:solidFill>
                  <a:srgbClr val="36B7B4"/>
                </a:solidFill>
                <a:latin typeface="Circular Std Book Italic" panose="020B0604020101020102" pitchFamily="34" charset="0"/>
                <a:cs typeface="Circular Std Book Italic" panose="020B0604020101020102" pitchFamily="34" charset="0"/>
              </a:rPr>
              <a:t>.</a:t>
            </a:r>
            <a:br>
              <a:rPr lang="en-GB" dirty="0">
                <a:solidFill>
                  <a:srgbClr val="FF0000"/>
                </a:solidFill>
                <a:latin typeface="Circular Std Book Italic" panose="020B0604020101020102" pitchFamily="34" charset="0"/>
                <a:cs typeface="Circular Std Book Italic"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Italic" panose="020B0604020101020102" pitchFamily="34" charset="77"/>
                <a:ea typeface="+mn-ea"/>
                <a:cs typeface="Circular Std Book Italic"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3608F85-C143-5884-9CFD-B0C844DEDC63}"/>
              </a:ext>
            </a:extLst>
          </p:cNvPr>
          <p:cNvSpPr>
            <a:spLocks noGrp="1"/>
          </p:cNvSpPr>
          <p:nvPr>
            <p:ph type="title"/>
          </p:nvPr>
        </p:nvSpPr>
        <p:spPr/>
        <p:txBody>
          <a:bodyPr/>
          <a:lstStyle/>
          <a:p>
            <a:endParaRPr lang="en-GB"/>
          </a:p>
        </p:txBody>
      </p:sp>
      <p:sp>
        <p:nvSpPr>
          <p:cNvPr id="5" name="Title 1">
            <a:extLst>
              <a:ext uri="{FF2B5EF4-FFF2-40B4-BE49-F238E27FC236}">
                <a16:creationId xmlns:a16="http://schemas.microsoft.com/office/drawing/2014/main" id="{C1952169-B1F5-01D2-A3F6-C8218190F753}"/>
              </a:ext>
            </a:extLst>
          </p:cNvPr>
          <p:cNvSpPr txBox="1">
            <a:spLocks/>
          </p:cNvSpPr>
          <p:nvPr/>
        </p:nvSpPr>
        <p:spPr>
          <a:xfrm>
            <a:off x="327978" y="66496"/>
            <a:ext cx="10515600"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bg1"/>
                </a:solidFill>
                <a:latin typeface="Circular Std Book Italic" panose="020B0604020101020102" pitchFamily="34" charset="0"/>
                <a:cs typeface="Circular Std Book Italic" panose="020B0604020101020102" pitchFamily="34" charset="0"/>
              </a:rPr>
              <a:t>Where we are</a:t>
            </a:r>
            <a:r>
              <a:rPr lang="en-GB">
                <a:solidFill>
                  <a:srgbClr val="FF0000"/>
                </a:solidFill>
                <a:latin typeface="Circular Std Book Italic" panose="020B0604020101020102" pitchFamily="34" charset="0"/>
                <a:cs typeface="Circular Std Book Italic" panose="020B0604020101020102" pitchFamily="34" charset="0"/>
              </a:rPr>
              <a:t>: slow, costly, error prone.</a:t>
            </a:r>
            <a:br>
              <a:rPr lang="en-GB">
                <a:solidFill>
                  <a:srgbClr val="FF0000"/>
                </a:solidFill>
                <a:latin typeface="Circular Std Book Italic" panose="020B0604020101020102" pitchFamily="34" charset="0"/>
                <a:cs typeface="Circular Std Book Italic" panose="020B0604020101020102" pitchFamily="34" charset="0"/>
              </a:rPr>
            </a:br>
            <a:r>
              <a:rPr lang="en-GB" sz="2000" i="1">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2979017"/>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65503" y="161957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17478" y="4366458"/>
            <a:ext cx="10357044" cy="1892267"/>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Italic" panose="020B0604020101020102" pitchFamily="34" charset="77"/>
                <a:ea typeface="+mn-ea"/>
                <a:cs typeface="Circular Std Book Italic" panose="020B0604020101020102" pitchFamily="34" charset="77"/>
              </a:rPr>
              <a:t>Automated</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Italic" panose="020B0604020101020102" pitchFamily="34" charset="77"/>
                <a:ea typeface="+mn-ea"/>
                <a:cs typeface="Circular Std Book Italic" panose="020B0604020101020102" pitchFamily="34" charset="77"/>
              </a:rPr>
              <a:t>Efficient</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The number of players collapses, as do associated costs. There are no data silos – the data shown on your site </a:t>
            </a:r>
            <a:r>
              <a:rPr kumimoji="0" lang="en-GB" b="0" i="0" u="none" strike="noStrike" kern="1200" cap="none" spc="0" normalizeH="0" baseline="0" noProof="0" dirty="0">
                <a:ln>
                  <a:noFill/>
                </a:ln>
                <a:solidFill>
                  <a:srgbClr val="00B050"/>
                </a:solidFill>
                <a:effectLst/>
                <a:uLnTx/>
                <a:uFillTx/>
                <a:latin typeface="Circular Std Book Italic" panose="020B0604020101020102" pitchFamily="34" charset="77"/>
                <a:ea typeface="+mn-ea"/>
                <a:cs typeface="Circular Std Book Italic" panose="020B0604020101020102" pitchFamily="34" charset="77"/>
              </a:rPr>
              <a:t>is</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Italic" panose="020B0604020101020102" pitchFamily="34" charset="77"/>
                <a:ea typeface="+mn-ea"/>
                <a:cs typeface="Circular Std Book Italic" panose="020B0604020101020102" pitchFamily="34" charset="77"/>
              </a:rPr>
              <a:t>Verifiable</a:t>
            </a: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006997"/>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3757866"/>
            <a:ext cx="5565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558687"/>
            <a:ext cx="1156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Data source</a:t>
            </a:r>
            <a:endParaRPr kumimoji="0" lang="en-GB" sz="2000" b="0" i="0" u="sng"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579782"/>
            <a:ext cx="8098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411687"/>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046607"/>
            <a:ext cx="13580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rPr>
              <a:t>Analyst’s code</a:t>
            </a:r>
            <a:endPar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77"/>
              <a:ea typeface="+mn-ea"/>
              <a:cs typeface="Circular Std Book Italic"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199064"/>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036344"/>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025544"/>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2835824"/>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070544"/>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052544"/>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026984"/>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2826347"/>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2989983"/>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2803952"/>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2974503"/>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2956503"/>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Italic" panose="020B0604020101020102" pitchFamily="34" charset="0"/>
                <a:cs typeface="Circular Std Book Italic" panose="020B0604020101020102" pitchFamily="34" charset="0"/>
              </a:rPr>
              <a:t>Where we are going</a:t>
            </a:r>
            <a:r>
              <a:rPr lang="en-GB" dirty="0">
                <a:solidFill>
                  <a:srgbClr val="00B050"/>
                </a:solidFill>
                <a:latin typeface="Circular Std Book Italic" panose="020B0604020101020102" pitchFamily="34" charset="0"/>
                <a:cs typeface="Circular Std Book Italic" panose="020B0604020101020102" pitchFamily="34" charset="0"/>
              </a:rPr>
              <a:t>: fast, cheap, accurate</a:t>
            </a:r>
            <a:br>
              <a:rPr lang="en-GB" dirty="0">
                <a:solidFill>
                  <a:srgbClr val="FF0000"/>
                </a:solidFill>
                <a:latin typeface="Circular Std Book Italic" panose="020B0604020101020102" pitchFamily="34" charset="0"/>
                <a:cs typeface="Circular Std Book Italic"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Italic" panose="020B0604020101020102" pitchFamily="34" charset="0"/>
                <a:ea typeface="+mn-ea"/>
                <a:cs typeface="Circular Std Book Italic"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Italic" panose="020B0604020101020102" pitchFamily="34" charset="0"/>
                <a:ea typeface="+mn-ea"/>
                <a:cs typeface="Circular Std Book Italic"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Italic" panose="020B0604020101020102" pitchFamily="34" charset="0"/>
                <a:ea typeface="+mn-ea"/>
                <a:cs typeface="Circular Std Book Italic"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Italic" panose="020B0604020101020102" pitchFamily="34" charset="0"/>
                <a:ea typeface="+mn-ea"/>
                <a:cs typeface="Circular Std Book Italic"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Italic" panose="020B0604020101020102" pitchFamily="34" charset="77"/>
                <a:cs typeface="Circular Std Book Italic" panose="020B0604020101020102" pitchFamily="34" charset="77"/>
              </a:rPr>
              <a:t>To respond to these issues, we have developed the </a:t>
            </a:r>
            <a:r>
              <a:rPr lang="en-GB" sz="1800" dirty="0">
                <a:solidFill>
                  <a:srgbClr val="F4C245"/>
                </a:solidFill>
                <a:latin typeface="Circular Std Book Italic" panose="020B0604020101020102" pitchFamily="34" charset="77"/>
                <a:cs typeface="Circular Std Book Italic" panose="020B0604020101020102" pitchFamily="34" charset="77"/>
              </a:rPr>
              <a:t>Economics Observatory Data Hub</a:t>
            </a:r>
            <a:r>
              <a:rPr lang="en-GB" sz="1800" dirty="0">
                <a:solidFill>
                  <a:prstClr val="white"/>
                </a:solidFill>
                <a:latin typeface="Circular Std Book Italic" panose="020B0604020101020102" pitchFamily="34" charset="77"/>
                <a:cs typeface="Circular Std Book Italic"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Italic" panose="020B0604020101020102" pitchFamily="34" charset="77"/>
              <a:cs typeface="Circular Std Book Italic"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Italic" panose="020B0604020101020102" pitchFamily="34" charset="77"/>
              <a:cs typeface="Circular Std Book Italic" panose="020B0604020101020102" pitchFamily="34" charset="77"/>
            </a:endParaRPr>
          </a:p>
          <a:p>
            <a:pPr marL="0" indent="0">
              <a:lnSpc>
                <a:spcPct val="120000"/>
              </a:lnSpc>
              <a:spcBef>
                <a:spcPts val="0"/>
              </a:spcBef>
              <a:buNone/>
            </a:pPr>
            <a:r>
              <a:rPr lang="en-GB" sz="1800" dirty="0">
                <a:solidFill>
                  <a:srgbClr val="36B7B4"/>
                </a:solidFill>
                <a:latin typeface="Circular Std Book Italic" panose="020B0604020101020102" pitchFamily="34" charset="77"/>
                <a:cs typeface="Circular Std Book Italic" panose="020B0604020101020102" pitchFamily="34" charset="77"/>
              </a:rPr>
              <a:t>Explore. </a:t>
            </a:r>
            <a:r>
              <a:rPr lang="en-GB" sz="1800" dirty="0">
                <a:solidFill>
                  <a:schemeClr val="bg1"/>
                </a:solidFill>
                <a:latin typeface="Circular Std Book Italic" panose="020B0604020101020102" pitchFamily="34" charset="77"/>
                <a:cs typeface="Circular Std Book Italic"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Italic" panose="020B0604020101020102" pitchFamily="34" charset="77"/>
              <a:cs typeface="Circular Std Book Italic" panose="020B0604020101020102" pitchFamily="34" charset="77"/>
            </a:endParaRPr>
          </a:p>
          <a:p>
            <a:pPr marL="0" indent="0">
              <a:lnSpc>
                <a:spcPct val="120000"/>
              </a:lnSpc>
              <a:spcBef>
                <a:spcPts val="0"/>
              </a:spcBef>
              <a:buNone/>
            </a:pPr>
            <a:r>
              <a:rPr lang="en-GB" sz="1800" dirty="0">
                <a:solidFill>
                  <a:srgbClr val="36B7B4"/>
                </a:solidFill>
                <a:latin typeface="Circular Std Book Italic" panose="020B0604020101020102" pitchFamily="34" charset="77"/>
                <a:cs typeface="Circular Std Book Italic" panose="020B0604020101020102" pitchFamily="34" charset="77"/>
              </a:rPr>
              <a:t>Build</a:t>
            </a:r>
            <a:r>
              <a:rPr lang="en-GB" sz="1800" dirty="0">
                <a:solidFill>
                  <a:schemeClr val="bg1"/>
                </a:solidFill>
                <a:latin typeface="Circular Std Book Italic" panose="020B0604020101020102" pitchFamily="34" charset="77"/>
                <a:cs typeface="Circular Std Book Italic"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Italic" panose="020B0604020101020102" pitchFamily="34" charset="77"/>
              <a:cs typeface="Circular Std Book Italic" panose="020B0604020101020102" pitchFamily="34" charset="77"/>
            </a:endParaRPr>
          </a:p>
          <a:p>
            <a:pPr marL="0" indent="0">
              <a:lnSpc>
                <a:spcPct val="120000"/>
              </a:lnSpc>
              <a:spcBef>
                <a:spcPts val="0"/>
              </a:spcBef>
              <a:buNone/>
            </a:pPr>
            <a:r>
              <a:rPr lang="en-GB" sz="1800" dirty="0">
                <a:solidFill>
                  <a:srgbClr val="36B7B4"/>
                </a:solidFill>
                <a:latin typeface="Circular Std Book Italic" panose="020B0604020101020102" pitchFamily="34" charset="77"/>
                <a:cs typeface="Circular Std Book Italic" panose="020B0604020101020102" pitchFamily="34" charset="77"/>
              </a:rPr>
              <a:t>Share</a:t>
            </a:r>
            <a:r>
              <a:rPr lang="en-GB" sz="1800" dirty="0">
                <a:solidFill>
                  <a:schemeClr val="bg1"/>
                </a:solidFill>
                <a:latin typeface="Circular Std Book Italic" panose="020B0604020101020102" pitchFamily="34" charset="77"/>
                <a:cs typeface="Circular Std Book Italic"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Italic" panose="020B0604020101020102" pitchFamily="34" charset="0"/>
                <a:ea typeface="+mj-ea"/>
                <a:cs typeface="Circular Std Book Italic"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Italic" panose="020B0604020101020102" pitchFamily="34" charset="0"/>
                <a:ea typeface="+mj-ea"/>
                <a:cs typeface="Circular Std Book Italic"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Italic" panose="020B0604020101020102" pitchFamily="34" charset="0"/>
                <a:ea typeface="+mj-ea"/>
                <a:cs typeface="Circular Std Book Italic"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2165</Words>
  <Application>Microsoft Macintosh PowerPoint</Application>
  <PresentationFormat>Widescreen</PresentationFormat>
  <Paragraphs>299</Paragraphs>
  <Slides>41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Calibri</vt:lpstr>
      <vt:lpstr>Calibri Light</vt:lpstr>
      <vt:lpstr>Circular Std Book</vt:lpstr>
      <vt:lpstr>Circular Std Book Italic</vt:lpstr>
      <vt:lpstr>Consolas</vt:lpstr>
      <vt:lpstr>Gill Sans MT</vt:lpstr>
      <vt:lpstr>Times New Roman</vt:lpstr>
      <vt:lpstr>Tw Cen MT</vt:lpstr>
      <vt:lpstr>Office Theme</vt:lpstr>
      <vt:lpstr>5_Custom Design</vt:lpstr>
      <vt:lpstr>PowerPoint Presentation</vt:lpstr>
      <vt:lpstr>Data Masterclass. Economics Observatory Data Unit Team    BoE Thursday 11 July</vt:lpstr>
      <vt:lpstr>1.0 Motivation. Problems, solutions, and plan for today</vt:lpstr>
      <vt:lpstr>Where we are. The state of play</vt:lpstr>
      <vt:lpstr>Where we are. The state of play</vt:lpstr>
      <vt:lpstr>PowerPoint Presentation</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Hellings,JI</cp:lastModifiedBy>
  <cp:revision>107</cp:revision>
  <dcterms:created xsi:type="dcterms:W3CDTF">2021-07-20T09:12:48Z</dcterms:created>
  <dcterms:modified xsi:type="dcterms:W3CDTF">2024-07-11T07:47:51Z</dcterms:modified>
</cp:coreProperties>
</file>