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7"/>
  </p:notesMasterIdLst>
  <p:sldIdLst>
    <p:sldId id="519" r:id="rId4"/>
    <p:sldId id="488" r:id="rId5"/>
    <p:sldId id="567" r:id="rId6"/>
    <p:sldId id="471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3" r:id="rId19"/>
    <p:sldId id="564" r:id="rId20"/>
    <p:sldId id="565" r:id="rId21"/>
    <p:sldId id="566" r:id="rId22"/>
    <p:sldId id="568" r:id="rId23"/>
    <p:sldId id="570" r:id="rId24"/>
    <p:sldId id="448" r:id="rId25"/>
    <p:sldId id="5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F3881A-EF80-4308-97BE-49F62CFA8B42}">
          <p14:sldIdLst>
            <p14:sldId id="519"/>
            <p14:sldId id="488"/>
          </p14:sldIdLst>
        </p14:section>
        <p14:section name="The grammar of graphics" id="{95832118-1287-4D00-9A96-A72F54DD1301}">
          <p14:sldIdLst>
            <p14:sldId id="567"/>
            <p14:sldId id="471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3"/>
            <p14:sldId id="564"/>
            <p14:sldId id="565"/>
            <p14:sldId id="566"/>
          </p14:sldIdLst>
        </p14:section>
        <p14:section name="Code-along" id="{511CB755-2592-4D5F-A80E-EE1518586722}">
          <p14:sldIdLst>
            <p14:sldId id="568"/>
            <p14:sldId id="570"/>
            <p14:sldId id="448"/>
            <p14:sldId id="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4354" autoAdjust="0"/>
  </p:normalViewPr>
  <p:slideViewPr>
    <p:cSldViewPr snapToGrid="0">
      <p:cViewPr varScale="1">
        <p:scale>
          <a:sx n="107" d="100"/>
          <a:sy n="107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Tamara </a:t>
            </a:r>
            <a:r>
              <a:rPr lang="en-US" dirty="0" err="1"/>
              <a:t>MCcleary</a:t>
            </a:r>
            <a:r>
              <a:rPr lang="en-US" dirty="0"/>
              <a:t> – Tech Influencer</a:t>
            </a:r>
          </a:p>
          <a:p>
            <a:r>
              <a:rPr lang="en-US" dirty="0"/>
              <a:t>The data science pyramid</a:t>
            </a:r>
          </a:p>
          <a:p>
            <a:endParaRPr lang="en-US" dirty="0"/>
          </a:p>
          <a:p>
            <a:r>
              <a:rPr lang="en-US" dirty="0"/>
              <a:t>What do some of the more “fashionable” terms mean?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</a:rPr>
              <a:t>https://twitter.com/TamaraMcCleary/status/1061197523610550272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929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20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2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67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9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13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46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https://homes.cs.washington.edu/~jheer/files/zoo/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44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08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6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74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Bertin’s</a:t>
            </a:r>
            <a:r>
              <a:rPr lang="en-US" dirty="0"/>
              <a:t> list – based on theoretical considerations of semiology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2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0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Mackinlay’s list – based on his experiments with computer graphics, trying to automate and formalize the creation of charts</a:t>
            </a:r>
          </a:p>
          <a:p>
            <a:r>
              <a:rPr lang="en-US" dirty="0"/>
              <a:t>The first charting algorithms. The Vega visual language/grammar is built on </a:t>
            </a:r>
            <a:r>
              <a:rPr lang="en-US" dirty="0" err="1"/>
              <a:t>Mackilnay’s</a:t>
            </a:r>
            <a:r>
              <a:rPr lang="en-US" dirty="0"/>
              <a:t> 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72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27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0A1-C454-4BBE-AF11-D875966F51C1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4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68B-9203-4BCE-AA68-B9ADE650094E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56350"/>
            <a:ext cx="2648243" cy="365125"/>
          </a:xfrm>
        </p:spPr>
        <p:txBody>
          <a:bodyPr/>
          <a:lstStyle>
            <a:lvl1pPr>
              <a:defRPr>
                <a:solidFill>
                  <a:srgbClr val="0063AF"/>
                </a:solidFill>
              </a:defRPr>
            </a:lvl1pPr>
          </a:lstStyle>
          <a:p>
            <a:fld id="{BD90FCAE-95D1-470F-BBF3-A7303B6FB2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20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7052-27D5-4EAF-A15B-98425D473279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1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6DAA-8F82-4847-A2E5-613990929D89}" type="datetime1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A4C-9FC8-476F-B819-BE2A2E43E1B8}" type="datetime1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4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26F9-1273-4E44-A954-954B56D9E341}" type="datetime1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43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16FF-9AD7-48A3-A5B2-E12A3B33DFE4}" type="datetime1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17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678-6319-46B6-BA0B-E7A77DF683BE}" type="datetime1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1F7-6515-49E4-9C14-A057DD44F2C2}" type="datetime1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39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2FE-5193-4A73-8514-118C93B6F513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44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CE03-EC60-4C56-975F-6624B369FA3B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F1B5-2631-4A09-8C72-7C1C818787CE}" type="datetime1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7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isingdata.com/" TargetMode="External"/><Relationship Id="rId3" Type="http://schemas.openxmlformats.org/officeDocument/2006/relationships/hyperlink" Target="https://homes.cs.washington.edu/~jheer/files/zoo/" TargetMode="External"/><Relationship Id="rId7" Type="http://schemas.openxmlformats.org/officeDocument/2006/relationships/hyperlink" Target="https://www.d3-graph-galler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ramener.github.io/visual-vocabulary-vega/" TargetMode="External"/><Relationship Id="rId5" Type="http://schemas.openxmlformats.org/officeDocument/2006/relationships/hyperlink" Target="http://ft-interactive.github.io/visual-vocabulary/" TargetMode="External"/><Relationship Id="rId4" Type="http://schemas.openxmlformats.org/officeDocument/2006/relationships/hyperlink" Target="https://github.com/EconomicsObservatory/ECOvisualisations/tree/main/guidelines" TargetMode="External"/><Relationship Id="rId9" Type="http://schemas.openxmlformats.org/officeDocument/2006/relationships/hyperlink" Target="http://chartmaker.visualisingdat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 design criteria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7026747" cy="44341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Formalizes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 machines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endParaRPr lang="hu-HU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Expressiveness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set of facts is expressible in a visual language if the sentences (i.e. the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 express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all the facts in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set of data,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only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facts.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Effectiveness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more effective than another if the information conveyed by one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more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readily perceived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than the information in the other visualization.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 and Jock Mackinlay’s presentation at Ohio State University, 2005,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Jock Mackinlay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Tableau/Xerox PARC/Stanford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97DD-BC22-4647-B711-7573051D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41" y="733294"/>
            <a:ext cx="3715656" cy="43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6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 design criteria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Jock Mackinlay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Tableau/Xerox PARC/Stanford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539B92-C184-4CA2-93A5-E37376C2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127" y="1665643"/>
            <a:ext cx="6791325" cy="43148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19F08C-8EF5-4225-AA3F-1EA4DF94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647" y="516396"/>
            <a:ext cx="3975176" cy="62050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Mackinlay’s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his experiments with computer graphics, trying to automate and formalize the creation of charts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Vega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language/grammar is built on Mackinlay’s work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square is lighter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279431" y="2184704"/>
            <a:ext cx="3400254" cy="34002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030476" y="2184704"/>
            <a:ext cx="3400254" cy="3400254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square is lighter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279431" y="2184704"/>
            <a:ext cx="3400254" cy="34002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030476" y="2184704"/>
            <a:ext cx="3400254" cy="3400254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F2B1C-C3D8-43B7-9590-55F0260C5799}"/>
              </a:ext>
            </a:extLst>
          </p:cNvPr>
          <p:cNvSpPr txBox="1"/>
          <p:nvPr/>
        </p:nvSpPr>
        <p:spPr>
          <a:xfrm>
            <a:off x="1624384" y="3592443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22B39"/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217, 217, 217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22B39"/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21EC9-BCE5-45A7-991C-FCD326263F21}"/>
              </a:ext>
            </a:extLst>
          </p:cNvPr>
          <p:cNvSpPr txBox="1"/>
          <p:nvPr/>
        </p:nvSpPr>
        <p:spPr>
          <a:xfrm>
            <a:off x="7439311" y="3592443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22B39"/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212, 212, 212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22B39"/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0C712-B820-490E-ABB4-74EC9EA717FE}"/>
              </a:ext>
            </a:extLst>
          </p:cNvPr>
          <p:cNvSpPr txBox="1"/>
          <p:nvPr/>
        </p:nvSpPr>
        <p:spPr>
          <a:xfrm>
            <a:off x="4447892" y="3592442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&gt; 2 %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2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144375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many times is the right circle larger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920059" y="3294753"/>
            <a:ext cx="1737360" cy="17373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5951813" y="1877433"/>
            <a:ext cx="4572000" cy="4572000"/>
          </a:xfrm>
          <a:prstGeom prst="ellipse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08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144375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many times is the top bar longer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39186" y="2507756"/>
            <a:ext cx="9592986" cy="1078017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C2C78-CBDE-43CA-AE77-6E0F0E47CB66}"/>
              </a:ext>
            </a:extLst>
          </p:cNvPr>
          <p:cNvSpPr/>
          <p:nvPr/>
        </p:nvSpPr>
        <p:spPr>
          <a:xfrm>
            <a:off x="739186" y="4343785"/>
            <a:ext cx="1371600" cy="1078017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D84B8-565E-4293-8235-8B0CAEE149C4}"/>
              </a:ext>
            </a:extLst>
          </p:cNvPr>
          <p:cNvSpPr txBox="1"/>
          <p:nvPr/>
        </p:nvSpPr>
        <p:spPr>
          <a:xfrm>
            <a:off x="11624381" y="6356350"/>
            <a:ext cx="56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7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1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power law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8" y="2124474"/>
            <a:ext cx="5155422" cy="4000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sensation = </a:t>
            </a:r>
            <a:r>
              <a:rPr lang="en-US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intensity</a:t>
            </a:r>
            <a:r>
              <a:rPr lang="en-US" baseline="300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exponent</a:t>
            </a:r>
            <a:endParaRPr lang="en-US" baseline="30000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aseline="30000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Our senses are not linear!</a:t>
            </a: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Stanley Smith Stevens, Harvard, 1957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BACFC1-B21D-42B1-B0DF-C7018B18F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1063" r="20742" b="1277"/>
          <a:stretch/>
        </p:blipFill>
        <p:spPr bwMode="auto">
          <a:xfrm>
            <a:off x="5935386" y="1155320"/>
            <a:ext cx="5512683" cy="514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B0C160-CBF8-4CBC-AD30-75F8E0E3675F}"/>
              </a:ext>
            </a:extLst>
          </p:cNvPr>
          <p:cNvSpPr txBox="1">
            <a:spLocks/>
          </p:cNvSpPr>
          <p:nvPr/>
        </p:nvSpPr>
        <p:spPr>
          <a:xfrm rot="16200000">
            <a:off x="4991866" y="3876727"/>
            <a:ext cx="2295958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sensation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sym typeface="Wingdings" panose="05000000000000000000" pitchFamily="2" charset="2"/>
              </a:rPr>
              <a:t>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4F4DE1-2AA3-45DE-A34C-EF48281E872E}"/>
              </a:ext>
            </a:extLst>
          </p:cNvPr>
          <p:cNvSpPr txBox="1">
            <a:spLocks/>
          </p:cNvSpPr>
          <p:nvPr/>
        </p:nvSpPr>
        <p:spPr>
          <a:xfrm>
            <a:off x="6990108" y="5606295"/>
            <a:ext cx="2126219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intensity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sym typeface="Wingdings" panose="05000000000000000000" pitchFamily="2" charset="2"/>
              </a:rPr>
              <a:t>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A5A54-777A-4ABE-A0C8-E1222195F449}"/>
              </a:ext>
            </a:extLst>
          </p:cNvPr>
          <p:cNvSpPr txBox="1">
            <a:spLocks/>
          </p:cNvSpPr>
          <p:nvPr/>
        </p:nvSpPr>
        <p:spPr>
          <a:xfrm rot="16626477">
            <a:off x="6700873" y="1724179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shock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0CA0A-48A3-43CF-9D23-C6835CC37E6F}"/>
              </a:ext>
            </a:extLst>
          </p:cNvPr>
          <p:cNvSpPr txBox="1">
            <a:spLocks/>
          </p:cNvSpPr>
          <p:nvPr/>
        </p:nvSpPr>
        <p:spPr>
          <a:xfrm rot="17079145">
            <a:off x="7168725" y="1623634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weight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548B4F-CE0B-4795-8E27-99C2EA85BCA3}"/>
              </a:ext>
            </a:extLst>
          </p:cNvPr>
          <p:cNvSpPr txBox="1">
            <a:spLocks/>
          </p:cNvSpPr>
          <p:nvPr/>
        </p:nvSpPr>
        <p:spPr>
          <a:xfrm rot="17642631">
            <a:off x="7779737" y="1615419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taste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A419B2-D8C5-405D-934E-0B9772C32EF7}"/>
              </a:ext>
            </a:extLst>
          </p:cNvPr>
          <p:cNvSpPr txBox="1">
            <a:spLocks/>
          </p:cNvSpPr>
          <p:nvPr/>
        </p:nvSpPr>
        <p:spPr>
          <a:xfrm rot="19050842">
            <a:off x="9534626" y="1350698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length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256585-41F7-4595-AEA3-11D30A23ADEE}"/>
              </a:ext>
            </a:extLst>
          </p:cNvPr>
          <p:cNvSpPr txBox="1">
            <a:spLocks/>
          </p:cNvSpPr>
          <p:nvPr/>
        </p:nvSpPr>
        <p:spPr>
          <a:xfrm rot="19759725">
            <a:off x="9539438" y="2440188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area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B9E1B8-406A-46EB-8B55-53047347FC4E}"/>
              </a:ext>
            </a:extLst>
          </p:cNvPr>
          <p:cNvSpPr txBox="1">
            <a:spLocks/>
          </p:cNvSpPr>
          <p:nvPr/>
        </p:nvSpPr>
        <p:spPr>
          <a:xfrm rot="20141922">
            <a:off x="9534625" y="2886202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volume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A767B7-D8AC-4A82-923B-034CF45F1374}"/>
              </a:ext>
            </a:extLst>
          </p:cNvPr>
          <p:cNvSpPr txBox="1">
            <a:spLocks/>
          </p:cNvSpPr>
          <p:nvPr/>
        </p:nvSpPr>
        <p:spPr>
          <a:xfrm rot="20863880">
            <a:off x="9518279" y="3531344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loudness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4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power law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19F08C-8EF5-4225-AA3F-1EA4DF94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647" y="516396"/>
            <a:ext cx="3975176" cy="62050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psychological experiments with human senses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A5E3883-9E16-4188-8B06-6A3000B8E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653"/>
          <a:stretch/>
        </p:blipFill>
        <p:spPr bwMode="auto">
          <a:xfrm>
            <a:off x="246939" y="1489322"/>
            <a:ext cx="7232524" cy="453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11A7C-D790-48E5-B920-C527F35BD3E5}"/>
              </a:ext>
            </a:extLst>
          </p:cNvPr>
          <p:cNvSpPr txBox="1"/>
          <p:nvPr/>
        </p:nvSpPr>
        <p:spPr>
          <a:xfrm>
            <a:off x="584127" y="6210143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Stanley Smith Stevens, Harvard, 1957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55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language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a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sign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When designing visual information use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encodings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 information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 data model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information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 knowledge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 visual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representation</a:t>
            </a:r>
            <a:endParaRPr lang="en-US" dirty="0">
              <a:solidFill>
                <a:srgbClr val="20CDB8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semiology of graphics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design criteria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power law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8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visualization zoo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actual “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A Tour through the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 Zoo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Economics Observatory 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🌌 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Visualisation Guidelines</a:t>
            </a: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5"/>
              </a:rPr>
              <a:t>Financial Times Visual Vocabulary</a:t>
            </a:r>
            <a:endParaRPr lang="en-GB" b="0" i="0" dirty="0">
              <a:solidFill>
                <a:srgbClr val="ADBAC7"/>
              </a:solidFill>
              <a:effectLst/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u="sng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Vega Edition</a:t>
            </a:r>
            <a:r>
              <a:rPr lang="en-US" b="0" i="0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of the Visual Vocabulary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The </a:t>
            </a:r>
            <a:r>
              <a:rPr lang="en-GB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7"/>
              </a:rPr>
              <a:t>D3 Graph Gallery</a:t>
            </a:r>
            <a:endParaRPr lang="en-GB" b="0" i="0" dirty="0">
              <a:solidFill>
                <a:srgbClr val="ADBAC7"/>
              </a:solidFill>
              <a:effectLst/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u="sng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8"/>
              </a:rPr>
              <a:t>Andy </a:t>
            </a:r>
            <a:r>
              <a:rPr lang="en-US" b="0" i="0" u="sng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8"/>
              </a:rPr>
              <a:t>Kirks</a:t>
            </a:r>
            <a:r>
              <a:rPr lang="en-US" b="0" i="0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's</a:t>
            </a:r>
            <a:r>
              <a:rPr lang="en-US" b="0" i="0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 </a:t>
            </a:r>
            <a:r>
              <a:rPr lang="en-US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The </a:t>
            </a:r>
            <a:r>
              <a:rPr lang="en-US" b="0" i="0" u="none" strike="noStrike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Chartmaker</a:t>
            </a:r>
            <a:r>
              <a:rPr lang="en-US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 Directory</a:t>
            </a:r>
            <a:endParaRPr lang="en-US" dirty="0">
              <a:solidFill>
                <a:srgbClr val="20CDB8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D795C-21E8-4721-B91E-A5C15A431DEF}"/>
              </a:ext>
            </a:extLst>
          </p:cNvPr>
          <p:cNvSpPr txBox="1"/>
          <p:nvPr/>
        </p:nvSpPr>
        <p:spPr>
          <a:xfrm>
            <a:off x="584127" y="6210143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Bostock,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Ogievetsky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Tour through the Visualization Zoo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ACM, 2010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73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74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3205DA-8BB1-7113-87FB-93267E22AC6B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multi-dimensional charts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3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D8C1A-7DE1-765E-E26E-02298A5E6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C407-E320-DDAE-F5B5-6615E1C1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BD871-D386-F15F-4C76-B74873C0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C60E07-2E95-EF30-8D97-A083E706298F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sz="3600" i="1" dirty="0" err="1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3600" i="1" dirty="0" err="1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EconomicsObservatory</a:t>
            </a: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/courses/blob/main/</a:t>
            </a:r>
            <a:r>
              <a:rPr lang="en-GB" sz="3600" i="1" dirty="0" err="1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2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1044195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fourth practical session, we will use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Vega-Lite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,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explore and embed a multi-dimensional chart into your website using one (or more) of the following: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8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s4_chart1.json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s4_chart2.json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s4_chart3.json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(map)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 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s4_chart4.json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More examples: 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s4_more_example_charts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/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3205DA-8BB1-7113-87FB-93267E22AC6B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grammar of graphics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Data Science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6468221" y="6377186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https://twitter.com/TamaraMcCleary/status/1061197523610550272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A64AB-05E0-413E-BD9E-37F08162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2049818"/>
            <a:ext cx="8481668" cy="32714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Artificial Intelligence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Machine Learning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Deep Learning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Data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594582-1E19-4375-AEAC-D3101013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442706"/>
            <a:ext cx="4825163" cy="58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D06BA-4F96-487F-8744-D002483C19E9}"/>
              </a:ext>
            </a:extLst>
          </p:cNvPr>
          <p:cNvSpPr/>
          <p:nvPr/>
        </p:nvSpPr>
        <p:spPr>
          <a:xfrm>
            <a:off x="10225663" y="622300"/>
            <a:ext cx="819150" cy="57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4E056E-E484-43A7-9DFF-3AE40640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173" y="553454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9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language is a sign 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Images perceived as a 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set of signs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Sender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encodes information in signs.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Receiver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decodes information from signs.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his foreword to the 1983 English translation, Howard 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Wainer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called 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Bertin's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work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most important work on graphics since the publication of Playfair's Atlas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07456-EF09-48F2-AEC8-8DD8BA8F687E}"/>
              </a:ext>
            </a:extLst>
          </p:cNvPr>
          <p:cNvSpPr txBox="1"/>
          <p:nvPr/>
        </p:nvSpPr>
        <p:spPr>
          <a:xfrm>
            <a:off x="584127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074E26-7316-43C4-8F10-3DD13288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61" y="733294"/>
            <a:ext cx="1930317" cy="25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0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language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a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sign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07456-EF09-48F2-AEC8-8DD8BA8F687E}"/>
              </a:ext>
            </a:extLst>
          </p:cNvPr>
          <p:cNvSpPr txBox="1"/>
          <p:nvPr/>
        </p:nvSpPr>
        <p:spPr>
          <a:xfrm>
            <a:off x="584127" y="6210144"/>
            <a:ext cx="10892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William Playfair,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Political Atlas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1785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collected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Jemery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Norman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’s HistoryOfIformation.com, 2021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Page opening from Bertin's book">
            <a:extLst>
              <a:ext uri="{FF2B5EF4-FFF2-40B4-BE49-F238E27FC236}">
                <a16:creationId xmlns:a16="http://schemas.microsoft.com/office/drawing/2014/main" id="{8A6F0B92-1D36-4346-9914-D887AC47A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1" t="9021" r="9721" b="17587"/>
          <a:stretch/>
        </p:blipFill>
        <p:spPr bwMode="auto">
          <a:xfrm>
            <a:off x="7134566" y="1618783"/>
            <a:ext cx="3224984" cy="43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layfair TimeSeries 2">
            <a:extLst>
              <a:ext uri="{FF2B5EF4-FFF2-40B4-BE49-F238E27FC236}">
                <a16:creationId xmlns:a16="http://schemas.microsoft.com/office/drawing/2014/main" id="{72E51298-D937-49D7-8F87-D8AE2DF9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7" y="1615638"/>
            <a:ext cx="5888427" cy="434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semiology of graphics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19B40B-50EF-4E6A-9624-B9BBB93ED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1" b="11123"/>
          <a:stretch/>
        </p:blipFill>
        <p:spPr bwMode="auto">
          <a:xfrm>
            <a:off x="331891" y="1516699"/>
            <a:ext cx="9033301" cy="446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2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29" y="340079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encoding variables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b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Grammar.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45397"/>
            <a:ext cx="26482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6ACEFD-D807-4EAE-8BF6-E68CBD70B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7" t="20929"/>
          <a:stretch/>
        </p:blipFill>
        <p:spPr bwMode="auto">
          <a:xfrm>
            <a:off x="6523842" y="1452446"/>
            <a:ext cx="5084031" cy="47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30EBD0-A8C5-44A1-8617-EF544ADE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2107095"/>
            <a:ext cx="11445948" cy="41896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Position (x2)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Size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Value (Saturation)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Texture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Colour</a:t>
            </a:r>
            <a:endParaRPr lang="en-US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Orientation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Shape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(Time/Animation, Focus, Opacity)</a:t>
            </a:r>
          </a:p>
        </p:txBody>
      </p:sp>
    </p:spTree>
    <p:extLst>
      <p:ext uri="{BB962C8B-B14F-4D97-AF65-F5344CB8AC3E}">
        <p14:creationId xmlns:p14="http://schemas.microsoft.com/office/powerpoint/2010/main" val="18410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212" y="3205221"/>
            <a:ext cx="6461092" cy="2830205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b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Levels of Organisation”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431B6F-0503-4915-B593-18FDAF6AE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9"/>
          <a:stretch/>
        </p:blipFill>
        <p:spPr bwMode="auto">
          <a:xfrm>
            <a:off x="147696" y="340079"/>
            <a:ext cx="8832041" cy="562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663D49-287D-4B91-8F06-1F74576B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336" y="563170"/>
            <a:ext cx="3849241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theoretical considerations of semiology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6B7B4"/>
      </a:hlink>
      <a:folHlink>
        <a:srgbClr val="36B7B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1193</Words>
  <Application>Microsoft Macintosh PowerPoint</Application>
  <PresentationFormat>Widescreen</PresentationFormat>
  <Paragraphs>157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Circular Std Black</vt:lpstr>
      <vt:lpstr>Circular Std Book</vt:lpstr>
      <vt:lpstr>DDG_ProximaNova</vt:lpstr>
      <vt:lpstr>Times New Roman</vt:lpstr>
      <vt:lpstr>Office Theme</vt:lpstr>
      <vt:lpstr>2_Office Theme</vt:lpstr>
      <vt:lpstr>5_Custom Design</vt:lpstr>
      <vt:lpstr>PowerPoint Presentation</vt:lpstr>
      <vt:lpstr>Session 4. Advanced visualisations</vt:lpstr>
      <vt:lpstr>Session 4. Advanced visualisations</vt:lpstr>
      <vt:lpstr>What is Data Science?</vt:lpstr>
      <vt:lpstr>Visual language is a sign system.</vt:lpstr>
      <vt:lpstr>Visual language is a sign system.</vt:lpstr>
      <vt:lpstr>Bertin’s semiology of graphics.</vt:lpstr>
      <vt:lpstr>Visual encoding variables.  Visual Grammar.</vt:lpstr>
      <vt:lpstr>Bertin’s   “Levels of Organisation”</vt:lpstr>
      <vt:lpstr>Mackinlay design criteria.</vt:lpstr>
      <vt:lpstr>Mackinlay design criteria.</vt:lpstr>
      <vt:lpstr>Which square is lighter?</vt:lpstr>
      <vt:lpstr>Which square is lighter?</vt:lpstr>
      <vt:lpstr>How many times is the right circle larger?</vt:lpstr>
      <vt:lpstr>How many times is the top bar longer?</vt:lpstr>
      <vt:lpstr>Stevens’ power law.</vt:lpstr>
      <vt:lpstr>Stevens’ power law.</vt:lpstr>
      <vt:lpstr>Visual language is a sign system.</vt:lpstr>
      <vt:lpstr>Data visualization zoo.</vt:lpstr>
      <vt:lpstr>Session 4. Advanced visualisations</vt:lpstr>
      <vt:lpstr>Session 4. Advanced visualisations</vt:lpstr>
      <vt:lpstr>Code-along.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84</cp:revision>
  <dcterms:created xsi:type="dcterms:W3CDTF">2021-07-20T09:12:48Z</dcterms:created>
  <dcterms:modified xsi:type="dcterms:W3CDTF">2024-02-20T17:00:34Z</dcterms:modified>
</cp:coreProperties>
</file>