
<file path=[Content_Types].xml><?xml version="1.0" encoding="utf-8"?>
<Types xmlns="http://schemas.openxmlformats.org/package/2006/content-types">
  <Default Extension="emf" ContentType="image/x-emf"/>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2" r:id="rId1"/>
  </p:sldMasterIdLst>
  <p:notesMasterIdLst>
    <p:notesMasterId r:id="rId24"/>
  </p:notesMasterIdLst>
  <p:handoutMasterIdLst>
    <p:handoutMasterId r:id="rId25"/>
  </p:handoutMasterIdLst>
  <p:sldIdLst>
    <p:sldId id="399" r:id="rId2"/>
    <p:sldId id="332" r:id="rId3"/>
    <p:sldId id="333" r:id="rId4"/>
    <p:sldId id="416" r:id="rId5"/>
    <p:sldId id="358" r:id="rId6"/>
    <p:sldId id="359" r:id="rId7"/>
    <p:sldId id="360" r:id="rId8"/>
    <p:sldId id="373" r:id="rId9"/>
    <p:sldId id="374" r:id="rId10"/>
    <p:sldId id="403" r:id="rId11"/>
    <p:sldId id="381" r:id="rId12"/>
    <p:sldId id="343" r:id="rId13"/>
    <p:sldId id="323" r:id="rId14"/>
    <p:sldId id="288" r:id="rId15"/>
    <p:sldId id="408" r:id="rId16"/>
    <p:sldId id="411" r:id="rId17"/>
    <p:sldId id="412" r:id="rId18"/>
    <p:sldId id="413" r:id="rId19"/>
    <p:sldId id="414" r:id="rId20"/>
    <p:sldId id="415" r:id="rId21"/>
    <p:sldId id="417" r:id="rId22"/>
    <p:sldId id="354" r:id="rId23"/>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9"/>
    <a:srgbClr val="DDDDDD"/>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73" autoAdjust="0"/>
    <p:restoredTop sz="84820" autoAdjust="0"/>
  </p:normalViewPr>
  <p:slideViewPr>
    <p:cSldViewPr>
      <p:cViewPr varScale="1">
        <p:scale>
          <a:sx n="110" d="100"/>
          <a:sy n="110" d="100"/>
        </p:scale>
        <p:origin x="1480" y="176"/>
      </p:cViewPr>
      <p:guideLst>
        <p:guide orient="horz" pos="2160"/>
        <p:guide pos="2880"/>
      </p:guideLst>
    </p:cSldViewPr>
  </p:slideViewPr>
  <p:outlineViewPr>
    <p:cViewPr>
      <p:scale>
        <a:sx n="33" d="100"/>
        <a:sy n="33" d="100"/>
      </p:scale>
      <p:origin x="0" y="0"/>
    </p:cViewPr>
  </p:outlineViewPr>
  <p:notesTextViewPr>
    <p:cViewPr>
      <p:scale>
        <a:sx n="90" d="100"/>
        <a:sy n="90" d="100"/>
      </p:scale>
      <p:origin x="0" y="0"/>
    </p:cViewPr>
  </p:notesTextViewPr>
  <p:sorterViewPr>
    <p:cViewPr>
      <p:scale>
        <a:sx n="66" d="100"/>
        <a:sy n="66" d="100"/>
      </p:scale>
      <p:origin x="0" y="0"/>
    </p:cViewPr>
  </p:sorterViewPr>
  <p:notesViewPr>
    <p:cSldViewPr>
      <p:cViewPr>
        <p:scale>
          <a:sx n="100" d="100"/>
          <a:sy n="100" d="100"/>
        </p:scale>
        <p:origin x="4096" y="0"/>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7570" name="Rectangle 1026"/>
          <p:cNvSpPr>
            <a:spLocks noGrp="1" noChangeArrowheads="1"/>
          </p:cNvSpPr>
          <p:nvPr>
            <p:ph type="hdr" sz="quarter"/>
          </p:nvPr>
        </p:nvSpPr>
        <p:spPr bwMode="auto">
          <a:xfrm>
            <a:off x="1" y="1"/>
            <a:ext cx="3168650"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20" tIns="48309" rIns="96620" bIns="48309" numCol="1" anchor="t" anchorCtr="0" compatLnSpc="1">
            <a:prstTxWarp prst="textNoShape">
              <a:avLst/>
            </a:prstTxWarp>
          </a:bodyPr>
          <a:lstStyle>
            <a:lvl1pPr defTabSz="966646">
              <a:defRPr sz="1300"/>
            </a:lvl1pPr>
          </a:lstStyle>
          <a:p>
            <a:endParaRPr lang="en-US"/>
          </a:p>
        </p:txBody>
      </p:sp>
      <p:sp>
        <p:nvSpPr>
          <p:cNvPr id="237571" name="Rectangle 1027"/>
          <p:cNvSpPr>
            <a:spLocks noGrp="1" noChangeArrowheads="1"/>
          </p:cNvSpPr>
          <p:nvPr>
            <p:ph type="dt" sz="quarter" idx="1"/>
          </p:nvPr>
        </p:nvSpPr>
        <p:spPr bwMode="auto">
          <a:xfrm>
            <a:off x="4146550" y="1"/>
            <a:ext cx="3168650"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20" tIns="48309" rIns="96620" bIns="48309" numCol="1" anchor="t" anchorCtr="0" compatLnSpc="1">
            <a:prstTxWarp prst="textNoShape">
              <a:avLst/>
            </a:prstTxWarp>
          </a:bodyPr>
          <a:lstStyle>
            <a:lvl1pPr algn="r" defTabSz="966646">
              <a:defRPr sz="1300"/>
            </a:lvl1pPr>
          </a:lstStyle>
          <a:p>
            <a:endParaRPr lang="en-US"/>
          </a:p>
        </p:txBody>
      </p:sp>
      <p:sp>
        <p:nvSpPr>
          <p:cNvPr id="237572" name="Rectangle 1028"/>
          <p:cNvSpPr>
            <a:spLocks noGrp="1" noChangeArrowheads="1"/>
          </p:cNvSpPr>
          <p:nvPr>
            <p:ph type="ftr" sz="quarter" idx="2"/>
          </p:nvPr>
        </p:nvSpPr>
        <p:spPr bwMode="auto">
          <a:xfrm>
            <a:off x="1" y="9121776"/>
            <a:ext cx="3168650"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20" tIns="48309" rIns="96620" bIns="48309" numCol="1" anchor="b" anchorCtr="0" compatLnSpc="1">
            <a:prstTxWarp prst="textNoShape">
              <a:avLst/>
            </a:prstTxWarp>
          </a:bodyPr>
          <a:lstStyle>
            <a:lvl1pPr defTabSz="966646">
              <a:defRPr sz="1300"/>
            </a:lvl1pPr>
          </a:lstStyle>
          <a:p>
            <a:endParaRPr lang="en-US"/>
          </a:p>
        </p:txBody>
      </p:sp>
      <p:sp>
        <p:nvSpPr>
          <p:cNvPr id="237573" name="Rectangle 1029"/>
          <p:cNvSpPr>
            <a:spLocks noGrp="1" noChangeArrowheads="1"/>
          </p:cNvSpPr>
          <p:nvPr>
            <p:ph type="sldNum" sz="quarter" idx="3"/>
          </p:nvPr>
        </p:nvSpPr>
        <p:spPr bwMode="auto">
          <a:xfrm>
            <a:off x="4146550" y="9121776"/>
            <a:ext cx="3168650"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20" tIns="48309" rIns="96620" bIns="48309" numCol="1" anchor="b" anchorCtr="0" compatLnSpc="1">
            <a:prstTxWarp prst="textNoShape">
              <a:avLst/>
            </a:prstTxWarp>
          </a:bodyPr>
          <a:lstStyle>
            <a:lvl1pPr algn="r" defTabSz="966646">
              <a:defRPr sz="1300"/>
            </a:lvl1pPr>
          </a:lstStyle>
          <a:p>
            <a:fld id="{1813F88F-0BFC-4F71-86CD-3811A46B2F89}" type="slidenum">
              <a:rPr lang="en-US"/>
              <a:pPr/>
              <a:t>‹#›</a:t>
            </a:fld>
            <a:endParaRPr lang="en-US"/>
          </a:p>
        </p:txBody>
      </p:sp>
    </p:spTree>
    <p:extLst>
      <p:ext uri="{BB962C8B-B14F-4D97-AF65-F5344CB8AC3E}">
        <p14:creationId xmlns:p14="http://schemas.microsoft.com/office/powerpoint/2010/main" val="2897461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3168650"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23" tIns="48311" rIns="96623" bIns="48311" numCol="1" anchor="t" anchorCtr="0" compatLnSpc="1">
            <a:prstTxWarp prst="textNoShape">
              <a:avLst/>
            </a:prstTxWarp>
          </a:bodyPr>
          <a:lstStyle>
            <a:lvl1pPr defTabSz="966646">
              <a:defRPr sz="900" i="1"/>
            </a:lvl1pPr>
          </a:lstStyle>
          <a:p>
            <a:r>
              <a:rPr lang="en-US" dirty="0" err="1"/>
              <a:t>OregonPinotNoir.com</a:t>
            </a:r>
            <a:r>
              <a:rPr lang="en-US" dirty="0"/>
              <a:t> (Cont.)</a:t>
            </a:r>
          </a:p>
          <a:p>
            <a:r>
              <a:rPr lang="en-US" dirty="0"/>
              <a:t>Teaching Notes</a:t>
            </a:r>
            <a:endParaRPr lang="en-US" sz="1300" i="0" dirty="0"/>
          </a:p>
        </p:txBody>
      </p:sp>
      <p:sp>
        <p:nvSpPr>
          <p:cNvPr id="3075" name="Rectangle 3"/>
          <p:cNvSpPr>
            <a:spLocks noGrp="1" noChangeArrowheads="1"/>
          </p:cNvSpPr>
          <p:nvPr>
            <p:ph type="dt" idx="1"/>
          </p:nvPr>
        </p:nvSpPr>
        <p:spPr bwMode="auto">
          <a:xfrm>
            <a:off x="4146550" y="1"/>
            <a:ext cx="3168650"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23" tIns="48311" rIns="96623" bIns="48311" numCol="1" anchor="t" anchorCtr="0" compatLnSpc="1">
            <a:prstTxWarp prst="textNoShape">
              <a:avLst/>
            </a:prstTxWarp>
          </a:bodyPr>
          <a:lstStyle>
            <a:lvl1pPr algn="r" defTabSz="966646">
              <a:defRPr sz="900"/>
            </a:lvl1pPr>
          </a:lstStyle>
          <a:p>
            <a:r>
              <a:rPr lang="en-US"/>
              <a:t>11-Feb-03</a:t>
            </a:r>
            <a:endParaRPr lang="en-US" sz="1300"/>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638175" y="4808539"/>
            <a:ext cx="6145213" cy="4491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23" tIns="48311" rIns="96623" bIns="48311" numCol="1" anchor="t" anchorCtr="0" compatLnSpc="1">
            <a:prstTxWarp prst="textNoShape">
              <a:avLst/>
            </a:prstTxWarp>
          </a:bodyPr>
          <a:lstStyle/>
          <a:p>
            <a:pPr lvl="0"/>
            <a:r>
              <a:rPr lang="en-US"/>
              <a:t>  Click to edit Master text styles</a:t>
            </a:r>
          </a:p>
          <a:p>
            <a:pPr lvl="1"/>
            <a:r>
              <a:rPr lang="en-US"/>
              <a:t>  Second level</a:t>
            </a:r>
          </a:p>
          <a:p>
            <a:pPr lvl="2"/>
            <a:r>
              <a:rPr lang="en-US"/>
              <a:t>  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1" y="9121776"/>
            <a:ext cx="3168650"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23" tIns="48311" rIns="96623" bIns="48311" numCol="1" anchor="b" anchorCtr="0" compatLnSpc="1">
            <a:prstTxWarp prst="textNoShape">
              <a:avLst/>
            </a:prstTxWarp>
          </a:bodyPr>
          <a:lstStyle>
            <a:lvl1pPr defTabSz="966646">
              <a:defRPr sz="900"/>
            </a:lvl1pPr>
          </a:lstStyle>
          <a:p>
            <a:r>
              <a:rPr lang="en-US"/>
              <a:t>Finance Theory II, Spring 2003</a:t>
            </a:r>
          </a:p>
          <a:p>
            <a:r>
              <a:rPr lang="en-US"/>
              <a:t>D. Jenter</a:t>
            </a:r>
            <a:endParaRPr lang="en-US" sz="1300"/>
          </a:p>
        </p:txBody>
      </p:sp>
      <p:sp>
        <p:nvSpPr>
          <p:cNvPr id="3079" name="Rectangle 7"/>
          <p:cNvSpPr>
            <a:spLocks noGrp="1" noChangeArrowheads="1"/>
          </p:cNvSpPr>
          <p:nvPr>
            <p:ph type="sldNum" sz="quarter" idx="5"/>
          </p:nvPr>
        </p:nvSpPr>
        <p:spPr bwMode="auto">
          <a:xfrm>
            <a:off x="4146550" y="9121776"/>
            <a:ext cx="3168650"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23" tIns="48311" rIns="96623" bIns="48311" numCol="1" anchor="b" anchorCtr="0" compatLnSpc="1">
            <a:prstTxWarp prst="textNoShape">
              <a:avLst/>
            </a:prstTxWarp>
          </a:bodyPr>
          <a:lstStyle>
            <a:lvl1pPr algn="r" defTabSz="966646">
              <a:defRPr sz="1300"/>
            </a:lvl1pPr>
          </a:lstStyle>
          <a:p>
            <a:fld id="{B6C8BB56-6A9F-4D40-96CC-9C2DC83000FD}" type="slidenum">
              <a:rPr lang="en-US"/>
              <a:pPr/>
              <a:t>‹#›</a:t>
            </a:fld>
            <a:endParaRPr lang="en-US"/>
          </a:p>
        </p:txBody>
      </p:sp>
    </p:spTree>
    <p:extLst>
      <p:ext uri="{BB962C8B-B14F-4D97-AF65-F5344CB8AC3E}">
        <p14:creationId xmlns:p14="http://schemas.microsoft.com/office/powerpoint/2010/main" val="2483885545"/>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buChar char="•"/>
      <a:defRPr sz="1100" kern="1200">
        <a:solidFill>
          <a:schemeClr val="tx1"/>
        </a:solidFill>
        <a:latin typeface="Arial" pitchFamily="34" charset="0"/>
        <a:ea typeface="+mn-ea"/>
        <a:cs typeface="+mn-cs"/>
      </a:defRPr>
    </a:lvl1pPr>
    <a:lvl2pPr marL="457200" algn="l" rtl="0" eaLnBrk="0" fontAlgn="base" hangingPunct="0">
      <a:spcBef>
        <a:spcPct val="30000"/>
      </a:spcBef>
      <a:spcAft>
        <a:spcPct val="0"/>
      </a:spcAft>
      <a:buChar char="–"/>
      <a:defRPr sz="1100" kern="1200">
        <a:solidFill>
          <a:schemeClr val="tx1"/>
        </a:solidFill>
        <a:latin typeface="Arial" pitchFamily="34" charset="0"/>
        <a:ea typeface="+mn-ea"/>
        <a:cs typeface="+mn-cs"/>
      </a:defRPr>
    </a:lvl2pPr>
    <a:lvl3pPr marL="914400" algn="l" rtl="0" eaLnBrk="0" fontAlgn="base" hangingPunct="0">
      <a:spcBef>
        <a:spcPct val="30000"/>
      </a:spcBef>
      <a:spcAft>
        <a:spcPct val="0"/>
      </a:spcAft>
      <a:buChar char="+"/>
      <a:defRPr sz="11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err="1"/>
              <a:t>OregonPinotNoir.com</a:t>
            </a:r>
            <a:r>
              <a:rPr lang="en-US" dirty="0"/>
              <a:t> (Cont.)</a:t>
            </a:r>
          </a:p>
          <a:p>
            <a:r>
              <a:rPr lang="en-US" dirty="0"/>
              <a:t>Teaching Notes</a:t>
            </a:r>
            <a:endParaRPr lang="en-US" sz="1300" i="0" dirty="0"/>
          </a:p>
        </p:txBody>
      </p:sp>
      <p:sp>
        <p:nvSpPr>
          <p:cNvPr id="5" name="Rectangle 3"/>
          <p:cNvSpPr>
            <a:spLocks noGrp="1" noChangeArrowheads="1"/>
          </p:cNvSpPr>
          <p:nvPr>
            <p:ph type="dt" idx="1"/>
          </p:nvPr>
        </p:nvSpPr>
        <p:spPr>
          <a:ln/>
        </p:spPr>
        <p:txBody>
          <a:bodyPr/>
          <a:lstStyle/>
          <a:p>
            <a:r>
              <a:rPr lang="en-US"/>
              <a:t>11-Feb-03</a:t>
            </a:r>
            <a:endParaRPr lang="en-US" sz="1300"/>
          </a:p>
        </p:txBody>
      </p:sp>
      <p:sp>
        <p:nvSpPr>
          <p:cNvPr id="6" name="Rectangle 6"/>
          <p:cNvSpPr>
            <a:spLocks noGrp="1" noChangeArrowheads="1"/>
          </p:cNvSpPr>
          <p:nvPr>
            <p:ph type="ftr" sz="quarter" idx="4"/>
          </p:nvPr>
        </p:nvSpPr>
        <p:spPr>
          <a:ln/>
        </p:spPr>
        <p:txBody>
          <a:bodyPr/>
          <a:lstStyle/>
          <a:p>
            <a:r>
              <a:rPr lang="en-US"/>
              <a:t>Finance Theory II, Spring 2003</a:t>
            </a:r>
          </a:p>
          <a:p>
            <a:r>
              <a:rPr lang="en-US"/>
              <a:t>D. Jenter</a:t>
            </a:r>
            <a:endParaRPr lang="en-US" sz="1300"/>
          </a:p>
        </p:txBody>
      </p:sp>
      <p:sp>
        <p:nvSpPr>
          <p:cNvPr id="7" name="Rectangle 7"/>
          <p:cNvSpPr>
            <a:spLocks noGrp="1" noChangeArrowheads="1"/>
          </p:cNvSpPr>
          <p:nvPr>
            <p:ph type="sldNum" sz="quarter" idx="5"/>
          </p:nvPr>
        </p:nvSpPr>
        <p:spPr>
          <a:ln/>
        </p:spPr>
        <p:txBody>
          <a:bodyPr/>
          <a:lstStyle/>
          <a:p>
            <a:fld id="{AB4FEE7B-9E41-44A5-911D-FA9E025370BF}" type="slidenum">
              <a:rPr lang="en-US"/>
              <a:pPr/>
              <a:t>1</a:t>
            </a:fld>
            <a:endParaRPr lang="en-US"/>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pPr>
              <a:buFontTx/>
              <a:buNone/>
            </a:pPr>
            <a:endParaRPr lang="en-US" dirty="0"/>
          </a:p>
        </p:txBody>
      </p:sp>
    </p:spTree>
    <p:extLst>
      <p:ext uri="{BB962C8B-B14F-4D97-AF65-F5344CB8AC3E}">
        <p14:creationId xmlns:p14="http://schemas.microsoft.com/office/powerpoint/2010/main" val="783656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err="1"/>
              <a:t>OregonPinotNoir.com</a:t>
            </a:r>
            <a:r>
              <a:rPr lang="en-US" dirty="0"/>
              <a:t> (Cont.)</a:t>
            </a:r>
          </a:p>
          <a:p>
            <a:r>
              <a:rPr lang="en-US" dirty="0"/>
              <a:t>Teaching Notes</a:t>
            </a:r>
            <a:endParaRPr lang="en-US" sz="1300" i="0" dirty="0"/>
          </a:p>
        </p:txBody>
      </p:sp>
      <p:sp>
        <p:nvSpPr>
          <p:cNvPr id="5" name="Rectangle 3"/>
          <p:cNvSpPr>
            <a:spLocks noGrp="1" noChangeArrowheads="1"/>
          </p:cNvSpPr>
          <p:nvPr>
            <p:ph type="dt" idx="1"/>
          </p:nvPr>
        </p:nvSpPr>
        <p:spPr>
          <a:ln/>
        </p:spPr>
        <p:txBody>
          <a:bodyPr/>
          <a:lstStyle/>
          <a:p>
            <a:r>
              <a:rPr lang="en-US"/>
              <a:t>11-Feb-03</a:t>
            </a:r>
            <a:endParaRPr lang="en-US" sz="1300"/>
          </a:p>
        </p:txBody>
      </p:sp>
      <p:sp>
        <p:nvSpPr>
          <p:cNvPr id="6" name="Rectangle 6"/>
          <p:cNvSpPr>
            <a:spLocks noGrp="1" noChangeArrowheads="1"/>
          </p:cNvSpPr>
          <p:nvPr>
            <p:ph type="ftr" sz="quarter" idx="4"/>
          </p:nvPr>
        </p:nvSpPr>
        <p:spPr>
          <a:ln/>
        </p:spPr>
        <p:txBody>
          <a:bodyPr/>
          <a:lstStyle/>
          <a:p>
            <a:r>
              <a:rPr lang="en-US"/>
              <a:t>Finance Theory II, Spring 2003</a:t>
            </a:r>
          </a:p>
          <a:p>
            <a:r>
              <a:rPr lang="en-US"/>
              <a:t>D. Jenter</a:t>
            </a:r>
            <a:endParaRPr lang="en-US" sz="1300"/>
          </a:p>
        </p:txBody>
      </p:sp>
      <p:sp>
        <p:nvSpPr>
          <p:cNvPr id="7" name="Rectangle 7"/>
          <p:cNvSpPr>
            <a:spLocks noGrp="1" noChangeArrowheads="1"/>
          </p:cNvSpPr>
          <p:nvPr>
            <p:ph type="sldNum" sz="quarter" idx="5"/>
          </p:nvPr>
        </p:nvSpPr>
        <p:spPr>
          <a:ln/>
        </p:spPr>
        <p:txBody>
          <a:bodyPr/>
          <a:lstStyle/>
          <a:p>
            <a:fld id="{7397ACD4-B7B8-485E-9448-95F145CD72CE}" type="slidenum">
              <a:rPr lang="en-US"/>
              <a:pPr/>
              <a:t>10</a:t>
            </a:fld>
            <a:endParaRPr 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pPr>
              <a:buFontTx/>
              <a:buNone/>
            </a:pPr>
            <a:r>
              <a:rPr lang="en-US" b="1" dirty="0"/>
              <a:t>Total LT debt = LT debt + current portion = 40 (not 35)</a:t>
            </a:r>
          </a:p>
          <a:p>
            <a:pPr>
              <a:buFontTx/>
              <a:buNone/>
            </a:pPr>
            <a:r>
              <a:rPr lang="en-US" b="1" dirty="0"/>
              <a:t>For inventory: it’s slightly tricky: assume inv1 = inv0 + purchase – COGS = inv0 + 3% x sales1</a:t>
            </a:r>
          </a:p>
          <a:p>
            <a:pPr>
              <a:buFontTx/>
              <a:buNone/>
            </a:pPr>
            <a:endParaRPr lang="en-US" b="1" dirty="0"/>
          </a:p>
          <a:p>
            <a:pPr>
              <a:buFontTx/>
              <a:buNone/>
            </a:pPr>
            <a:endParaRPr lang="en-US" b="1" dirty="0"/>
          </a:p>
        </p:txBody>
      </p:sp>
    </p:spTree>
    <p:extLst>
      <p:ext uri="{BB962C8B-B14F-4D97-AF65-F5344CB8AC3E}">
        <p14:creationId xmlns:p14="http://schemas.microsoft.com/office/powerpoint/2010/main" val="115977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884</a:t>
            </a:r>
            <a:r>
              <a:rPr lang="en-US" baseline="0" dirty="0"/>
              <a:t> = E + 30 + bank debt + 5 + 38 + 283 </a:t>
            </a:r>
            <a:r>
              <a:rPr lang="en-US" baseline="0" dirty="0">
                <a:sym typeface="Wingdings"/>
              </a:rPr>
              <a:t> bank debt = 528 – E</a:t>
            </a:r>
          </a:p>
          <a:p>
            <a:pPr>
              <a:buNone/>
            </a:pPr>
            <a:endParaRPr lang="en-US" baseline="0" dirty="0">
              <a:sym typeface="Wingdings"/>
            </a:endParaRPr>
          </a:p>
          <a:p>
            <a:pPr marL="171450" indent="-171450">
              <a:buFont typeface="Wingdings" charset="0"/>
              <a:buChar char="à"/>
            </a:pPr>
            <a:r>
              <a:rPr lang="en-US" baseline="0" dirty="0">
                <a:sym typeface="Wingdings"/>
              </a:rPr>
              <a:t> NI = 0.8x(75- 7% x (528-E + 163 + 35 + 40) ) </a:t>
            </a:r>
          </a:p>
          <a:p>
            <a:pPr marL="171450" indent="-171450">
              <a:buFont typeface="Wingdings" charset="0"/>
              <a:buChar char="à"/>
            </a:pPr>
            <a:r>
              <a:rPr lang="en-US" dirty="0"/>
              <a:t> E = 244 + NI</a:t>
            </a:r>
          </a:p>
          <a:p>
            <a:pPr marL="171450" indent="-171450">
              <a:buFont typeface="Wingdings" charset="0"/>
              <a:buChar char="à"/>
            </a:pPr>
            <a:endParaRPr lang="en-US" dirty="0"/>
          </a:p>
          <a:p>
            <a:pPr marL="171450" indent="-171450">
              <a:buFont typeface="Wingdings" charset="0"/>
              <a:buChar char="è"/>
            </a:pPr>
            <a:r>
              <a:rPr lang="en-US" dirty="0">
                <a:sym typeface="Wingdings"/>
              </a:rPr>
              <a:t>E – 244 = 17 + 0.056 E </a:t>
            </a:r>
            <a:r>
              <a:rPr lang="en-US" baseline="0" dirty="0">
                <a:sym typeface="Wingdings"/>
              </a:rPr>
              <a:t> : the two lines cross only once. It is possible to solve the equation and get E directly.</a:t>
            </a:r>
          </a:p>
          <a:p>
            <a:pPr marL="171450" indent="-171450">
              <a:buFont typeface="Wingdings" charset="0"/>
              <a:buChar char="è"/>
            </a:pPr>
            <a:endParaRPr lang="en-US" baseline="0" dirty="0">
              <a:sym typeface="Wingdings"/>
            </a:endParaRPr>
          </a:p>
          <a:p>
            <a:pPr marL="171450" indent="-171450">
              <a:buFont typeface="Wingdings" charset="0"/>
              <a:buChar char="è"/>
            </a:pPr>
            <a:r>
              <a:rPr lang="en-US" baseline="0" dirty="0">
                <a:sym typeface="Wingdings"/>
              </a:rPr>
              <a:t>E= (244+17)/0,94=278  fill in the rest</a:t>
            </a:r>
          </a:p>
        </p:txBody>
      </p:sp>
      <p:sp>
        <p:nvSpPr>
          <p:cNvPr id="4" name="Header Placeholder 3"/>
          <p:cNvSpPr>
            <a:spLocks noGrp="1"/>
          </p:cNvSpPr>
          <p:nvPr>
            <p:ph type="hdr" sz="quarter" idx="10"/>
          </p:nvPr>
        </p:nvSpPr>
        <p:spPr/>
        <p:txBody>
          <a:bodyPr/>
          <a:lstStyle/>
          <a:p>
            <a:r>
              <a:rPr lang="en-US" dirty="0" err="1"/>
              <a:t>OregonPinotNoir.com</a:t>
            </a:r>
            <a:r>
              <a:rPr lang="en-US" dirty="0"/>
              <a:t> (Cont.)</a:t>
            </a:r>
          </a:p>
          <a:p>
            <a:r>
              <a:rPr lang="en-US" dirty="0"/>
              <a:t>Teaching Notes</a:t>
            </a:r>
            <a:endParaRPr lang="en-US" sz="1300" i="0" dirty="0"/>
          </a:p>
        </p:txBody>
      </p:sp>
      <p:sp>
        <p:nvSpPr>
          <p:cNvPr id="5" name="Date Placeholder 4"/>
          <p:cNvSpPr>
            <a:spLocks noGrp="1"/>
          </p:cNvSpPr>
          <p:nvPr>
            <p:ph type="dt" idx="11"/>
          </p:nvPr>
        </p:nvSpPr>
        <p:spPr/>
        <p:txBody>
          <a:bodyPr/>
          <a:lstStyle/>
          <a:p>
            <a:r>
              <a:rPr lang="en-US"/>
              <a:t>11-Feb-03</a:t>
            </a:r>
            <a:endParaRPr lang="en-US" sz="1300"/>
          </a:p>
        </p:txBody>
      </p:sp>
      <p:sp>
        <p:nvSpPr>
          <p:cNvPr id="6" name="Footer Placeholder 5"/>
          <p:cNvSpPr>
            <a:spLocks noGrp="1"/>
          </p:cNvSpPr>
          <p:nvPr>
            <p:ph type="ftr" sz="quarter" idx="12"/>
          </p:nvPr>
        </p:nvSpPr>
        <p:spPr/>
        <p:txBody>
          <a:bodyPr/>
          <a:lstStyle/>
          <a:p>
            <a:r>
              <a:rPr lang="en-US"/>
              <a:t>Finance Theory II, Spring 2003</a:t>
            </a:r>
          </a:p>
          <a:p>
            <a:r>
              <a:rPr lang="en-US"/>
              <a:t>D. Jenter</a:t>
            </a:r>
            <a:endParaRPr lang="en-US" sz="1300"/>
          </a:p>
        </p:txBody>
      </p:sp>
      <p:sp>
        <p:nvSpPr>
          <p:cNvPr id="7" name="Slide Number Placeholder 6"/>
          <p:cNvSpPr>
            <a:spLocks noGrp="1"/>
          </p:cNvSpPr>
          <p:nvPr>
            <p:ph type="sldNum" sz="quarter" idx="13"/>
          </p:nvPr>
        </p:nvSpPr>
        <p:spPr/>
        <p:txBody>
          <a:bodyPr/>
          <a:lstStyle/>
          <a:p>
            <a:fld id="{B6C8BB56-6A9F-4D40-96CC-9C2DC83000FD}" type="slidenum">
              <a:rPr lang="en-US" smtClean="0"/>
              <a:pPr/>
              <a:t>11</a:t>
            </a:fld>
            <a:endParaRPr lang="en-US"/>
          </a:p>
        </p:txBody>
      </p:sp>
    </p:spTree>
    <p:extLst>
      <p:ext uri="{BB962C8B-B14F-4D97-AF65-F5344CB8AC3E}">
        <p14:creationId xmlns:p14="http://schemas.microsoft.com/office/powerpoint/2010/main" val="2474102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err="1"/>
              <a:t>OregonPinotNoir.com</a:t>
            </a:r>
            <a:r>
              <a:rPr lang="en-US" dirty="0"/>
              <a:t> (Cont.)</a:t>
            </a:r>
          </a:p>
          <a:p>
            <a:r>
              <a:rPr lang="en-US" dirty="0"/>
              <a:t>Teaching Notes</a:t>
            </a:r>
            <a:endParaRPr lang="en-US" sz="1300" i="0" dirty="0"/>
          </a:p>
        </p:txBody>
      </p:sp>
      <p:sp>
        <p:nvSpPr>
          <p:cNvPr id="5" name="Rectangle 3"/>
          <p:cNvSpPr>
            <a:spLocks noGrp="1" noChangeArrowheads="1"/>
          </p:cNvSpPr>
          <p:nvPr>
            <p:ph type="dt" idx="1"/>
          </p:nvPr>
        </p:nvSpPr>
        <p:spPr>
          <a:ln/>
        </p:spPr>
        <p:txBody>
          <a:bodyPr/>
          <a:lstStyle/>
          <a:p>
            <a:r>
              <a:rPr lang="en-US"/>
              <a:t>11-Feb-03</a:t>
            </a:r>
            <a:endParaRPr lang="en-US" sz="1300"/>
          </a:p>
        </p:txBody>
      </p:sp>
      <p:sp>
        <p:nvSpPr>
          <p:cNvPr id="6" name="Rectangle 6"/>
          <p:cNvSpPr>
            <a:spLocks noGrp="1" noChangeArrowheads="1"/>
          </p:cNvSpPr>
          <p:nvPr>
            <p:ph type="ftr" sz="quarter" idx="4"/>
          </p:nvPr>
        </p:nvSpPr>
        <p:spPr>
          <a:ln/>
        </p:spPr>
        <p:txBody>
          <a:bodyPr/>
          <a:lstStyle/>
          <a:p>
            <a:r>
              <a:rPr lang="en-US"/>
              <a:t>Finance Theory II, Spring 2003</a:t>
            </a:r>
          </a:p>
          <a:p>
            <a:r>
              <a:rPr lang="en-US"/>
              <a:t>D. Jenter</a:t>
            </a:r>
            <a:endParaRPr lang="en-US" sz="1300"/>
          </a:p>
        </p:txBody>
      </p:sp>
      <p:sp>
        <p:nvSpPr>
          <p:cNvPr id="7" name="Rectangle 7"/>
          <p:cNvSpPr>
            <a:spLocks noGrp="1" noChangeArrowheads="1"/>
          </p:cNvSpPr>
          <p:nvPr>
            <p:ph type="sldNum" sz="quarter" idx="5"/>
          </p:nvPr>
        </p:nvSpPr>
        <p:spPr>
          <a:ln/>
        </p:spPr>
        <p:txBody>
          <a:bodyPr/>
          <a:lstStyle/>
          <a:p>
            <a:fld id="{AE6D2DC5-0D3A-4D3D-9D71-C8C5363E8513}" type="slidenum">
              <a:rPr lang="en-US"/>
              <a:pPr/>
              <a:t>12</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pPr marL="171450" indent="-171450"/>
            <a:r>
              <a:rPr lang="en-US" sz="1000" b="1" baseline="0" dirty="0"/>
              <a:t>Q!</a:t>
            </a:r>
            <a:r>
              <a:rPr lang="en-US" sz="1000" baseline="0" dirty="0"/>
              <a:t>: what’s the problem ? </a:t>
            </a:r>
            <a:r>
              <a:rPr lang="en-US" sz="1000" baseline="0" dirty="0" err="1"/>
              <a:t>Argl</a:t>
            </a:r>
            <a:r>
              <a:rPr lang="en-US" sz="1000" baseline="0" dirty="0"/>
              <a:t>: debt &gt; limit in 2016</a:t>
            </a:r>
          </a:p>
          <a:p>
            <a:pPr marL="171450" indent="-171450"/>
            <a:r>
              <a:rPr lang="en-US" sz="1000" b="1" baseline="0" dirty="0"/>
              <a:t>Q2</a:t>
            </a:r>
            <a:r>
              <a:rPr lang="en-US" sz="1000" baseline="0" dirty="0"/>
              <a:t>: What happens to leverage ? L/E increases from 2.2 to 3.3. </a:t>
            </a:r>
          </a:p>
          <a:p>
            <a:pPr marL="171450" indent="-171450"/>
            <a:r>
              <a:rPr lang="en-US" sz="1000" b="1" baseline="0" dirty="0"/>
              <a:t>Q3</a:t>
            </a:r>
            <a:r>
              <a:rPr lang="en-US" sz="1000" baseline="0" dirty="0"/>
              <a:t>:Is this WC ? No, WC / sales is stable by assumption. Assets / sales too. Current ratio too. </a:t>
            </a:r>
          </a:p>
          <a:p>
            <a:pPr marL="171450" indent="-171450"/>
            <a:r>
              <a:rPr lang="en-US" sz="1000" b="1" baseline="0" dirty="0"/>
              <a:t>Q4: </a:t>
            </a:r>
            <a:r>
              <a:rPr lang="en-US" sz="1000" b="0" baseline="0" dirty="0"/>
              <a:t>So what is this ? Profits don’t keep up with growth !</a:t>
            </a:r>
          </a:p>
          <a:p>
            <a:pPr marL="171450" indent="-171450"/>
            <a:r>
              <a:rPr lang="en-US" sz="1000" b="1" baseline="0" dirty="0"/>
              <a:t>Q5: </a:t>
            </a:r>
            <a:r>
              <a:rPr lang="en-US" sz="1000" b="0" baseline="0" dirty="0"/>
              <a:t>but ROE increases right ?ROA slightly eroding, </a:t>
            </a:r>
            <a:r>
              <a:rPr lang="en-US" sz="1000" baseline="0" dirty="0"/>
              <a:t>ROA  = 3.7% / 3.3% / 3.0% / 2.8%  … goes down, but ROE increases. This is the leverage effect. Firm shows nice ROE figures because it keeps levering up</a:t>
            </a:r>
          </a:p>
          <a:p>
            <a:pPr marL="171450" indent="-171450"/>
            <a:endParaRPr lang="en-US" sz="1000" baseline="0" dirty="0"/>
          </a:p>
        </p:txBody>
      </p:sp>
    </p:spTree>
    <p:extLst>
      <p:ext uri="{BB962C8B-B14F-4D97-AF65-F5344CB8AC3E}">
        <p14:creationId xmlns:p14="http://schemas.microsoft.com/office/powerpoint/2010/main" val="986961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err="1"/>
              <a:t>OregonPinotNoir.com</a:t>
            </a:r>
            <a:r>
              <a:rPr lang="en-US" dirty="0"/>
              <a:t> (Cont.)</a:t>
            </a:r>
          </a:p>
          <a:p>
            <a:r>
              <a:rPr lang="en-US" dirty="0"/>
              <a:t>Teaching Notes</a:t>
            </a:r>
            <a:endParaRPr lang="en-US" sz="1300" i="0" dirty="0"/>
          </a:p>
        </p:txBody>
      </p:sp>
      <p:sp>
        <p:nvSpPr>
          <p:cNvPr id="5" name="Rectangle 3"/>
          <p:cNvSpPr>
            <a:spLocks noGrp="1" noChangeArrowheads="1"/>
          </p:cNvSpPr>
          <p:nvPr>
            <p:ph type="dt" idx="1"/>
          </p:nvPr>
        </p:nvSpPr>
        <p:spPr>
          <a:ln/>
        </p:spPr>
        <p:txBody>
          <a:bodyPr/>
          <a:lstStyle/>
          <a:p>
            <a:r>
              <a:rPr lang="en-US"/>
              <a:t>11-Feb-03</a:t>
            </a:r>
            <a:endParaRPr lang="en-US" sz="1300"/>
          </a:p>
        </p:txBody>
      </p:sp>
      <p:sp>
        <p:nvSpPr>
          <p:cNvPr id="6" name="Rectangle 6"/>
          <p:cNvSpPr>
            <a:spLocks noGrp="1" noChangeArrowheads="1"/>
          </p:cNvSpPr>
          <p:nvPr>
            <p:ph type="ftr" sz="quarter" idx="4"/>
          </p:nvPr>
        </p:nvSpPr>
        <p:spPr>
          <a:ln/>
        </p:spPr>
        <p:txBody>
          <a:bodyPr/>
          <a:lstStyle/>
          <a:p>
            <a:r>
              <a:rPr lang="en-US"/>
              <a:t>Finance Theory II, Spring 2003</a:t>
            </a:r>
          </a:p>
          <a:p>
            <a:r>
              <a:rPr lang="en-US"/>
              <a:t>D. Jenter</a:t>
            </a:r>
            <a:endParaRPr lang="en-US" sz="1300"/>
          </a:p>
        </p:txBody>
      </p:sp>
      <p:sp>
        <p:nvSpPr>
          <p:cNvPr id="7" name="Rectangle 7"/>
          <p:cNvSpPr>
            <a:spLocks noGrp="1" noChangeArrowheads="1"/>
          </p:cNvSpPr>
          <p:nvPr>
            <p:ph type="sldNum" sz="quarter" idx="5"/>
          </p:nvPr>
        </p:nvSpPr>
        <p:spPr>
          <a:ln/>
        </p:spPr>
        <p:txBody>
          <a:bodyPr/>
          <a:lstStyle/>
          <a:p>
            <a:fld id="{FCA6A676-2B4F-434B-8646-85F8769DFDCC}" type="slidenum">
              <a:rPr lang="en-US"/>
              <a:pPr/>
              <a:t>13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ROE</a:t>
            </a:r>
            <a:r>
              <a:rPr lang="en-US" baseline="0" dirty="0"/>
              <a:t> better why ? Discount of course. Before trade credit did not show up as a cost, but in fact it is forgone discount (opportunity cost). </a:t>
            </a:r>
            <a:r>
              <a:rPr lang="en-US" dirty="0"/>
              <a:t>reducing AP from 55 days to 10 days </a:t>
            </a:r>
            <a:r>
              <a:rPr lang="en-US" dirty="0">
                <a:sym typeface="Wingdings"/>
              </a:rPr>
              <a:t> needs</a:t>
            </a:r>
            <a:r>
              <a:rPr lang="en-US" baseline="0" dirty="0">
                <a:sym typeface="Wingdings"/>
              </a:rPr>
              <a:t> 45d of cash upfront to obtain a discount of 2%. BE with interest rate R : 100/98 = (1+R)^(45/365)  R=18%. Borrow at 14% to avoid borrowing at 18% makes financial sense</a:t>
            </a:r>
          </a:p>
          <a:p>
            <a:pPr marL="171450" marR="0" lvl="1" indent="-171450" algn="l" defTabSz="914400" rtl="0" eaLnBrk="0" fontAlgn="base" latinLnBrk="0" hangingPunct="0">
              <a:lnSpc>
                <a:spcPct val="100000"/>
              </a:lnSpc>
              <a:spcBef>
                <a:spcPct val="30000"/>
              </a:spcBef>
              <a:spcAft>
                <a:spcPct val="0"/>
              </a:spcAft>
              <a:buClrTx/>
              <a:buSzTx/>
              <a:buFontTx/>
              <a:buChar char="-"/>
              <a:tabLst/>
              <a:defRPr/>
            </a:pPr>
            <a:endParaRPr lang="en-US" baseline="0" dirty="0"/>
          </a:p>
          <a:p>
            <a:pPr>
              <a:buNone/>
            </a:pPr>
            <a:r>
              <a:rPr lang="en-US" baseline="0" dirty="0"/>
              <a:t>Current ratio increases dramatically. Why? much higher as firm does not rest on trade credit as much anymore. Be less dependent on supplier to finance growth. This is the goal of all this.</a:t>
            </a:r>
          </a:p>
          <a:p>
            <a:pPr>
              <a:buNone/>
            </a:pPr>
            <a:endParaRPr lang="en-US" baseline="0" dirty="0"/>
          </a:p>
          <a:p>
            <a:pPr>
              <a:buNone/>
            </a:pPr>
            <a:r>
              <a:rPr lang="en-US" baseline="0" dirty="0"/>
              <a:t>Leverage increases less. Why? Increase in profitability allows to mitigates increase in leverage. But bank debt needs to pick up the slack ! So banker needs to substitute for suppliers. Need to make him accept that.</a:t>
            </a:r>
            <a:endParaRPr lang="en-US" dirty="0"/>
          </a:p>
        </p:txBody>
      </p:sp>
    </p:spTree>
    <p:extLst>
      <p:ext uri="{BB962C8B-B14F-4D97-AF65-F5344CB8AC3E}">
        <p14:creationId xmlns:p14="http://schemas.microsoft.com/office/powerpoint/2010/main" val="752549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err="1"/>
              <a:t>OregonPinotNoir.com</a:t>
            </a:r>
            <a:r>
              <a:rPr lang="en-US" dirty="0"/>
              <a:t> (Cont.)</a:t>
            </a:r>
          </a:p>
          <a:p>
            <a:r>
              <a:rPr lang="en-US" dirty="0"/>
              <a:t>Teaching Notes</a:t>
            </a:r>
            <a:endParaRPr lang="en-US" sz="1300" i="0" dirty="0"/>
          </a:p>
        </p:txBody>
      </p:sp>
      <p:sp>
        <p:nvSpPr>
          <p:cNvPr id="5" name="Rectangle 3"/>
          <p:cNvSpPr>
            <a:spLocks noGrp="1" noChangeArrowheads="1"/>
          </p:cNvSpPr>
          <p:nvPr>
            <p:ph type="dt" idx="1"/>
          </p:nvPr>
        </p:nvSpPr>
        <p:spPr>
          <a:ln/>
        </p:spPr>
        <p:txBody>
          <a:bodyPr/>
          <a:lstStyle/>
          <a:p>
            <a:r>
              <a:rPr lang="en-US"/>
              <a:t>11-Feb-03</a:t>
            </a:r>
            <a:endParaRPr lang="en-US" sz="1300"/>
          </a:p>
        </p:txBody>
      </p:sp>
      <p:sp>
        <p:nvSpPr>
          <p:cNvPr id="6" name="Rectangle 6"/>
          <p:cNvSpPr>
            <a:spLocks noGrp="1" noChangeArrowheads="1"/>
          </p:cNvSpPr>
          <p:nvPr>
            <p:ph type="ftr" sz="quarter" idx="4"/>
          </p:nvPr>
        </p:nvSpPr>
        <p:spPr>
          <a:ln/>
        </p:spPr>
        <p:txBody>
          <a:bodyPr/>
          <a:lstStyle/>
          <a:p>
            <a:r>
              <a:rPr lang="en-US"/>
              <a:t>Finance Theory II, Spring 2003</a:t>
            </a:r>
          </a:p>
          <a:p>
            <a:r>
              <a:rPr lang="en-US"/>
              <a:t>D. Jenter</a:t>
            </a:r>
            <a:endParaRPr lang="en-US" sz="1300"/>
          </a:p>
        </p:txBody>
      </p:sp>
      <p:sp>
        <p:nvSpPr>
          <p:cNvPr id="7" name="Rectangle 7"/>
          <p:cNvSpPr>
            <a:spLocks noGrp="1" noChangeArrowheads="1"/>
          </p:cNvSpPr>
          <p:nvPr>
            <p:ph type="sldNum" sz="quarter" idx="5"/>
          </p:nvPr>
        </p:nvSpPr>
        <p:spPr>
          <a:ln/>
        </p:spPr>
        <p:txBody>
          <a:bodyPr/>
          <a:lstStyle/>
          <a:p>
            <a:fld id="{3A610CCF-0B02-4F44-A198-E67CCC04A83E}" type="slidenum">
              <a:rPr lang="en-US"/>
              <a:pPr/>
              <a:t>14</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pPr>
              <a:buNone/>
            </a:pPr>
            <a:r>
              <a:rPr lang="en-US" dirty="0"/>
              <a:t>Nice: leverage projections</a:t>
            </a:r>
            <a:r>
              <a:rPr lang="en-US" baseline="0" dirty="0"/>
              <a:t> are actually quite resilient to adverse </a:t>
            </a:r>
            <a:r>
              <a:rPr lang="en-US" baseline="0" dirty="0" err="1"/>
              <a:t>scenarii</a:t>
            </a:r>
            <a:r>
              <a:rPr lang="en-US" baseline="0" dirty="0"/>
              <a:t>. Not a surprise given that liability emerge from sales only (WC is a fixed proportion of sales </a:t>
            </a:r>
            <a:r>
              <a:rPr lang="en-US" baseline="0" dirty="0">
                <a:sym typeface="Wingdings"/>
              </a:rPr>
              <a:t> less sales means less financing needs in equal proportions</a:t>
            </a:r>
            <a:r>
              <a:rPr lang="en-US" baseline="0" dirty="0"/>
              <a:t>)</a:t>
            </a:r>
            <a:endParaRPr lang="en-US" dirty="0"/>
          </a:p>
        </p:txBody>
      </p:sp>
    </p:spTree>
    <p:extLst>
      <p:ext uri="{BB962C8B-B14F-4D97-AF65-F5344CB8AC3E}">
        <p14:creationId xmlns:p14="http://schemas.microsoft.com/office/powerpoint/2010/main" val="1559997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buFontTx/>
              <a:buNone/>
            </a:pPr>
            <a:endParaRPr lang="en-US" dirty="0">
              <a:sym typeface="Wingdings" pitchFamily="2" charset="2"/>
            </a:endParaRPr>
          </a:p>
        </p:txBody>
      </p:sp>
      <p:sp>
        <p:nvSpPr>
          <p:cNvPr id="8" name="Date Placeholder 7"/>
          <p:cNvSpPr>
            <a:spLocks noGrp="1"/>
          </p:cNvSpPr>
          <p:nvPr>
            <p:ph type="dt" idx="10"/>
          </p:nvPr>
        </p:nvSpPr>
        <p:spPr/>
        <p:txBody>
          <a:bodyPr/>
          <a:lstStyle/>
          <a:p>
            <a:r>
              <a:rPr lang="en-US" dirty="0"/>
              <a:t>MIT Sloan School of Management</a:t>
            </a:r>
            <a:endParaRPr lang="en-US" sz="1200" dirty="0"/>
          </a:p>
        </p:txBody>
      </p:sp>
      <p:sp>
        <p:nvSpPr>
          <p:cNvPr id="9" name="Slide Number Placeholder 8"/>
          <p:cNvSpPr>
            <a:spLocks noGrp="1"/>
          </p:cNvSpPr>
          <p:nvPr>
            <p:ph type="sldNum" sz="quarter" idx="11"/>
          </p:nvPr>
        </p:nvSpPr>
        <p:spPr/>
        <p:txBody>
          <a:bodyPr/>
          <a:lstStyle/>
          <a:p>
            <a:fld id="{599B624A-AF20-4DA6-B7DD-62FBCDA1A12C}" type="slidenum">
              <a:rPr lang="en-US" smtClean="0"/>
              <a:pPr/>
              <a:t>15</a:t>
            </a:fld>
            <a:endParaRPr lang="en-US" dirty="0"/>
          </a:p>
        </p:txBody>
      </p:sp>
      <p:sp>
        <p:nvSpPr>
          <p:cNvPr id="10" name="Footer Placeholder 9"/>
          <p:cNvSpPr>
            <a:spLocks noGrp="1"/>
          </p:cNvSpPr>
          <p:nvPr>
            <p:ph type="ftr" sz="quarter" idx="12"/>
          </p:nvPr>
        </p:nvSpPr>
        <p:spPr/>
        <p:txBody>
          <a:bodyPr/>
          <a:lstStyle/>
          <a:p>
            <a:r>
              <a:rPr lang="en-US" dirty="0"/>
              <a:t>Finance Theory II, Xavier Giroud</a:t>
            </a:r>
            <a:endParaRPr lang="en-US" sz="1200" dirty="0"/>
          </a:p>
        </p:txBody>
      </p:sp>
      <p:sp>
        <p:nvSpPr>
          <p:cNvPr id="15" name="Header Placeholder 14"/>
          <p:cNvSpPr>
            <a:spLocks noGrp="1"/>
          </p:cNvSpPr>
          <p:nvPr>
            <p:ph type="hdr" sz="quarter" idx="13"/>
          </p:nvPr>
        </p:nvSpPr>
        <p:spPr/>
        <p:txBody>
          <a:bodyPr/>
          <a:lstStyle/>
          <a:p>
            <a:r>
              <a:rPr lang="en-US" dirty="0"/>
              <a:t>Case: </a:t>
            </a:r>
            <a:r>
              <a:rPr lang="en-US" dirty="0" err="1"/>
              <a:t>OregonPinotNoir.com</a:t>
            </a:r>
            <a:r>
              <a:rPr lang="en-US" dirty="0"/>
              <a:t> (Part II)</a:t>
            </a:r>
            <a:endParaRPr lang="en-US" sz="1200" dirty="0"/>
          </a:p>
        </p:txBody>
      </p:sp>
    </p:spTree>
    <p:extLst>
      <p:ext uri="{BB962C8B-B14F-4D97-AF65-F5344CB8AC3E}">
        <p14:creationId xmlns:p14="http://schemas.microsoft.com/office/powerpoint/2010/main" val="89649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37" indent="-171437">
              <a:buNone/>
            </a:pPr>
            <a:endParaRPr lang="en-US" sz="1000" dirty="0"/>
          </a:p>
        </p:txBody>
      </p:sp>
      <p:sp>
        <p:nvSpPr>
          <p:cNvPr id="8" name="Date Placeholder 7"/>
          <p:cNvSpPr>
            <a:spLocks noGrp="1"/>
          </p:cNvSpPr>
          <p:nvPr>
            <p:ph type="dt" idx="10"/>
          </p:nvPr>
        </p:nvSpPr>
        <p:spPr/>
        <p:txBody>
          <a:bodyPr/>
          <a:lstStyle/>
          <a:p>
            <a:r>
              <a:rPr lang="en-US" dirty="0"/>
              <a:t>MIT Sloan School of Management</a:t>
            </a:r>
            <a:endParaRPr lang="en-US" sz="1200" dirty="0"/>
          </a:p>
        </p:txBody>
      </p:sp>
      <p:sp>
        <p:nvSpPr>
          <p:cNvPr id="9" name="Slide Number Placeholder 8"/>
          <p:cNvSpPr>
            <a:spLocks noGrp="1"/>
          </p:cNvSpPr>
          <p:nvPr>
            <p:ph type="sldNum" sz="quarter" idx="11"/>
          </p:nvPr>
        </p:nvSpPr>
        <p:spPr/>
        <p:txBody>
          <a:bodyPr/>
          <a:lstStyle/>
          <a:p>
            <a:fld id="{599B624A-AF20-4DA6-B7DD-62FBCDA1A12C}" type="slidenum">
              <a:rPr lang="en-US" smtClean="0"/>
              <a:pPr/>
              <a:t>16</a:t>
            </a:fld>
            <a:endParaRPr lang="en-US" dirty="0"/>
          </a:p>
        </p:txBody>
      </p:sp>
      <p:sp>
        <p:nvSpPr>
          <p:cNvPr id="10" name="Footer Placeholder 9"/>
          <p:cNvSpPr>
            <a:spLocks noGrp="1"/>
          </p:cNvSpPr>
          <p:nvPr>
            <p:ph type="ftr" sz="quarter" idx="12"/>
          </p:nvPr>
        </p:nvSpPr>
        <p:spPr/>
        <p:txBody>
          <a:bodyPr/>
          <a:lstStyle/>
          <a:p>
            <a:r>
              <a:rPr lang="en-US" dirty="0"/>
              <a:t>Finance Theory II, Xavier Giroud</a:t>
            </a:r>
            <a:endParaRPr lang="en-US" sz="1200" dirty="0"/>
          </a:p>
        </p:txBody>
      </p:sp>
      <p:sp>
        <p:nvSpPr>
          <p:cNvPr id="15" name="Header Placeholder 14"/>
          <p:cNvSpPr>
            <a:spLocks noGrp="1"/>
          </p:cNvSpPr>
          <p:nvPr>
            <p:ph type="hdr" sz="quarter" idx="13"/>
          </p:nvPr>
        </p:nvSpPr>
        <p:spPr/>
        <p:txBody>
          <a:bodyPr/>
          <a:lstStyle/>
          <a:p>
            <a:r>
              <a:rPr lang="en-US" dirty="0"/>
              <a:t>Case: </a:t>
            </a:r>
            <a:r>
              <a:rPr lang="en-US" dirty="0" err="1"/>
              <a:t>OregonPinotNoir.com</a:t>
            </a:r>
            <a:r>
              <a:rPr lang="en-US" dirty="0"/>
              <a:t> (Part II)</a:t>
            </a:r>
            <a:endParaRPr lang="en-US" sz="1200" dirty="0"/>
          </a:p>
        </p:txBody>
      </p:sp>
    </p:spTree>
    <p:extLst>
      <p:ext uri="{BB962C8B-B14F-4D97-AF65-F5344CB8AC3E}">
        <p14:creationId xmlns:p14="http://schemas.microsoft.com/office/powerpoint/2010/main" val="1348278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37" indent="-171437"/>
            <a:endParaRPr lang="en-US" dirty="0"/>
          </a:p>
        </p:txBody>
      </p:sp>
      <p:sp>
        <p:nvSpPr>
          <p:cNvPr id="8" name="Date Placeholder 7"/>
          <p:cNvSpPr>
            <a:spLocks noGrp="1"/>
          </p:cNvSpPr>
          <p:nvPr>
            <p:ph type="dt" idx="10"/>
          </p:nvPr>
        </p:nvSpPr>
        <p:spPr/>
        <p:txBody>
          <a:bodyPr/>
          <a:lstStyle/>
          <a:p>
            <a:r>
              <a:rPr lang="en-US" dirty="0"/>
              <a:t>MIT Sloan School of Management</a:t>
            </a:r>
            <a:endParaRPr lang="en-US" sz="1200" dirty="0"/>
          </a:p>
        </p:txBody>
      </p:sp>
      <p:sp>
        <p:nvSpPr>
          <p:cNvPr id="9" name="Slide Number Placeholder 8"/>
          <p:cNvSpPr>
            <a:spLocks noGrp="1"/>
          </p:cNvSpPr>
          <p:nvPr>
            <p:ph type="sldNum" sz="quarter" idx="11"/>
          </p:nvPr>
        </p:nvSpPr>
        <p:spPr/>
        <p:txBody>
          <a:bodyPr/>
          <a:lstStyle/>
          <a:p>
            <a:fld id="{599B624A-AF20-4DA6-B7DD-62FBCDA1A12C}" type="slidenum">
              <a:rPr lang="en-US" smtClean="0"/>
              <a:pPr/>
              <a:t>17</a:t>
            </a:fld>
            <a:endParaRPr lang="en-US" dirty="0"/>
          </a:p>
        </p:txBody>
      </p:sp>
      <p:sp>
        <p:nvSpPr>
          <p:cNvPr id="10" name="Footer Placeholder 9"/>
          <p:cNvSpPr>
            <a:spLocks noGrp="1"/>
          </p:cNvSpPr>
          <p:nvPr>
            <p:ph type="ftr" sz="quarter" idx="12"/>
          </p:nvPr>
        </p:nvSpPr>
        <p:spPr/>
        <p:txBody>
          <a:bodyPr/>
          <a:lstStyle/>
          <a:p>
            <a:r>
              <a:rPr lang="en-US" dirty="0"/>
              <a:t>Finance Theory II, Xavier Giroud</a:t>
            </a:r>
            <a:endParaRPr lang="en-US" sz="1200" dirty="0"/>
          </a:p>
        </p:txBody>
      </p:sp>
      <p:sp>
        <p:nvSpPr>
          <p:cNvPr id="15" name="Header Placeholder 14"/>
          <p:cNvSpPr>
            <a:spLocks noGrp="1"/>
          </p:cNvSpPr>
          <p:nvPr>
            <p:ph type="hdr" sz="quarter" idx="13"/>
          </p:nvPr>
        </p:nvSpPr>
        <p:spPr/>
        <p:txBody>
          <a:bodyPr/>
          <a:lstStyle/>
          <a:p>
            <a:r>
              <a:rPr lang="en-US" dirty="0"/>
              <a:t>Case: </a:t>
            </a:r>
            <a:r>
              <a:rPr lang="en-US" dirty="0" err="1"/>
              <a:t>OregonPinotNoir.com</a:t>
            </a:r>
            <a:r>
              <a:rPr lang="en-US" dirty="0"/>
              <a:t> (Part II)</a:t>
            </a:r>
            <a:endParaRPr lang="en-US" sz="1200" dirty="0"/>
          </a:p>
        </p:txBody>
      </p:sp>
    </p:spTree>
    <p:extLst>
      <p:ext uri="{BB962C8B-B14F-4D97-AF65-F5344CB8AC3E}">
        <p14:creationId xmlns:p14="http://schemas.microsoft.com/office/powerpoint/2010/main" val="1620450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37" indent="-171437">
              <a:buNone/>
            </a:pPr>
            <a:endParaRPr lang="en-US" dirty="0"/>
          </a:p>
        </p:txBody>
      </p:sp>
      <p:sp>
        <p:nvSpPr>
          <p:cNvPr id="8" name="Date Placeholder 7"/>
          <p:cNvSpPr>
            <a:spLocks noGrp="1"/>
          </p:cNvSpPr>
          <p:nvPr>
            <p:ph type="dt" idx="10"/>
          </p:nvPr>
        </p:nvSpPr>
        <p:spPr/>
        <p:txBody>
          <a:bodyPr/>
          <a:lstStyle/>
          <a:p>
            <a:r>
              <a:rPr lang="en-US" dirty="0"/>
              <a:t>MIT Sloan School of Management</a:t>
            </a:r>
            <a:endParaRPr lang="en-US" sz="1200" dirty="0"/>
          </a:p>
        </p:txBody>
      </p:sp>
      <p:sp>
        <p:nvSpPr>
          <p:cNvPr id="9" name="Slide Number Placeholder 8"/>
          <p:cNvSpPr>
            <a:spLocks noGrp="1"/>
          </p:cNvSpPr>
          <p:nvPr>
            <p:ph type="sldNum" sz="quarter" idx="11"/>
          </p:nvPr>
        </p:nvSpPr>
        <p:spPr/>
        <p:txBody>
          <a:bodyPr/>
          <a:lstStyle/>
          <a:p>
            <a:fld id="{599B624A-AF20-4DA6-B7DD-62FBCDA1A12C}" type="slidenum">
              <a:rPr lang="en-US" smtClean="0"/>
              <a:pPr/>
              <a:t>18</a:t>
            </a:fld>
            <a:endParaRPr lang="en-US" dirty="0"/>
          </a:p>
        </p:txBody>
      </p:sp>
      <p:sp>
        <p:nvSpPr>
          <p:cNvPr id="10" name="Footer Placeholder 9"/>
          <p:cNvSpPr>
            <a:spLocks noGrp="1"/>
          </p:cNvSpPr>
          <p:nvPr>
            <p:ph type="ftr" sz="quarter" idx="12"/>
          </p:nvPr>
        </p:nvSpPr>
        <p:spPr/>
        <p:txBody>
          <a:bodyPr/>
          <a:lstStyle/>
          <a:p>
            <a:r>
              <a:rPr lang="en-US" dirty="0"/>
              <a:t>Finance Theory II, Xavier Giroud</a:t>
            </a:r>
            <a:endParaRPr lang="en-US" sz="1200" dirty="0"/>
          </a:p>
        </p:txBody>
      </p:sp>
      <p:sp>
        <p:nvSpPr>
          <p:cNvPr id="15" name="Header Placeholder 14"/>
          <p:cNvSpPr>
            <a:spLocks noGrp="1"/>
          </p:cNvSpPr>
          <p:nvPr>
            <p:ph type="hdr" sz="quarter" idx="13"/>
          </p:nvPr>
        </p:nvSpPr>
        <p:spPr/>
        <p:txBody>
          <a:bodyPr/>
          <a:lstStyle/>
          <a:p>
            <a:r>
              <a:rPr lang="en-US" dirty="0"/>
              <a:t>Case: </a:t>
            </a:r>
            <a:r>
              <a:rPr lang="en-US" dirty="0" err="1"/>
              <a:t>OregonPinotNoir.com</a:t>
            </a:r>
            <a:r>
              <a:rPr lang="en-US" dirty="0"/>
              <a:t> (Part II)</a:t>
            </a:r>
            <a:endParaRPr lang="en-US" sz="1200" dirty="0"/>
          </a:p>
        </p:txBody>
      </p:sp>
    </p:spTree>
    <p:extLst>
      <p:ext uri="{BB962C8B-B14F-4D97-AF65-F5344CB8AC3E}">
        <p14:creationId xmlns:p14="http://schemas.microsoft.com/office/powerpoint/2010/main" val="2085312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37" indent="-171437">
              <a:buNone/>
            </a:pPr>
            <a:endParaRPr lang="en-US" sz="1000" dirty="0"/>
          </a:p>
        </p:txBody>
      </p:sp>
      <p:sp>
        <p:nvSpPr>
          <p:cNvPr id="8" name="Date Placeholder 7"/>
          <p:cNvSpPr>
            <a:spLocks noGrp="1"/>
          </p:cNvSpPr>
          <p:nvPr>
            <p:ph type="dt" idx="10"/>
          </p:nvPr>
        </p:nvSpPr>
        <p:spPr/>
        <p:txBody>
          <a:bodyPr/>
          <a:lstStyle/>
          <a:p>
            <a:r>
              <a:rPr lang="en-US" dirty="0"/>
              <a:t>MIT Sloan School of Management</a:t>
            </a:r>
            <a:endParaRPr lang="en-US" sz="1200" dirty="0"/>
          </a:p>
        </p:txBody>
      </p:sp>
      <p:sp>
        <p:nvSpPr>
          <p:cNvPr id="9" name="Slide Number Placeholder 8"/>
          <p:cNvSpPr>
            <a:spLocks noGrp="1"/>
          </p:cNvSpPr>
          <p:nvPr>
            <p:ph type="sldNum" sz="quarter" idx="11"/>
          </p:nvPr>
        </p:nvSpPr>
        <p:spPr/>
        <p:txBody>
          <a:bodyPr/>
          <a:lstStyle/>
          <a:p>
            <a:fld id="{599B624A-AF20-4DA6-B7DD-62FBCDA1A12C}" type="slidenum">
              <a:rPr lang="en-US" smtClean="0"/>
              <a:pPr/>
              <a:t>19</a:t>
            </a:fld>
            <a:endParaRPr lang="en-US" dirty="0"/>
          </a:p>
        </p:txBody>
      </p:sp>
      <p:sp>
        <p:nvSpPr>
          <p:cNvPr id="10" name="Footer Placeholder 9"/>
          <p:cNvSpPr>
            <a:spLocks noGrp="1"/>
          </p:cNvSpPr>
          <p:nvPr>
            <p:ph type="ftr" sz="quarter" idx="12"/>
          </p:nvPr>
        </p:nvSpPr>
        <p:spPr/>
        <p:txBody>
          <a:bodyPr/>
          <a:lstStyle/>
          <a:p>
            <a:r>
              <a:rPr lang="en-US" dirty="0"/>
              <a:t>Finance Theory II, Xavier Giroud</a:t>
            </a:r>
            <a:endParaRPr lang="en-US" sz="1200" dirty="0"/>
          </a:p>
        </p:txBody>
      </p:sp>
      <p:sp>
        <p:nvSpPr>
          <p:cNvPr id="15" name="Header Placeholder 14"/>
          <p:cNvSpPr>
            <a:spLocks noGrp="1"/>
          </p:cNvSpPr>
          <p:nvPr>
            <p:ph type="hdr" sz="quarter" idx="13"/>
          </p:nvPr>
        </p:nvSpPr>
        <p:spPr/>
        <p:txBody>
          <a:bodyPr/>
          <a:lstStyle/>
          <a:p>
            <a:r>
              <a:rPr lang="en-US" dirty="0"/>
              <a:t>Case: </a:t>
            </a:r>
            <a:r>
              <a:rPr lang="en-US" dirty="0" err="1"/>
              <a:t>OregonPinotNoir.com</a:t>
            </a:r>
            <a:r>
              <a:rPr lang="en-US" dirty="0"/>
              <a:t> (Part II)</a:t>
            </a:r>
            <a:endParaRPr lang="en-US" sz="1200" dirty="0"/>
          </a:p>
        </p:txBody>
      </p:sp>
    </p:spTree>
    <p:extLst>
      <p:ext uri="{BB962C8B-B14F-4D97-AF65-F5344CB8AC3E}">
        <p14:creationId xmlns:p14="http://schemas.microsoft.com/office/powerpoint/2010/main" val="209472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err="1"/>
              <a:t>OregonPinotNoir.com</a:t>
            </a:r>
            <a:r>
              <a:rPr lang="en-US" dirty="0"/>
              <a:t> (Cont.)</a:t>
            </a:r>
          </a:p>
          <a:p>
            <a:r>
              <a:rPr lang="en-US" dirty="0"/>
              <a:t>Teaching Notes</a:t>
            </a:r>
            <a:endParaRPr lang="en-US" sz="1300" i="0" dirty="0"/>
          </a:p>
        </p:txBody>
      </p:sp>
      <p:sp>
        <p:nvSpPr>
          <p:cNvPr id="5" name="Rectangle 3"/>
          <p:cNvSpPr>
            <a:spLocks noGrp="1" noChangeArrowheads="1"/>
          </p:cNvSpPr>
          <p:nvPr>
            <p:ph type="dt" idx="1"/>
          </p:nvPr>
        </p:nvSpPr>
        <p:spPr>
          <a:ln/>
        </p:spPr>
        <p:txBody>
          <a:bodyPr/>
          <a:lstStyle/>
          <a:p>
            <a:r>
              <a:rPr lang="en-US"/>
              <a:t>11-Feb-03</a:t>
            </a:r>
            <a:endParaRPr lang="en-US" sz="1300"/>
          </a:p>
        </p:txBody>
      </p:sp>
      <p:sp>
        <p:nvSpPr>
          <p:cNvPr id="6" name="Rectangle 6"/>
          <p:cNvSpPr>
            <a:spLocks noGrp="1" noChangeArrowheads="1"/>
          </p:cNvSpPr>
          <p:nvPr>
            <p:ph type="ftr" sz="quarter" idx="4"/>
          </p:nvPr>
        </p:nvSpPr>
        <p:spPr>
          <a:ln/>
        </p:spPr>
        <p:txBody>
          <a:bodyPr/>
          <a:lstStyle/>
          <a:p>
            <a:r>
              <a:rPr lang="en-US"/>
              <a:t>Finance Theory II, Spring 2003</a:t>
            </a:r>
          </a:p>
          <a:p>
            <a:r>
              <a:rPr lang="en-US"/>
              <a:t>D. Jenter</a:t>
            </a:r>
            <a:endParaRPr lang="en-US" sz="1300"/>
          </a:p>
        </p:txBody>
      </p:sp>
      <p:sp>
        <p:nvSpPr>
          <p:cNvPr id="7" name="Rectangle 7"/>
          <p:cNvSpPr>
            <a:spLocks noGrp="1" noChangeArrowheads="1"/>
          </p:cNvSpPr>
          <p:nvPr>
            <p:ph type="sldNum" sz="quarter" idx="5"/>
          </p:nvPr>
        </p:nvSpPr>
        <p:spPr>
          <a:ln/>
        </p:spPr>
        <p:txBody>
          <a:bodyPr/>
          <a:lstStyle/>
          <a:p>
            <a:fld id="{61F14BB4-3266-4C42-96A1-9A8FB64F0AE7}" type="slidenum">
              <a:rPr lang="en-US"/>
              <a:pPr/>
              <a:t>2</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en-US" dirty="0"/>
              <a:t> Recall the trade discount thing </a:t>
            </a:r>
            <a:r>
              <a:rPr lang="mr-IN" dirty="0"/>
              <a:t>–</a:t>
            </a:r>
            <a:r>
              <a:rPr lang="en-US" dirty="0"/>
              <a:t> students may have forgotten</a:t>
            </a:r>
          </a:p>
          <a:p>
            <a:endParaRPr lang="en-US" dirty="0"/>
          </a:p>
          <a:p>
            <a:r>
              <a:rPr lang="en-US" dirty="0"/>
              <a:t> giving up 2% discount for 20 days costs: 2% * 365 /20</a:t>
            </a:r>
            <a:r>
              <a:rPr lang="en-US" baseline="0" dirty="0"/>
              <a:t> = 37%  or more correctly here 2% x 365 / (45-10) = 21%  Still much higher than 14% the cost of debt !</a:t>
            </a:r>
          </a:p>
          <a:p>
            <a:endParaRPr lang="en-US" baseline="0" dirty="0"/>
          </a:p>
          <a:p>
            <a:pPr lvl="1"/>
            <a:r>
              <a:rPr lang="en-US" baseline="0" dirty="0"/>
              <a:t>Swapping 100k of AP for 100k of bank debt </a:t>
            </a:r>
            <a:r>
              <a:rPr lang="en-US" baseline="0" dirty="0">
                <a:sym typeface="Wingdings"/>
              </a:rPr>
              <a:t> post tax gain of 15% x 100k x (21-14%) = $3.5k (compared to post tax profits of 21k, a winning proposition for LW !)</a:t>
            </a:r>
            <a:r>
              <a:rPr lang="en-US" baseline="0" dirty="0"/>
              <a:t> </a:t>
            </a:r>
          </a:p>
          <a:p>
            <a:pPr lvl="1"/>
            <a:endParaRPr lang="en-US" baseline="0" dirty="0"/>
          </a:p>
          <a:p>
            <a:pPr lvl="0"/>
            <a:r>
              <a:rPr lang="en-US" baseline="0" dirty="0"/>
              <a:t> question now: is this sustainable? Does banker need to jack up interest rate to compensate for risk ? Et</a:t>
            </a:r>
            <a:endParaRPr lang="en-US" dirty="0"/>
          </a:p>
        </p:txBody>
      </p:sp>
    </p:spTree>
    <p:extLst>
      <p:ext uri="{BB962C8B-B14F-4D97-AF65-F5344CB8AC3E}">
        <p14:creationId xmlns:p14="http://schemas.microsoft.com/office/powerpoint/2010/main" val="389655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
        <p:nvSpPr>
          <p:cNvPr id="4" name="Header Placeholder 3"/>
          <p:cNvSpPr>
            <a:spLocks noGrp="1"/>
          </p:cNvSpPr>
          <p:nvPr>
            <p:ph type="hdr" sz="quarter" idx="10"/>
          </p:nvPr>
        </p:nvSpPr>
        <p:spPr/>
        <p:txBody>
          <a:bodyPr/>
          <a:lstStyle/>
          <a:p>
            <a:r>
              <a:rPr lang="en-US" dirty="0" err="1"/>
              <a:t>OregonPinotNoir.com</a:t>
            </a:r>
            <a:r>
              <a:rPr lang="en-US" dirty="0"/>
              <a:t> (Cont.)</a:t>
            </a:r>
          </a:p>
          <a:p>
            <a:r>
              <a:rPr lang="en-US" dirty="0"/>
              <a:t>Teaching Notes</a:t>
            </a:r>
            <a:endParaRPr lang="en-US" sz="1300" i="0" dirty="0"/>
          </a:p>
        </p:txBody>
      </p:sp>
      <p:sp>
        <p:nvSpPr>
          <p:cNvPr id="5" name="Date Placeholder 4"/>
          <p:cNvSpPr>
            <a:spLocks noGrp="1"/>
          </p:cNvSpPr>
          <p:nvPr>
            <p:ph type="dt" idx="11"/>
          </p:nvPr>
        </p:nvSpPr>
        <p:spPr/>
        <p:txBody>
          <a:bodyPr/>
          <a:lstStyle/>
          <a:p>
            <a:r>
              <a:rPr lang="en-US"/>
              <a:t>11-Feb-03</a:t>
            </a:r>
            <a:endParaRPr lang="en-US" sz="1300"/>
          </a:p>
        </p:txBody>
      </p:sp>
      <p:sp>
        <p:nvSpPr>
          <p:cNvPr id="6" name="Footer Placeholder 5"/>
          <p:cNvSpPr>
            <a:spLocks noGrp="1"/>
          </p:cNvSpPr>
          <p:nvPr>
            <p:ph type="ftr" sz="quarter" idx="12"/>
          </p:nvPr>
        </p:nvSpPr>
        <p:spPr/>
        <p:txBody>
          <a:bodyPr/>
          <a:lstStyle/>
          <a:p>
            <a:r>
              <a:rPr lang="en-US"/>
              <a:t>Finance Theory II, Spring 2003</a:t>
            </a:r>
          </a:p>
          <a:p>
            <a:r>
              <a:rPr lang="en-US"/>
              <a:t>D. Jenter</a:t>
            </a:r>
            <a:endParaRPr lang="en-US" sz="1300"/>
          </a:p>
        </p:txBody>
      </p:sp>
      <p:sp>
        <p:nvSpPr>
          <p:cNvPr id="7" name="Slide Number Placeholder 6"/>
          <p:cNvSpPr>
            <a:spLocks noGrp="1"/>
          </p:cNvSpPr>
          <p:nvPr>
            <p:ph type="sldNum" sz="quarter" idx="13"/>
          </p:nvPr>
        </p:nvSpPr>
        <p:spPr/>
        <p:txBody>
          <a:bodyPr/>
          <a:lstStyle/>
          <a:p>
            <a:fld id="{B6C8BB56-6A9F-4D40-96CC-9C2DC83000FD}" type="slidenum">
              <a:rPr lang="en-US" smtClean="0"/>
              <a:pPr/>
              <a:t>20</a:t>
            </a:fld>
            <a:endParaRPr lang="en-US"/>
          </a:p>
        </p:txBody>
      </p:sp>
    </p:spTree>
    <p:extLst>
      <p:ext uri="{BB962C8B-B14F-4D97-AF65-F5344CB8AC3E}">
        <p14:creationId xmlns:p14="http://schemas.microsoft.com/office/powerpoint/2010/main" val="1859922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err="1"/>
              <a:t>OregonPinotNoir.com</a:t>
            </a:r>
            <a:r>
              <a:rPr lang="en-US" dirty="0"/>
              <a:t> (Cont.)</a:t>
            </a:r>
          </a:p>
          <a:p>
            <a:r>
              <a:rPr lang="en-US" dirty="0"/>
              <a:t>Teaching Notes</a:t>
            </a:r>
            <a:endParaRPr lang="en-US" sz="1300" i="0" dirty="0"/>
          </a:p>
        </p:txBody>
      </p:sp>
      <p:sp>
        <p:nvSpPr>
          <p:cNvPr id="5" name="Rectangle 3"/>
          <p:cNvSpPr>
            <a:spLocks noGrp="1" noChangeArrowheads="1"/>
          </p:cNvSpPr>
          <p:nvPr>
            <p:ph type="dt" idx="1"/>
          </p:nvPr>
        </p:nvSpPr>
        <p:spPr>
          <a:ln/>
        </p:spPr>
        <p:txBody>
          <a:bodyPr/>
          <a:lstStyle/>
          <a:p>
            <a:r>
              <a:rPr lang="en-US"/>
              <a:t>11-Feb-03</a:t>
            </a:r>
            <a:endParaRPr lang="en-US" sz="1300"/>
          </a:p>
        </p:txBody>
      </p:sp>
      <p:sp>
        <p:nvSpPr>
          <p:cNvPr id="6" name="Rectangle 6"/>
          <p:cNvSpPr>
            <a:spLocks noGrp="1" noChangeArrowheads="1"/>
          </p:cNvSpPr>
          <p:nvPr>
            <p:ph type="ftr" sz="quarter" idx="4"/>
          </p:nvPr>
        </p:nvSpPr>
        <p:spPr>
          <a:ln/>
        </p:spPr>
        <p:txBody>
          <a:bodyPr/>
          <a:lstStyle/>
          <a:p>
            <a:r>
              <a:rPr lang="en-US"/>
              <a:t>Finance Theory II, Spring 2003</a:t>
            </a:r>
          </a:p>
          <a:p>
            <a:r>
              <a:rPr lang="en-US"/>
              <a:t>D. Jenter</a:t>
            </a:r>
            <a:endParaRPr lang="en-US" sz="1300"/>
          </a:p>
        </p:txBody>
      </p:sp>
      <p:sp>
        <p:nvSpPr>
          <p:cNvPr id="7" name="Rectangle 7"/>
          <p:cNvSpPr>
            <a:spLocks noGrp="1" noChangeArrowheads="1"/>
          </p:cNvSpPr>
          <p:nvPr>
            <p:ph type="sldNum" sz="quarter" idx="5"/>
          </p:nvPr>
        </p:nvSpPr>
        <p:spPr>
          <a:ln/>
        </p:spPr>
        <p:txBody>
          <a:bodyPr/>
          <a:lstStyle/>
          <a:p>
            <a:fld id="{47BDE18D-95D8-46CB-B9A5-0BD5868CCBBC}" type="slidenum">
              <a:rPr lang="en-US"/>
              <a:pPr/>
              <a:t>22</a:t>
            </a:fld>
            <a:endParaRPr lang="en-US"/>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112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err="1"/>
              <a:t>OregonPinotNoir.com</a:t>
            </a:r>
            <a:r>
              <a:rPr lang="en-US" dirty="0"/>
              <a:t> (Cont.)</a:t>
            </a:r>
          </a:p>
          <a:p>
            <a:r>
              <a:rPr lang="en-US" dirty="0"/>
              <a:t>Teaching Notes</a:t>
            </a:r>
            <a:endParaRPr lang="en-US" sz="1300" i="0" dirty="0"/>
          </a:p>
        </p:txBody>
      </p:sp>
      <p:sp>
        <p:nvSpPr>
          <p:cNvPr id="5" name="Rectangle 3"/>
          <p:cNvSpPr>
            <a:spLocks noGrp="1" noChangeArrowheads="1"/>
          </p:cNvSpPr>
          <p:nvPr>
            <p:ph type="dt" idx="1"/>
          </p:nvPr>
        </p:nvSpPr>
        <p:spPr>
          <a:ln/>
        </p:spPr>
        <p:txBody>
          <a:bodyPr/>
          <a:lstStyle/>
          <a:p>
            <a:r>
              <a:rPr lang="en-US"/>
              <a:t>11-Feb-03</a:t>
            </a:r>
            <a:endParaRPr lang="en-US" sz="1300"/>
          </a:p>
        </p:txBody>
      </p:sp>
      <p:sp>
        <p:nvSpPr>
          <p:cNvPr id="6" name="Rectangle 6"/>
          <p:cNvSpPr>
            <a:spLocks noGrp="1" noChangeArrowheads="1"/>
          </p:cNvSpPr>
          <p:nvPr>
            <p:ph type="ftr" sz="quarter" idx="4"/>
          </p:nvPr>
        </p:nvSpPr>
        <p:spPr>
          <a:ln/>
        </p:spPr>
        <p:txBody>
          <a:bodyPr/>
          <a:lstStyle/>
          <a:p>
            <a:r>
              <a:rPr lang="en-US"/>
              <a:t>Finance Theory II, Spring 2003</a:t>
            </a:r>
          </a:p>
          <a:p>
            <a:r>
              <a:rPr lang="en-US"/>
              <a:t>D. Jenter</a:t>
            </a:r>
            <a:endParaRPr lang="en-US" sz="1300"/>
          </a:p>
        </p:txBody>
      </p:sp>
      <p:sp>
        <p:nvSpPr>
          <p:cNvPr id="7" name="Rectangle 7"/>
          <p:cNvSpPr>
            <a:spLocks noGrp="1" noChangeArrowheads="1"/>
          </p:cNvSpPr>
          <p:nvPr>
            <p:ph type="sldNum" sz="quarter" idx="5"/>
          </p:nvPr>
        </p:nvSpPr>
        <p:spPr>
          <a:ln/>
        </p:spPr>
        <p:txBody>
          <a:bodyPr/>
          <a:lstStyle/>
          <a:p>
            <a:fld id="{B1760218-8A9D-4B29-9C95-8BE512F2C8A8}" type="slidenum">
              <a:rPr lang="en-US"/>
              <a:pPr/>
              <a:t>3</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pPr>
              <a:buFontTx/>
              <a:buNone/>
            </a:pPr>
            <a:r>
              <a:rPr lang="en-US" dirty="0"/>
              <a:t>Let us be</a:t>
            </a:r>
            <a:r>
              <a:rPr lang="en-US" baseline="0" dirty="0"/>
              <a:t> quantitative now. Let us step in the banker’s shoes and make up our minds as to whether </a:t>
            </a:r>
            <a:r>
              <a:rPr lang="en-US" baseline="0" dirty="0" err="1"/>
              <a:t>OregonPinotNoir.com</a:t>
            </a:r>
            <a:r>
              <a:rPr lang="en-US" baseline="0" dirty="0"/>
              <a:t> is solvent or not.</a:t>
            </a:r>
            <a:endParaRPr lang="en-US" dirty="0"/>
          </a:p>
        </p:txBody>
      </p:sp>
    </p:spTree>
    <p:extLst>
      <p:ext uri="{BB962C8B-B14F-4D97-AF65-F5344CB8AC3E}">
        <p14:creationId xmlns:p14="http://schemas.microsoft.com/office/powerpoint/2010/main" val="1263105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dirty="0" err="1"/>
              <a:t>OregonPinotNoir.com</a:t>
            </a:r>
            <a:r>
              <a:rPr lang="en-US" dirty="0"/>
              <a:t> (Cont.)</a:t>
            </a:r>
          </a:p>
          <a:p>
            <a:r>
              <a:rPr lang="en-US" dirty="0"/>
              <a:t>Teaching Notes</a:t>
            </a:r>
            <a:endParaRPr lang="en-US" sz="1300" i="0" dirty="0"/>
          </a:p>
        </p:txBody>
      </p:sp>
      <p:sp>
        <p:nvSpPr>
          <p:cNvPr id="5" name="Date Placeholder 4"/>
          <p:cNvSpPr>
            <a:spLocks noGrp="1"/>
          </p:cNvSpPr>
          <p:nvPr>
            <p:ph type="dt" idx="1"/>
          </p:nvPr>
        </p:nvSpPr>
        <p:spPr/>
        <p:txBody>
          <a:bodyPr/>
          <a:lstStyle/>
          <a:p>
            <a:r>
              <a:rPr lang="en-US"/>
              <a:t>11-Feb-03</a:t>
            </a:r>
            <a:endParaRPr lang="en-US" sz="1300"/>
          </a:p>
        </p:txBody>
      </p:sp>
      <p:sp>
        <p:nvSpPr>
          <p:cNvPr id="6" name="Footer Placeholder 5"/>
          <p:cNvSpPr>
            <a:spLocks noGrp="1"/>
          </p:cNvSpPr>
          <p:nvPr>
            <p:ph type="ftr" sz="quarter" idx="4"/>
          </p:nvPr>
        </p:nvSpPr>
        <p:spPr/>
        <p:txBody>
          <a:bodyPr/>
          <a:lstStyle/>
          <a:p>
            <a:r>
              <a:rPr lang="en-US"/>
              <a:t>Finance Theory II, Spring 2003</a:t>
            </a:r>
          </a:p>
          <a:p>
            <a:r>
              <a:rPr lang="en-US"/>
              <a:t>D. Jenter</a:t>
            </a:r>
            <a:endParaRPr lang="en-US" sz="1300"/>
          </a:p>
        </p:txBody>
      </p:sp>
      <p:sp>
        <p:nvSpPr>
          <p:cNvPr id="7" name="Slide Number Placeholder 6"/>
          <p:cNvSpPr>
            <a:spLocks noGrp="1"/>
          </p:cNvSpPr>
          <p:nvPr>
            <p:ph type="sldNum" sz="quarter" idx="5"/>
          </p:nvPr>
        </p:nvSpPr>
        <p:spPr/>
        <p:txBody>
          <a:bodyPr/>
          <a:lstStyle/>
          <a:p>
            <a:fld id="{B6C8BB56-6A9F-4D40-96CC-9C2DC83000FD}" type="slidenum">
              <a:rPr lang="en-US" smtClean="0"/>
              <a:pPr/>
              <a:t>4</a:t>
            </a:fld>
            <a:endParaRPr lang="en-US"/>
          </a:p>
        </p:txBody>
      </p:sp>
    </p:spTree>
    <p:extLst>
      <p:ext uri="{BB962C8B-B14F-4D97-AF65-F5344CB8AC3E}">
        <p14:creationId xmlns:p14="http://schemas.microsoft.com/office/powerpoint/2010/main" val="1970181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err="1"/>
              <a:t>OregonPinotNoir.com</a:t>
            </a:r>
            <a:r>
              <a:rPr lang="en-US" dirty="0"/>
              <a:t> (Cont.)</a:t>
            </a:r>
          </a:p>
          <a:p>
            <a:r>
              <a:rPr lang="en-US" dirty="0"/>
              <a:t>Teaching Notes</a:t>
            </a:r>
            <a:endParaRPr lang="en-US" sz="1300" i="0" dirty="0"/>
          </a:p>
        </p:txBody>
      </p:sp>
      <p:sp>
        <p:nvSpPr>
          <p:cNvPr id="5" name="Rectangle 3"/>
          <p:cNvSpPr>
            <a:spLocks noGrp="1" noChangeArrowheads="1"/>
          </p:cNvSpPr>
          <p:nvPr>
            <p:ph type="dt" idx="1"/>
          </p:nvPr>
        </p:nvSpPr>
        <p:spPr>
          <a:ln/>
        </p:spPr>
        <p:txBody>
          <a:bodyPr/>
          <a:lstStyle/>
          <a:p>
            <a:r>
              <a:rPr lang="en-US"/>
              <a:t>11-Feb-03</a:t>
            </a:r>
            <a:endParaRPr lang="en-US" sz="1300"/>
          </a:p>
        </p:txBody>
      </p:sp>
      <p:sp>
        <p:nvSpPr>
          <p:cNvPr id="6" name="Rectangle 6"/>
          <p:cNvSpPr>
            <a:spLocks noGrp="1" noChangeArrowheads="1"/>
          </p:cNvSpPr>
          <p:nvPr>
            <p:ph type="ftr" sz="quarter" idx="4"/>
          </p:nvPr>
        </p:nvSpPr>
        <p:spPr>
          <a:ln/>
        </p:spPr>
        <p:txBody>
          <a:bodyPr/>
          <a:lstStyle/>
          <a:p>
            <a:r>
              <a:rPr lang="en-US"/>
              <a:t>Finance Theory II, Spring 2003</a:t>
            </a:r>
          </a:p>
          <a:p>
            <a:r>
              <a:rPr lang="en-US"/>
              <a:t>D. Jenter</a:t>
            </a:r>
            <a:endParaRPr lang="en-US" sz="1300"/>
          </a:p>
        </p:txBody>
      </p:sp>
      <p:sp>
        <p:nvSpPr>
          <p:cNvPr id="7" name="Rectangle 7"/>
          <p:cNvSpPr>
            <a:spLocks noGrp="1" noChangeArrowheads="1"/>
          </p:cNvSpPr>
          <p:nvPr>
            <p:ph type="sldNum" sz="quarter" idx="5"/>
          </p:nvPr>
        </p:nvSpPr>
        <p:spPr>
          <a:ln/>
        </p:spPr>
        <p:txBody>
          <a:bodyPr/>
          <a:lstStyle/>
          <a:p>
            <a:fld id="{93AAF68C-C660-4E5E-8DB5-9B51D434E128}" type="slidenum">
              <a:rPr lang="en-US"/>
              <a:pPr/>
              <a:t>5</a:t>
            </a:fld>
            <a:endParaRPr lang="en-US"/>
          </a:p>
        </p:txBody>
      </p:sp>
      <p:sp>
        <p:nvSpPr>
          <p:cNvPr id="345090" name="Rectangle 2"/>
          <p:cNvSpPr>
            <a:spLocks noGrp="1" noRot="1" noChangeAspect="1" noChangeArrowheads="1" noTextEdit="1"/>
          </p:cNvSpPr>
          <p:nvPr>
            <p:ph type="sldImg"/>
          </p:nvPr>
        </p:nvSpPr>
        <p:spPr>
          <a:xfrm>
            <a:off x="1255713" y="719138"/>
            <a:ext cx="4803775" cy="3602037"/>
          </a:xfrm>
          <a:ln/>
        </p:spPr>
      </p:sp>
      <p:sp>
        <p:nvSpPr>
          <p:cNvPr id="345091" name="Rectangle 3"/>
          <p:cNvSpPr>
            <a:spLocks noGrp="1" noChangeArrowheads="1"/>
          </p:cNvSpPr>
          <p:nvPr>
            <p:ph type="body" idx="1"/>
          </p:nvPr>
        </p:nvSpPr>
        <p:spPr>
          <a:xfrm>
            <a:off x="638175" y="4806951"/>
            <a:ext cx="6145213" cy="4492625"/>
          </a:xfrm>
        </p:spPr>
        <p:txBody>
          <a:bodyPr/>
          <a:lstStyle/>
          <a:p>
            <a:pPr>
              <a:buNone/>
            </a:pPr>
            <a:endParaRPr lang="en-US" dirty="0"/>
          </a:p>
        </p:txBody>
      </p:sp>
    </p:spTree>
    <p:extLst>
      <p:ext uri="{BB962C8B-B14F-4D97-AF65-F5344CB8AC3E}">
        <p14:creationId xmlns:p14="http://schemas.microsoft.com/office/powerpoint/2010/main" val="1131766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err="1"/>
              <a:t>OregonPinotNoir.com</a:t>
            </a:r>
            <a:r>
              <a:rPr lang="en-US" dirty="0"/>
              <a:t> (Cont.)</a:t>
            </a:r>
          </a:p>
          <a:p>
            <a:r>
              <a:rPr lang="en-US" dirty="0"/>
              <a:t>Teaching Notes</a:t>
            </a:r>
            <a:endParaRPr lang="en-US" sz="1300" i="0" dirty="0"/>
          </a:p>
        </p:txBody>
      </p:sp>
      <p:sp>
        <p:nvSpPr>
          <p:cNvPr id="5" name="Rectangle 3"/>
          <p:cNvSpPr>
            <a:spLocks noGrp="1" noChangeArrowheads="1"/>
          </p:cNvSpPr>
          <p:nvPr>
            <p:ph type="dt" idx="1"/>
          </p:nvPr>
        </p:nvSpPr>
        <p:spPr>
          <a:ln/>
        </p:spPr>
        <p:txBody>
          <a:bodyPr/>
          <a:lstStyle/>
          <a:p>
            <a:r>
              <a:rPr lang="en-US"/>
              <a:t>11-Feb-03</a:t>
            </a:r>
            <a:endParaRPr lang="en-US" sz="1300"/>
          </a:p>
        </p:txBody>
      </p:sp>
      <p:sp>
        <p:nvSpPr>
          <p:cNvPr id="6" name="Rectangle 6"/>
          <p:cNvSpPr>
            <a:spLocks noGrp="1" noChangeArrowheads="1"/>
          </p:cNvSpPr>
          <p:nvPr>
            <p:ph type="ftr" sz="quarter" idx="4"/>
          </p:nvPr>
        </p:nvSpPr>
        <p:spPr>
          <a:ln/>
        </p:spPr>
        <p:txBody>
          <a:bodyPr/>
          <a:lstStyle/>
          <a:p>
            <a:r>
              <a:rPr lang="en-US"/>
              <a:t>Finance Theory II, Spring 2003</a:t>
            </a:r>
          </a:p>
          <a:p>
            <a:r>
              <a:rPr lang="en-US"/>
              <a:t>D. Jenter</a:t>
            </a:r>
            <a:endParaRPr lang="en-US" sz="1300"/>
          </a:p>
        </p:txBody>
      </p:sp>
      <p:sp>
        <p:nvSpPr>
          <p:cNvPr id="7" name="Rectangle 7"/>
          <p:cNvSpPr>
            <a:spLocks noGrp="1" noChangeArrowheads="1"/>
          </p:cNvSpPr>
          <p:nvPr>
            <p:ph type="sldNum" sz="quarter" idx="5"/>
          </p:nvPr>
        </p:nvSpPr>
        <p:spPr>
          <a:ln/>
        </p:spPr>
        <p:txBody>
          <a:bodyPr/>
          <a:lstStyle/>
          <a:p>
            <a:fld id="{8BDF3B55-78F7-4501-B059-6DE218ABC234}" type="slidenum">
              <a:rPr lang="en-US"/>
              <a:pPr/>
              <a:t>6</a:t>
            </a:fld>
            <a:endParaRPr lang="en-US"/>
          </a:p>
        </p:txBody>
      </p:sp>
      <p:sp>
        <p:nvSpPr>
          <p:cNvPr id="349186" name="Rectangle 2"/>
          <p:cNvSpPr>
            <a:spLocks noGrp="1" noRot="1" noChangeAspect="1" noChangeArrowheads="1" noTextEdit="1"/>
          </p:cNvSpPr>
          <p:nvPr>
            <p:ph type="sldImg"/>
          </p:nvPr>
        </p:nvSpPr>
        <p:spPr>
          <a:xfrm>
            <a:off x="1255713" y="719138"/>
            <a:ext cx="4803775" cy="3602037"/>
          </a:xfrm>
          <a:ln/>
        </p:spPr>
      </p:sp>
      <p:sp>
        <p:nvSpPr>
          <p:cNvPr id="349187" name="Rectangle 3"/>
          <p:cNvSpPr>
            <a:spLocks noGrp="1" noChangeArrowheads="1"/>
          </p:cNvSpPr>
          <p:nvPr>
            <p:ph type="body" idx="1"/>
          </p:nvPr>
        </p:nvSpPr>
        <p:spPr>
          <a:xfrm>
            <a:off x="638175" y="4806951"/>
            <a:ext cx="6145213" cy="4492625"/>
          </a:xfrm>
        </p:spPr>
        <p:txBody>
          <a:bodyPr/>
          <a:lstStyle/>
          <a:p>
            <a:pPr marL="0" indent="0">
              <a:buNone/>
            </a:pPr>
            <a:r>
              <a:rPr lang="en-US" dirty="0"/>
              <a:t>Garbage in , garbage out</a:t>
            </a:r>
          </a:p>
          <a:p>
            <a:pPr marL="0" indent="0">
              <a:buNone/>
            </a:pPr>
            <a:endParaRPr lang="en-US" dirty="0"/>
          </a:p>
          <a:p>
            <a:pPr marL="0" indent="0">
              <a:buNone/>
            </a:pPr>
            <a:r>
              <a:rPr lang="en-US" dirty="0"/>
              <a:t>For instance: in LW’s case, growing means expanding working capital. For</a:t>
            </a:r>
            <a:r>
              <a:rPr lang="en-US" baseline="0" dirty="0"/>
              <a:t> other industries, this may imply increasing productive capital too. </a:t>
            </a:r>
          </a:p>
          <a:p>
            <a:pPr marL="0" indent="0">
              <a:buNone/>
            </a:pPr>
            <a:endParaRPr lang="en-US" dirty="0"/>
          </a:p>
        </p:txBody>
      </p:sp>
    </p:spTree>
    <p:extLst>
      <p:ext uri="{BB962C8B-B14F-4D97-AF65-F5344CB8AC3E}">
        <p14:creationId xmlns:p14="http://schemas.microsoft.com/office/powerpoint/2010/main" val="1341761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err="1"/>
              <a:t>OregonPinotNoir.com</a:t>
            </a:r>
            <a:r>
              <a:rPr lang="en-US" dirty="0"/>
              <a:t> (Cont.)</a:t>
            </a:r>
          </a:p>
          <a:p>
            <a:r>
              <a:rPr lang="en-US" dirty="0"/>
              <a:t>Teaching Notes</a:t>
            </a:r>
            <a:endParaRPr lang="en-US" sz="1300" i="0" dirty="0"/>
          </a:p>
        </p:txBody>
      </p:sp>
      <p:sp>
        <p:nvSpPr>
          <p:cNvPr id="5" name="Rectangle 3"/>
          <p:cNvSpPr>
            <a:spLocks noGrp="1" noChangeArrowheads="1"/>
          </p:cNvSpPr>
          <p:nvPr>
            <p:ph type="dt" idx="1"/>
          </p:nvPr>
        </p:nvSpPr>
        <p:spPr>
          <a:ln/>
        </p:spPr>
        <p:txBody>
          <a:bodyPr/>
          <a:lstStyle/>
          <a:p>
            <a:r>
              <a:rPr lang="en-US"/>
              <a:t>11-Feb-03</a:t>
            </a:r>
            <a:endParaRPr lang="en-US" sz="1300"/>
          </a:p>
        </p:txBody>
      </p:sp>
      <p:sp>
        <p:nvSpPr>
          <p:cNvPr id="6" name="Rectangle 6"/>
          <p:cNvSpPr>
            <a:spLocks noGrp="1" noChangeArrowheads="1"/>
          </p:cNvSpPr>
          <p:nvPr>
            <p:ph type="ftr" sz="quarter" idx="4"/>
          </p:nvPr>
        </p:nvSpPr>
        <p:spPr>
          <a:ln/>
        </p:spPr>
        <p:txBody>
          <a:bodyPr/>
          <a:lstStyle/>
          <a:p>
            <a:r>
              <a:rPr lang="en-US"/>
              <a:t>Finance Theory II, Spring 2003</a:t>
            </a:r>
          </a:p>
          <a:p>
            <a:r>
              <a:rPr lang="en-US"/>
              <a:t>D. Jenter</a:t>
            </a:r>
            <a:endParaRPr lang="en-US" sz="1300"/>
          </a:p>
        </p:txBody>
      </p:sp>
      <p:sp>
        <p:nvSpPr>
          <p:cNvPr id="7" name="Rectangle 7"/>
          <p:cNvSpPr>
            <a:spLocks noGrp="1" noChangeArrowheads="1"/>
          </p:cNvSpPr>
          <p:nvPr>
            <p:ph type="sldNum" sz="quarter" idx="5"/>
          </p:nvPr>
        </p:nvSpPr>
        <p:spPr>
          <a:ln/>
        </p:spPr>
        <p:txBody>
          <a:bodyPr/>
          <a:lstStyle/>
          <a:p>
            <a:fld id="{53DA6038-0607-48A9-A464-FE1A036D8AC5}" type="slidenum">
              <a:rPr lang="en-US"/>
              <a:pPr/>
              <a:t>7</a:t>
            </a:fld>
            <a:endParaRPr lang="en-US"/>
          </a:p>
        </p:txBody>
      </p:sp>
      <p:sp>
        <p:nvSpPr>
          <p:cNvPr id="351234" name="Rectangle 2"/>
          <p:cNvSpPr>
            <a:spLocks noGrp="1" noRot="1" noChangeAspect="1" noChangeArrowheads="1" noTextEdit="1"/>
          </p:cNvSpPr>
          <p:nvPr>
            <p:ph type="sldImg"/>
          </p:nvPr>
        </p:nvSpPr>
        <p:spPr>
          <a:xfrm>
            <a:off x="1255713" y="719138"/>
            <a:ext cx="4803775" cy="3602037"/>
          </a:xfrm>
          <a:ln/>
        </p:spPr>
      </p:sp>
      <p:sp>
        <p:nvSpPr>
          <p:cNvPr id="351235" name="Rectangle 3"/>
          <p:cNvSpPr>
            <a:spLocks noGrp="1" noChangeArrowheads="1"/>
          </p:cNvSpPr>
          <p:nvPr>
            <p:ph type="body" idx="1"/>
          </p:nvPr>
        </p:nvSpPr>
        <p:spPr>
          <a:xfrm>
            <a:off x="638175" y="4806951"/>
            <a:ext cx="6145213" cy="4492625"/>
          </a:xfrm>
        </p:spPr>
        <p:txBody>
          <a:bodyPr/>
          <a:lstStyle/>
          <a:p>
            <a:pPr>
              <a:buNone/>
            </a:pPr>
            <a:r>
              <a:rPr lang="en-US" dirty="0"/>
              <a:t>This is where I ask them what they have done</a:t>
            </a:r>
          </a:p>
        </p:txBody>
      </p:sp>
    </p:spTree>
    <p:extLst>
      <p:ext uri="{BB962C8B-B14F-4D97-AF65-F5344CB8AC3E}">
        <p14:creationId xmlns:p14="http://schemas.microsoft.com/office/powerpoint/2010/main" val="255450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Two equations, two unknowns </a:t>
            </a:r>
            <a:r>
              <a:rPr lang="en-US" dirty="0">
                <a:sym typeface="Wingdings"/>
              </a:rPr>
              <a:t> have one solution. We do this in a very heuristic way by iterating,</a:t>
            </a:r>
            <a:r>
              <a:rPr lang="en-US" baseline="0" dirty="0">
                <a:sym typeface="Wingdings"/>
              </a:rPr>
              <a:t> but could be done directly at the cost of a little bit of algebra.</a:t>
            </a:r>
            <a:endParaRPr lang="en-US" dirty="0"/>
          </a:p>
        </p:txBody>
      </p:sp>
      <p:sp>
        <p:nvSpPr>
          <p:cNvPr id="4" name="Header Placeholder 3"/>
          <p:cNvSpPr>
            <a:spLocks noGrp="1"/>
          </p:cNvSpPr>
          <p:nvPr>
            <p:ph type="hdr" sz="quarter" idx="10"/>
          </p:nvPr>
        </p:nvSpPr>
        <p:spPr/>
        <p:txBody>
          <a:bodyPr/>
          <a:lstStyle/>
          <a:p>
            <a:r>
              <a:rPr lang="en-US" dirty="0" err="1"/>
              <a:t>OregonPinotNoir.com</a:t>
            </a:r>
            <a:r>
              <a:rPr lang="en-US" dirty="0"/>
              <a:t> (Cont.)</a:t>
            </a:r>
          </a:p>
          <a:p>
            <a:r>
              <a:rPr lang="en-US" dirty="0"/>
              <a:t>Teaching Notes</a:t>
            </a:r>
            <a:endParaRPr lang="en-US" sz="1300" i="0" dirty="0"/>
          </a:p>
        </p:txBody>
      </p:sp>
      <p:sp>
        <p:nvSpPr>
          <p:cNvPr id="5" name="Date Placeholder 4"/>
          <p:cNvSpPr>
            <a:spLocks noGrp="1"/>
          </p:cNvSpPr>
          <p:nvPr>
            <p:ph type="dt" idx="11"/>
          </p:nvPr>
        </p:nvSpPr>
        <p:spPr/>
        <p:txBody>
          <a:bodyPr/>
          <a:lstStyle/>
          <a:p>
            <a:r>
              <a:rPr lang="en-US"/>
              <a:t>11-Feb-03</a:t>
            </a:r>
            <a:endParaRPr lang="en-US" sz="1300"/>
          </a:p>
        </p:txBody>
      </p:sp>
      <p:sp>
        <p:nvSpPr>
          <p:cNvPr id="6" name="Footer Placeholder 5"/>
          <p:cNvSpPr>
            <a:spLocks noGrp="1"/>
          </p:cNvSpPr>
          <p:nvPr>
            <p:ph type="ftr" sz="quarter" idx="12"/>
          </p:nvPr>
        </p:nvSpPr>
        <p:spPr/>
        <p:txBody>
          <a:bodyPr/>
          <a:lstStyle/>
          <a:p>
            <a:r>
              <a:rPr lang="en-US"/>
              <a:t>Finance Theory II, Spring 2003</a:t>
            </a:r>
          </a:p>
          <a:p>
            <a:r>
              <a:rPr lang="en-US"/>
              <a:t>D. Jenter</a:t>
            </a:r>
            <a:endParaRPr lang="en-US" sz="1300"/>
          </a:p>
        </p:txBody>
      </p:sp>
      <p:sp>
        <p:nvSpPr>
          <p:cNvPr id="7" name="Slide Number Placeholder 6"/>
          <p:cNvSpPr>
            <a:spLocks noGrp="1"/>
          </p:cNvSpPr>
          <p:nvPr>
            <p:ph type="sldNum" sz="quarter" idx="13"/>
          </p:nvPr>
        </p:nvSpPr>
        <p:spPr/>
        <p:txBody>
          <a:bodyPr/>
          <a:lstStyle/>
          <a:p>
            <a:fld id="{B6C8BB56-6A9F-4D40-96CC-9C2DC83000FD}" type="slidenum">
              <a:rPr lang="en-US" smtClean="0"/>
              <a:pPr/>
              <a:t>8</a:t>
            </a:fld>
            <a:endParaRPr lang="en-US"/>
          </a:p>
        </p:txBody>
      </p:sp>
    </p:spTree>
    <p:extLst>
      <p:ext uri="{BB962C8B-B14F-4D97-AF65-F5344CB8AC3E}">
        <p14:creationId xmlns:p14="http://schemas.microsoft.com/office/powerpoint/2010/main" val="2209461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err="1"/>
              <a:t>OregonPinotNoir.com</a:t>
            </a:r>
            <a:r>
              <a:rPr lang="en-US" dirty="0"/>
              <a:t> (Cont.)</a:t>
            </a:r>
          </a:p>
          <a:p>
            <a:r>
              <a:rPr lang="en-US" dirty="0"/>
              <a:t>Teaching Notes</a:t>
            </a:r>
            <a:endParaRPr lang="en-US" sz="1300" i="0" dirty="0"/>
          </a:p>
        </p:txBody>
      </p:sp>
      <p:sp>
        <p:nvSpPr>
          <p:cNvPr id="5" name="Rectangle 3"/>
          <p:cNvSpPr>
            <a:spLocks noGrp="1" noChangeArrowheads="1"/>
          </p:cNvSpPr>
          <p:nvPr>
            <p:ph type="dt" idx="1"/>
          </p:nvPr>
        </p:nvSpPr>
        <p:spPr>
          <a:ln/>
        </p:spPr>
        <p:txBody>
          <a:bodyPr/>
          <a:lstStyle/>
          <a:p>
            <a:r>
              <a:rPr lang="en-US"/>
              <a:t>11-Feb-03</a:t>
            </a:r>
            <a:endParaRPr lang="en-US" sz="1300"/>
          </a:p>
        </p:txBody>
      </p:sp>
      <p:sp>
        <p:nvSpPr>
          <p:cNvPr id="6" name="Rectangle 6"/>
          <p:cNvSpPr>
            <a:spLocks noGrp="1" noChangeArrowheads="1"/>
          </p:cNvSpPr>
          <p:nvPr>
            <p:ph type="ftr" sz="quarter" idx="4"/>
          </p:nvPr>
        </p:nvSpPr>
        <p:spPr>
          <a:ln/>
        </p:spPr>
        <p:txBody>
          <a:bodyPr/>
          <a:lstStyle/>
          <a:p>
            <a:r>
              <a:rPr lang="en-US"/>
              <a:t>Finance Theory II, Spring 2003</a:t>
            </a:r>
          </a:p>
          <a:p>
            <a:r>
              <a:rPr lang="en-US"/>
              <a:t>D. Jenter</a:t>
            </a:r>
            <a:endParaRPr lang="en-US" sz="1300"/>
          </a:p>
        </p:txBody>
      </p:sp>
      <p:sp>
        <p:nvSpPr>
          <p:cNvPr id="7" name="Rectangle 7"/>
          <p:cNvSpPr>
            <a:spLocks noGrp="1" noChangeArrowheads="1"/>
          </p:cNvSpPr>
          <p:nvPr>
            <p:ph type="sldNum" sz="quarter" idx="5"/>
          </p:nvPr>
        </p:nvSpPr>
        <p:spPr>
          <a:ln/>
        </p:spPr>
        <p:txBody>
          <a:bodyPr/>
          <a:lstStyle/>
          <a:p>
            <a:fld id="{67BB906B-E590-48CE-9AE1-C75F4B952154}" type="slidenum">
              <a:rPr lang="en-US"/>
              <a:pPr/>
              <a:t>9</a:t>
            </a:fld>
            <a:endParaRPr lang="en-US"/>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pPr>
              <a:buNone/>
            </a:pPr>
            <a:r>
              <a:rPr lang="en-US" baseline="0" dirty="0"/>
              <a:t>Intuition as to why this method works eventually: when you increase D a lot, this increases financing needs very little (only through the fact that current net income become lower via interest payments). The feedback effect of increasing D is small. </a:t>
            </a:r>
            <a:endParaRPr lang="en-US" dirty="0"/>
          </a:p>
        </p:txBody>
      </p:sp>
    </p:spTree>
    <p:extLst>
      <p:ext uri="{BB962C8B-B14F-4D97-AF65-F5344CB8AC3E}">
        <p14:creationId xmlns:p14="http://schemas.microsoft.com/office/powerpoint/2010/main" val="2779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A0805DD-643C-F847-A11C-6B23B5E477C3}" type="datetimeFigureOut">
              <a:rPr lang="en-US" smtClean="0"/>
              <a:t>9/7/20</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06081C2-A49A-4BD9-A67A-A0280C714133}" type="slidenum">
              <a:rPr lang="en-US" smtClean="0"/>
              <a:pPr/>
              <a:t>‹#›</a:t>
            </a:fld>
            <a:endParaRPr lang="en-US" sz="1400"/>
          </a:p>
        </p:txBody>
      </p:sp>
    </p:spTree>
    <p:extLst>
      <p:ext uri="{BB962C8B-B14F-4D97-AF65-F5344CB8AC3E}">
        <p14:creationId xmlns:p14="http://schemas.microsoft.com/office/powerpoint/2010/main" val="156809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805DD-643C-F847-A11C-6B23B5E477C3}" type="datetimeFigureOut">
              <a:rPr lang="en-US" smtClean="0"/>
              <a:t>9/7/20</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AC53872-188F-4518-8391-A7E2C21016D7}" type="slidenum">
              <a:rPr lang="en-US" smtClean="0"/>
              <a:pPr/>
              <a:t>‹#›</a:t>
            </a:fld>
            <a:endParaRPr lang="en-US" sz="1400"/>
          </a:p>
        </p:txBody>
      </p:sp>
    </p:spTree>
    <p:extLst>
      <p:ext uri="{BB962C8B-B14F-4D97-AF65-F5344CB8AC3E}">
        <p14:creationId xmlns:p14="http://schemas.microsoft.com/office/powerpoint/2010/main" val="20429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805DD-643C-F847-A11C-6B23B5E477C3}" type="datetimeFigureOut">
              <a:rPr lang="en-US" smtClean="0"/>
              <a:t>9/7/20</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542D62B-69CD-4A83-A2B9-43AB1D791A0F}" type="slidenum">
              <a:rPr lang="en-US" smtClean="0"/>
              <a:pPr/>
              <a:t>‹#›</a:t>
            </a:fld>
            <a:endParaRPr lang="en-US" sz="1400"/>
          </a:p>
        </p:txBody>
      </p:sp>
    </p:spTree>
    <p:extLst>
      <p:ext uri="{BB962C8B-B14F-4D97-AF65-F5344CB8AC3E}">
        <p14:creationId xmlns:p14="http://schemas.microsoft.com/office/powerpoint/2010/main" val="194573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805DD-643C-F847-A11C-6B23B5E477C3}" type="datetimeFigureOut">
              <a:rPr lang="en-US" smtClean="0"/>
              <a:t>9/7/20</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CCA55C5-C934-4767-9935-B85A7CC5CC57}" type="slidenum">
              <a:rPr lang="en-US" smtClean="0"/>
              <a:pPr/>
              <a:t>‹#›</a:t>
            </a:fld>
            <a:endParaRPr lang="en-US" sz="1400"/>
          </a:p>
        </p:txBody>
      </p:sp>
    </p:spTree>
    <p:extLst>
      <p:ext uri="{BB962C8B-B14F-4D97-AF65-F5344CB8AC3E}">
        <p14:creationId xmlns:p14="http://schemas.microsoft.com/office/powerpoint/2010/main" val="110913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805DD-643C-F847-A11C-6B23B5E477C3}" type="datetimeFigureOut">
              <a:rPr lang="en-US" smtClean="0"/>
              <a:t>9/7/20</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45A3A5A-811A-4695-94FD-0AD40A365ACE}" type="slidenum">
              <a:rPr lang="en-US" smtClean="0"/>
              <a:pPr/>
              <a:t>‹#›</a:t>
            </a:fld>
            <a:endParaRPr lang="en-US" sz="1400"/>
          </a:p>
        </p:txBody>
      </p:sp>
    </p:spTree>
    <p:extLst>
      <p:ext uri="{BB962C8B-B14F-4D97-AF65-F5344CB8AC3E}">
        <p14:creationId xmlns:p14="http://schemas.microsoft.com/office/powerpoint/2010/main" val="1014207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0805DD-643C-F847-A11C-6B23B5E477C3}" type="datetimeFigureOut">
              <a:rPr lang="en-US" smtClean="0"/>
              <a:t>9/7/20</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3D2F6A2-9B12-4496-B99D-90D816BE0569}" type="slidenum">
              <a:rPr lang="en-US" smtClean="0"/>
              <a:pPr/>
              <a:t>‹#›</a:t>
            </a:fld>
            <a:endParaRPr lang="en-US" sz="1400"/>
          </a:p>
        </p:txBody>
      </p:sp>
    </p:spTree>
    <p:extLst>
      <p:ext uri="{BB962C8B-B14F-4D97-AF65-F5344CB8AC3E}">
        <p14:creationId xmlns:p14="http://schemas.microsoft.com/office/powerpoint/2010/main" val="120577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0805DD-643C-F847-A11C-6B23B5E477C3}" type="datetimeFigureOut">
              <a:rPr lang="en-US" smtClean="0"/>
              <a:t>9/7/20</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044E9BF-7701-457E-8D1F-6300DE8F2615}" type="slidenum">
              <a:rPr lang="en-US" smtClean="0"/>
              <a:pPr/>
              <a:t>‹#›</a:t>
            </a:fld>
            <a:endParaRPr lang="en-US" sz="1400"/>
          </a:p>
        </p:txBody>
      </p:sp>
    </p:spTree>
    <p:extLst>
      <p:ext uri="{BB962C8B-B14F-4D97-AF65-F5344CB8AC3E}">
        <p14:creationId xmlns:p14="http://schemas.microsoft.com/office/powerpoint/2010/main" val="188611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0805DD-643C-F847-A11C-6B23B5E477C3}" type="datetimeFigureOut">
              <a:rPr lang="en-US" smtClean="0"/>
              <a:t>9/7/20</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896E1B1-313F-485C-96C5-6F33EEBBFCE4}" type="slidenum">
              <a:rPr lang="en-US" smtClean="0"/>
              <a:pPr/>
              <a:t>‹#›</a:t>
            </a:fld>
            <a:endParaRPr lang="en-US" sz="1400"/>
          </a:p>
        </p:txBody>
      </p:sp>
    </p:spTree>
    <p:extLst>
      <p:ext uri="{BB962C8B-B14F-4D97-AF65-F5344CB8AC3E}">
        <p14:creationId xmlns:p14="http://schemas.microsoft.com/office/powerpoint/2010/main" val="868220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805DD-643C-F847-A11C-6B23B5E477C3}" type="datetimeFigureOut">
              <a:rPr lang="en-US" smtClean="0"/>
              <a:t>9/7/20</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297712C-93DA-4066-90FF-DDBA20F2D27C}" type="slidenum">
              <a:rPr lang="en-US" smtClean="0"/>
              <a:pPr/>
              <a:t>‹#›</a:t>
            </a:fld>
            <a:endParaRPr lang="en-US" sz="1400"/>
          </a:p>
        </p:txBody>
      </p:sp>
    </p:spTree>
    <p:extLst>
      <p:ext uri="{BB962C8B-B14F-4D97-AF65-F5344CB8AC3E}">
        <p14:creationId xmlns:p14="http://schemas.microsoft.com/office/powerpoint/2010/main" val="2294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0805DD-643C-F847-A11C-6B23B5E477C3}" type="datetimeFigureOut">
              <a:rPr lang="en-US" smtClean="0"/>
              <a:t>9/7/20</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1044B498-C52D-433C-B2D8-715758D4329B}" type="slidenum">
              <a:rPr lang="en-US" smtClean="0"/>
              <a:pPr/>
              <a:t>‹#›</a:t>
            </a:fld>
            <a:endParaRPr lang="en-US" sz="1400"/>
          </a:p>
        </p:txBody>
      </p:sp>
    </p:spTree>
    <p:extLst>
      <p:ext uri="{BB962C8B-B14F-4D97-AF65-F5344CB8AC3E}">
        <p14:creationId xmlns:p14="http://schemas.microsoft.com/office/powerpoint/2010/main" val="129694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0805DD-643C-F847-A11C-6B23B5E477C3}" type="datetimeFigureOut">
              <a:rPr lang="en-US" smtClean="0"/>
              <a:t>9/7/20</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E0EA6AB-DA82-43C6-ADBF-F8F1A9D89510}" type="slidenum">
              <a:rPr lang="en-US" smtClean="0"/>
              <a:pPr/>
              <a:t>‹#›</a:t>
            </a:fld>
            <a:endParaRPr lang="en-US" sz="1400"/>
          </a:p>
        </p:txBody>
      </p:sp>
    </p:spTree>
    <p:extLst>
      <p:ext uri="{BB962C8B-B14F-4D97-AF65-F5344CB8AC3E}">
        <p14:creationId xmlns:p14="http://schemas.microsoft.com/office/powerpoint/2010/main" val="75080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A0805DD-643C-F847-A11C-6B23B5E477C3}" type="datetimeFigureOut">
              <a:rPr lang="en-US" smtClean="0"/>
              <a:t>9/7/20</a:t>
            </a:fld>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5BCCFC-194E-43CD-8B2C-5C782406BDA6}" type="slidenum">
              <a:rPr lang="en-US" smtClean="0"/>
              <a:pPr/>
              <a:t>‹#›</a:t>
            </a:fld>
            <a:endParaRPr lang="en-US" sz="1400"/>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pic>
        <p:nvPicPr>
          <p:cNvPr id="10" name="Picture 9"/>
          <p:cNvPicPr>
            <a:picLocks noChangeAspect="1"/>
          </p:cNvPicPr>
          <p:nvPr userDrawn="1"/>
        </p:nvPicPr>
        <p:blipFill>
          <a:blip r:embed="rId13"/>
          <a:stretch>
            <a:fillRect/>
          </a:stretch>
        </p:blipFill>
        <p:spPr>
          <a:xfrm>
            <a:off x="2574774" y="6324600"/>
            <a:ext cx="473226" cy="411480"/>
          </a:xfrm>
          <a:prstGeom prst="rect">
            <a:avLst/>
          </a:prstGeom>
        </p:spPr>
      </p:pic>
      <p:sp>
        <p:nvSpPr>
          <p:cNvPr id="11" name="Rectangle 7"/>
          <p:cNvSpPr>
            <a:spLocks noChangeArrowheads="1"/>
          </p:cNvSpPr>
          <p:nvPr userDrawn="1"/>
        </p:nvSpPr>
        <p:spPr bwMode="auto">
          <a:xfrm>
            <a:off x="2971800" y="6489692"/>
            <a:ext cx="3200400" cy="274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1100" i="1" dirty="0"/>
              <a:t>Corporate Finance (15.425) –  David THESMAR</a:t>
            </a:r>
          </a:p>
        </p:txBody>
      </p:sp>
    </p:spTree>
    <p:extLst>
      <p:ext uri="{BB962C8B-B14F-4D97-AF65-F5344CB8AC3E}">
        <p14:creationId xmlns:p14="http://schemas.microsoft.com/office/powerpoint/2010/main" val="12479991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defTabSz="685800" rtl="0" eaLnBrk="1" latinLnBrk="0" hangingPunct="1">
        <a:lnSpc>
          <a:spcPct val="90000"/>
        </a:lnSpc>
        <a:spcBef>
          <a:spcPct val="0"/>
        </a:spcBef>
        <a:buNone/>
        <a:defRPr sz="3200" kern="1200">
          <a:solidFill>
            <a:schemeClr val="tx2"/>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a:buChar char="•"/>
        <a:defRPr sz="24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a:buChar char="•"/>
        <a:defRPr sz="2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ctrTitle"/>
          </p:nvPr>
        </p:nvSpPr>
        <p:spPr>
          <a:xfrm>
            <a:off x="304800" y="2286000"/>
            <a:ext cx="8610600" cy="1143000"/>
          </a:xfrm>
        </p:spPr>
        <p:txBody>
          <a:bodyPr>
            <a:normAutofit/>
          </a:bodyPr>
          <a:lstStyle/>
          <a:p>
            <a:r>
              <a:rPr lang="en-US" sz="3200" b="1" dirty="0">
                <a:solidFill>
                  <a:schemeClr val="tx2"/>
                </a:solidFill>
                <a:latin typeface="Arial" panose="020B0604020202020204" pitchFamily="34" charset="0"/>
                <a:cs typeface="Arial" panose="020B0604020202020204" pitchFamily="34" charset="0"/>
              </a:rPr>
              <a:t>Lecture 3 - </a:t>
            </a:r>
            <a:r>
              <a:rPr lang="en-US" altLang="en-US" sz="3200" b="1" dirty="0" err="1"/>
              <a:t>OregonPinotNoir.com</a:t>
            </a:r>
            <a:r>
              <a:rPr lang="en-US" altLang="en-US" sz="3200" b="1" dirty="0"/>
              <a:t> </a:t>
            </a:r>
            <a:r>
              <a:rPr lang="en-US" sz="3200" b="1" dirty="0">
                <a:solidFill>
                  <a:schemeClr val="tx2"/>
                </a:solidFill>
                <a:latin typeface="Arial" panose="020B0604020202020204" pitchFamily="34" charset="0"/>
                <a:cs typeface="Arial" panose="020B0604020202020204" pitchFamily="34" charset="0"/>
              </a:rPr>
              <a:t>#2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8115FBB9-3D4D-46B5-9DAB-855F2EB985C7}" type="slidenum">
              <a:rPr lang="en-US"/>
              <a:pPr/>
              <a:t>10</a:t>
            </a:fld>
            <a:endParaRPr lang="en-US" sz="1400"/>
          </a:p>
        </p:txBody>
      </p:sp>
      <p:pic>
        <p:nvPicPr>
          <p:cNvPr id="5" name="Picture 4">
            <a:extLst>
              <a:ext uri="{FF2B5EF4-FFF2-40B4-BE49-F238E27FC236}">
                <a16:creationId xmlns:a16="http://schemas.microsoft.com/office/drawing/2014/main" id="{F8220D8E-B309-C847-AC4C-30F45DC772ED}"/>
              </a:ext>
            </a:extLst>
          </p:cNvPr>
          <p:cNvPicPr>
            <a:picLocks noChangeAspect="1"/>
          </p:cNvPicPr>
          <p:nvPr/>
        </p:nvPicPr>
        <p:blipFill>
          <a:blip r:embed="rId3"/>
          <a:stretch>
            <a:fillRect/>
          </a:stretch>
        </p:blipFill>
        <p:spPr>
          <a:xfrm>
            <a:off x="826189" y="263518"/>
            <a:ext cx="7403411" cy="5756282"/>
          </a:xfrm>
          <a:prstGeom prst="rect">
            <a:avLst/>
          </a:prstGeom>
        </p:spPr>
      </p:pic>
    </p:spTree>
    <p:extLst>
      <p:ext uri="{BB962C8B-B14F-4D97-AF65-F5344CB8AC3E}">
        <p14:creationId xmlns:p14="http://schemas.microsoft.com/office/powerpoint/2010/main" val="14632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873074B7-50AC-43AF-AA12-152836B709B6}" type="slidenum">
              <a:rPr lang="en-US"/>
              <a:pPr/>
              <a:t>11</a:t>
            </a:fld>
            <a:endParaRPr lang="en-US" sz="1400" dirty="0"/>
          </a:p>
        </p:txBody>
      </p:sp>
      <p:sp>
        <p:nvSpPr>
          <p:cNvPr id="391173" name="Text Box 5"/>
          <p:cNvSpPr txBox="1">
            <a:spLocks noChangeArrowheads="1"/>
          </p:cNvSpPr>
          <p:nvPr/>
        </p:nvSpPr>
        <p:spPr bwMode="auto">
          <a:xfrm>
            <a:off x="0" y="2127250"/>
            <a:ext cx="2362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dirty="0"/>
              <a:t>1. Denote    forecast of equity by E </a:t>
            </a:r>
          </a:p>
        </p:txBody>
      </p:sp>
      <p:sp>
        <p:nvSpPr>
          <p:cNvPr id="391176" name="Text Box 8"/>
          <p:cNvSpPr txBox="1">
            <a:spLocks noChangeArrowheads="1"/>
          </p:cNvSpPr>
          <p:nvPr/>
        </p:nvSpPr>
        <p:spPr bwMode="auto">
          <a:xfrm>
            <a:off x="32084" y="4184650"/>
            <a:ext cx="2590800" cy="8617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2000" dirty="0"/>
              <a:t>2. Bank Plug is</a:t>
            </a:r>
          </a:p>
          <a:p>
            <a:pPr>
              <a:spcBef>
                <a:spcPct val="50000"/>
              </a:spcBef>
            </a:pPr>
            <a:r>
              <a:rPr lang="en-US" sz="2000" dirty="0"/>
              <a:t> 2904.8 - E</a:t>
            </a:r>
          </a:p>
        </p:txBody>
      </p:sp>
      <p:pic>
        <p:nvPicPr>
          <p:cNvPr id="2" name="Picture 1">
            <a:extLst>
              <a:ext uri="{FF2B5EF4-FFF2-40B4-BE49-F238E27FC236}">
                <a16:creationId xmlns:a16="http://schemas.microsoft.com/office/drawing/2014/main" id="{D88FC96F-7536-D74B-B5BA-FE43B4762253}"/>
              </a:ext>
            </a:extLst>
          </p:cNvPr>
          <p:cNvPicPr>
            <a:picLocks noChangeAspect="1"/>
          </p:cNvPicPr>
          <p:nvPr/>
        </p:nvPicPr>
        <p:blipFill>
          <a:blip r:embed="rId3"/>
          <a:stretch>
            <a:fillRect/>
          </a:stretch>
        </p:blipFill>
        <p:spPr>
          <a:xfrm>
            <a:off x="2170462" y="984250"/>
            <a:ext cx="6973538" cy="5111750"/>
          </a:xfrm>
          <a:prstGeom prst="rect">
            <a:avLst/>
          </a:prstGeom>
        </p:spPr>
      </p:pic>
      <p:sp>
        <p:nvSpPr>
          <p:cNvPr id="4" name="TextBox 3">
            <a:extLst>
              <a:ext uri="{FF2B5EF4-FFF2-40B4-BE49-F238E27FC236}">
                <a16:creationId xmlns:a16="http://schemas.microsoft.com/office/drawing/2014/main" id="{8F893C5C-2220-1344-830C-3E0F1E10BADE}"/>
              </a:ext>
            </a:extLst>
          </p:cNvPr>
          <p:cNvSpPr txBox="1"/>
          <p:nvPr/>
        </p:nvSpPr>
        <p:spPr>
          <a:xfrm>
            <a:off x="609600" y="269469"/>
            <a:ext cx="7458132" cy="461665"/>
          </a:xfrm>
          <a:prstGeom prst="rect">
            <a:avLst/>
          </a:prstGeom>
          <a:noFill/>
        </p:spPr>
        <p:txBody>
          <a:bodyPr wrap="none" rtlCol="0">
            <a:spAutoFit/>
          </a:bodyPr>
          <a:lstStyle/>
          <a:p>
            <a:r>
              <a:rPr lang="en-US" dirty="0"/>
              <a:t>A more systematic method using middle school math: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75BC3D97-F1DE-4087-B50A-26BE0CC02A3D}" type="slidenum">
              <a:rPr lang="en-US"/>
              <a:pPr/>
              <a:t>12</a:t>
            </a:fld>
            <a:endParaRPr lang="en-US" sz="1400" dirty="0"/>
          </a:p>
        </p:txBody>
      </p:sp>
      <p:sp>
        <p:nvSpPr>
          <p:cNvPr id="303107" name="Text Box 3"/>
          <p:cNvSpPr txBox="1">
            <a:spLocks noChangeArrowheads="1"/>
          </p:cNvSpPr>
          <p:nvPr/>
        </p:nvSpPr>
        <p:spPr bwMode="auto">
          <a:xfrm>
            <a:off x="0" y="5486400"/>
            <a:ext cx="91440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sz="3200" b="1" dirty="0"/>
          </a:p>
          <a:p>
            <a:r>
              <a:rPr lang="en-US" sz="1600" b="1" dirty="0"/>
              <a:t>		… back to question 5) Does a 1,800k line of credit do the trick ?</a:t>
            </a:r>
          </a:p>
        </p:txBody>
      </p:sp>
      <p:pic>
        <p:nvPicPr>
          <p:cNvPr id="5" name="Picture 4">
            <a:extLst>
              <a:ext uri="{FF2B5EF4-FFF2-40B4-BE49-F238E27FC236}">
                <a16:creationId xmlns:a16="http://schemas.microsoft.com/office/drawing/2014/main" id="{01A66255-9F2E-6643-BA60-9337C8E88B58}"/>
              </a:ext>
            </a:extLst>
          </p:cNvPr>
          <p:cNvPicPr>
            <a:picLocks noChangeAspect="1"/>
          </p:cNvPicPr>
          <p:nvPr/>
        </p:nvPicPr>
        <p:blipFill>
          <a:blip r:embed="rId3"/>
          <a:stretch>
            <a:fillRect/>
          </a:stretch>
        </p:blipFill>
        <p:spPr>
          <a:xfrm>
            <a:off x="1066800" y="228599"/>
            <a:ext cx="6858000" cy="557821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6FCB79FC-7277-49EB-8C8C-A93157825896}" type="slidenum">
              <a:rPr lang="en-US"/>
              <a:pPr/>
              <a:t>13</a:t>
            </a:fld>
            <a:endParaRPr lang="en-US" sz="1400"/>
          </a:p>
        </p:txBody>
      </p:sp>
      <p:sp>
        <p:nvSpPr>
          <p:cNvPr id="241667" name="Text Box 2051"/>
          <p:cNvSpPr txBox="1">
            <a:spLocks noChangeArrowheads="1"/>
          </p:cNvSpPr>
          <p:nvPr/>
        </p:nvSpPr>
        <p:spPr bwMode="auto">
          <a:xfrm>
            <a:off x="990600" y="5410200"/>
            <a:ext cx="77724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endParaRPr lang="en-US" sz="1600" dirty="0"/>
          </a:p>
          <a:p>
            <a:pPr algn="ctr"/>
            <a:endParaRPr lang="en-US" sz="1600" dirty="0"/>
          </a:p>
          <a:p>
            <a:pPr algn="ctr"/>
            <a:r>
              <a:rPr lang="en-US" sz="1600" dirty="0"/>
              <a:t>Discount (for 2015) = [2% * 75% * 13,750] / 2, since already six months into 2015</a:t>
            </a:r>
            <a:endParaRPr lang="en-US" sz="3200" dirty="0"/>
          </a:p>
        </p:txBody>
      </p:sp>
      <p:pic>
        <p:nvPicPr>
          <p:cNvPr id="6" name="Picture 5">
            <a:extLst>
              <a:ext uri="{FF2B5EF4-FFF2-40B4-BE49-F238E27FC236}">
                <a16:creationId xmlns:a16="http://schemas.microsoft.com/office/drawing/2014/main" id="{9707E93A-96C7-1A40-BC2C-4EE8D6F70ECD}"/>
              </a:ext>
            </a:extLst>
          </p:cNvPr>
          <p:cNvPicPr>
            <a:picLocks noChangeAspect="1"/>
          </p:cNvPicPr>
          <p:nvPr/>
        </p:nvPicPr>
        <p:blipFill>
          <a:blip r:embed="rId3"/>
          <a:stretch>
            <a:fillRect/>
          </a:stretch>
        </p:blipFill>
        <p:spPr>
          <a:xfrm>
            <a:off x="1524000" y="151957"/>
            <a:ext cx="6419850" cy="54657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fld id="{B06DC278-B2B4-46D6-9975-4EB10EB6F55E}" type="slidenum">
              <a:rPr lang="en-US"/>
              <a:pPr/>
              <a:t>14</a:t>
            </a:fld>
            <a:endParaRPr lang="en-US" sz="1400"/>
          </a:p>
        </p:txBody>
      </p:sp>
      <p:pic>
        <p:nvPicPr>
          <p:cNvPr id="4" name="Picture 3">
            <a:extLst>
              <a:ext uri="{FF2B5EF4-FFF2-40B4-BE49-F238E27FC236}">
                <a16:creationId xmlns:a16="http://schemas.microsoft.com/office/drawing/2014/main" id="{E53B1FF8-28CC-2244-A068-33863401C7A1}"/>
              </a:ext>
            </a:extLst>
          </p:cNvPr>
          <p:cNvPicPr>
            <a:picLocks noChangeAspect="1"/>
          </p:cNvPicPr>
          <p:nvPr/>
        </p:nvPicPr>
        <p:blipFill>
          <a:blip r:embed="rId3"/>
          <a:stretch>
            <a:fillRect/>
          </a:stretch>
        </p:blipFill>
        <p:spPr>
          <a:xfrm>
            <a:off x="1447800" y="304800"/>
            <a:ext cx="6496050" cy="57926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FC6A3EE-D1E3-4CAD-B63C-B743FF076E27}" type="slidenum">
              <a:rPr lang="en-US"/>
              <a:pPr/>
              <a:t>15</a:t>
            </a:fld>
            <a:endParaRPr lang="en-US" sz="1400" dirty="0"/>
          </a:p>
        </p:txBody>
      </p:sp>
      <p:sp>
        <p:nvSpPr>
          <p:cNvPr id="273410" name="Rectangle 2"/>
          <p:cNvSpPr>
            <a:spLocks noGrp="1" noChangeArrowheads="1"/>
          </p:cNvSpPr>
          <p:nvPr>
            <p:ph type="title"/>
          </p:nvPr>
        </p:nvSpPr>
        <p:spPr>
          <a:xfrm>
            <a:off x="381000" y="228600"/>
            <a:ext cx="8534400" cy="1143000"/>
          </a:xfrm>
        </p:spPr>
        <p:txBody>
          <a:bodyPr>
            <a:normAutofit/>
          </a:bodyPr>
          <a:lstStyle/>
          <a:p>
            <a:r>
              <a:rPr lang="en-US" b="1" dirty="0">
                <a:solidFill>
                  <a:schemeClr val="tx2"/>
                </a:solidFill>
                <a:latin typeface="Arial" panose="020B0604020202020204" pitchFamily="34" charset="0"/>
                <a:cs typeface="Arial" panose="020B0604020202020204" pitchFamily="34" charset="0"/>
              </a:rPr>
              <a:t>Sustainable Growth Rate</a:t>
            </a:r>
          </a:p>
        </p:txBody>
      </p:sp>
      <p:sp>
        <p:nvSpPr>
          <p:cNvPr id="273411" name="Rectangle 3"/>
          <p:cNvSpPr>
            <a:spLocks noGrp="1" noChangeArrowheads="1"/>
          </p:cNvSpPr>
          <p:nvPr>
            <p:ph type="body" idx="1"/>
          </p:nvPr>
        </p:nvSpPr>
        <p:spPr>
          <a:xfrm>
            <a:off x="609600" y="1219200"/>
            <a:ext cx="8077200" cy="4343400"/>
          </a:xfrm>
        </p:spPr>
        <p:txBody>
          <a:bodyPr>
            <a:normAutofit/>
          </a:bodyPr>
          <a:lstStyle/>
          <a:p>
            <a:r>
              <a:rPr lang="en-US" sz="2000" dirty="0">
                <a:latin typeface="Arial" panose="020B0604020202020204" pitchFamily="34" charset="0"/>
                <a:cs typeface="Arial" panose="020B0604020202020204" pitchFamily="34" charset="0"/>
              </a:rPr>
              <a:t>Sustainable growth: </a:t>
            </a:r>
            <a:r>
              <a:rPr lang="en-US" sz="2000" b="1" dirty="0">
                <a:latin typeface="Arial" panose="020B0604020202020204" pitchFamily="34" charset="0"/>
                <a:cs typeface="Arial" panose="020B0604020202020204" pitchFamily="34" charset="0"/>
              </a:rPr>
              <a:t>How fast can you grow assets without increasing the leverage ratio and without issuing new equity?</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303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FC6A3EE-D1E3-4CAD-B63C-B743FF076E27}" type="slidenum">
              <a:rPr lang="en-US"/>
              <a:pPr/>
              <a:t>16</a:t>
            </a:fld>
            <a:endParaRPr lang="en-US" sz="1400" dirty="0"/>
          </a:p>
        </p:txBody>
      </p:sp>
      <p:sp>
        <p:nvSpPr>
          <p:cNvPr id="273410" name="Rectangle 2"/>
          <p:cNvSpPr>
            <a:spLocks noGrp="1" noChangeArrowheads="1"/>
          </p:cNvSpPr>
          <p:nvPr>
            <p:ph type="title"/>
          </p:nvPr>
        </p:nvSpPr>
        <p:spPr>
          <a:xfrm>
            <a:off x="381000" y="228600"/>
            <a:ext cx="8534400" cy="1143000"/>
          </a:xfrm>
        </p:spPr>
        <p:txBody>
          <a:bodyPr>
            <a:normAutofit/>
          </a:bodyPr>
          <a:lstStyle/>
          <a:p>
            <a:r>
              <a:rPr lang="en-US" b="1" dirty="0">
                <a:solidFill>
                  <a:schemeClr val="tx2"/>
                </a:solidFill>
                <a:latin typeface="Arial" panose="020B0604020202020204" pitchFamily="34" charset="0"/>
                <a:cs typeface="Arial" panose="020B0604020202020204" pitchFamily="34" charset="0"/>
              </a:rPr>
              <a:t>Growing Faster than Sustainable Growth Rate</a:t>
            </a:r>
          </a:p>
        </p:txBody>
      </p:sp>
      <p:sp>
        <p:nvSpPr>
          <p:cNvPr id="273411" name="Rectangle 3"/>
          <p:cNvSpPr>
            <a:spLocks noGrp="1" noChangeArrowheads="1"/>
          </p:cNvSpPr>
          <p:nvPr>
            <p:ph type="body" idx="1"/>
          </p:nvPr>
        </p:nvSpPr>
        <p:spPr>
          <a:xfrm>
            <a:off x="609600" y="1524000"/>
            <a:ext cx="8077200" cy="4343400"/>
          </a:xfrm>
        </p:spPr>
        <p:txBody>
          <a:bodyPr>
            <a:normAutofit/>
          </a:bodyPr>
          <a:lstStyle/>
          <a:p>
            <a:r>
              <a:rPr lang="en-US" sz="2000" dirty="0">
                <a:latin typeface="Arial" panose="020B0604020202020204" pitchFamily="34" charset="0"/>
                <a:cs typeface="Arial" panose="020B0604020202020204" pitchFamily="34" charset="0"/>
              </a:rPr>
              <a:t>You </a:t>
            </a:r>
            <a:r>
              <a:rPr lang="en-US" sz="2000" b="1" u="sng" dirty="0">
                <a:latin typeface="Arial" panose="020B0604020202020204" pitchFamily="34" charset="0"/>
                <a:cs typeface="Arial" panose="020B0604020202020204" pitchFamily="34" charset="0"/>
              </a:rPr>
              <a:t>can</a:t>
            </a:r>
            <a:r>
              <a:rPr lang="en-US" sz="2000" dirty="0">
                <a:latin typeface="Arial" panose="020B0604020202020204" pitchFamily="34" charset="0"/>
                <a:cs typeface="Arial" panose="020B0604020202020204" pitchFamily="34" charset="0"/>
              </a:rPr>
              <a:t> grow faster than your sustainable growth rate - many companies do.</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But growing that fast, eventually you must either:</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 increase leverage ratio,</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 issue new equity,</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 cut dividends.</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9685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FC6A3EE-D1E3-4CAD-B63C-B743FF076E27}" type="slidenum">
              <a:rPr lang="en-US"/>
              <a:pPr/>
              <a:t>17</a:t>
            </a:fld>
            <a:endParaRPr lang="en-US" sz="1400" dirty="0"/>
          </a:p>
        </p:txBody>
      </p:sp>
      <p:sp>
        <p:nvSpPr>
          <p:cNvPr id="273410" name="Rectangle 2"/>
          <p:cNvSpPr>
            <a:spLocks noGrp="1" noChangeArrowheads="1"/>
          </p:cNvSpPr>
          <p:nvPr>
            <p:ph type="title"/>
          </p:nvPr>
        </p:nvSpPr>
        <p:spPr>
          <a:xfrm>
            <a:off x="381000" y="228600"/>
            <a:ext cx="8534400" cy="1143000"/>
          </a:xfrm>
        </p:spPr>
        <p:txBody>
          <a:bodyPr>
            <a:normAutofit/>
          </a:bodyPr>
          <a:lstStyle/>
          <a:p>
            <a:r>
              <a:rPr lang="en-US" b="1" dirty="0">
                <a:solidFill>
                  <a:schemeClr val="tx2"/>
                </a:solidFill>
                <a:latin typeface="Arial" panose="020B0604020202020204" pitchFamily="34" charset="0"/>
                <a:cs typeface="Arial" panose="020B0604020202020204" pitchFamily="34" charset="0"/>
              </a:rPr>
              <a:t>Sustainable Growth: Key Point #1</a:t>
            </a:r>
          </a:p>
        </p:txBody>
      </p:sp>
      <p:sp>
        <p:nvSpPr>
          <p:cNvPr id="273411" name="Rectangle 3"/>
          <p:cNvSpPr>
            <a:spLocks noGrp="1" noChangeArrowheads="1"/>
          </p:cNvSpPr>
          <p:nvPr>
            <p:ph type="body" idx="1"/>
          </p:nvPr>
        </p:nvSpPr>
        <p:spPr>
          <a:xfrm>
            <a:off x="609600" y="1219200"/>
            <a:ext cx="8077200" cy="4343400"/>
          </a:xfrm>
        </p:spPr>
        <p:txBody>
          <a:bodyPr>
            <a:normAutofit/>
          </a:bodyPr>
          <a:lstStyle/>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You cannot always achieve all goals simultaneously.</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Grow, not borrow, not inject equity = impossible</a:t>
            </a:r>
          </a:p>
          <a:p>
            <a:pPr lvl="1"/>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You cannot set your financial policy and business strategy separately.</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75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FC6A3EE-D1E3-4CAD-B63C-B743FF076E27}" type="slidenum">
              <a:rPr lang="en-US"/>
              <a:pPr/>
              <a:t>18</a:t>
            </a:fld>
            <a:endParaRPr lang="en-US" sz="1400" dirty="0"/>
          </a:p>
        </p:txBody>
      </p:sp>
      <p:sp>
        <p:nvSpPr>
          <p:cNvPr id="273410" name="Rectangle 2"/>
          <p:cNvSpPr>
            <a:spLocks noGrp="1" noChangeArrowheads="1"/>
          </p:cNvSpPr>
          <p:nvPr>
            <p:ph type="title"/>
          </p:nvPr>
        </p:nvSpPr>
        <p:spPr>
          <a:xfrm>
            <a:off x="381000" y="228600"/>
            <a:ext cx="8534400" cy="1143000"/>
          </a:xfrm>
        </p:spPr>
        <p:txBody>
          <a:bodyPr>
            <a:normAutofit/>
          </a:bodyPr>
          <a:lstStyle/>
          <a:p>
            <a:r>
              <a:rPr lang="en-US" b="1" dirty="0">
                <a:solidFill>
                  <a:schemeClr val="tx2"/>
                </a:solidFill>
                <a:latin typeface="Arial" panose="020B0604020202020204" pitchFamily="34" charset="0"/>
                <a:cs typeface="Arial" panose="020B0604020202020204" pitchFamily="34" charset="0"/>
              </a:rPr>
              <a:t>Sustainable Growth: Key Point #2</a:t>
            </a:r>
          </a:p>
        </p:txBody>
      </p:sp>
      <p:sp>
        <p:nvSpPr>
          <p:cNvPr id="273411" name="Rectangle 3"/>
          <p:cNvSpPr>
            <a:spLocks noGrp="1" noChangeArrowheads="1"/>
          </p:cNvSpPr>
          <p:nvPr>
            <p:ph type="body" idx="1"/>
          </p:nvPr>
        </p:nvSpPr>
        <p:spPr>
          <a:xfrm>
            <a:off x="609600" y="1219200"/>
            <a:ext cx="8077200" cy="4343400"/>
          </a:xfrm>
        </p:spPr>
        <p:txBody>
          <a:bodyPr>
            <a:normAutofit/>
          </a:bodyPr>
          <a:lstStyle/>
          <a:p>
            <a:pPr>
              <a:lnSpc>
                <a:spcPct val="90000"/>
              </a:lnSpc>
            </a:pPr>
            <a:endParaRPr lang="en-US" sz="2000" b="1" dirty="0">
              <a:latin typeface="Arial" panose="020B0604020202020204" pitchFamily="34" charset="0"/>
              <a:cs typeface="Arial" panose="020B0604020202020204" pitchFamily="34" charset="0"/>
            </a:endParaRPr>
          </a:p>
          <a:p>
            <a:pPr>
              <a:lnSpc>
                <a:spcPct val="90000"/>
              </a:lnSpc>
            </a:pPr>
            <a:r>
              <a:rPr lang="en-US" sz="2000" b="1" dirty="0">
                <a:latin typeface="Arial" panose="020B0604020202020204" pitchFamily="34" charset="0"/>
                <a:cs typeface="Arial" panose="020B0604020202020204" pitchFamily="34" charset="0"/>
              </a:rPr>
              <a:t>The concept of Sustainable Growth is relevant only if you cannot or will not raise equity, and you cannot let your leverage ratio increase.</a:t>
            </a:r>
          </a:p>
          <a:p>
            <a:pPr>
              <a:lnSpc>
                <a:spcPct val="90000"/>
              </a:lnSpc>
            </a:pPr>
            <a:endParaRPr lang="en-US" sz="2000" b="1" dirty="0">
              <a:latin typeface="Arial" panose="020B0604020202020204" pitchFamily="34" charset="0"/>
              <a:cs typeface="Arial" panose="020B0604020202020204" pitchFamily="34" charset="0"/>
            </a:endParaRPr>
          </a:p>
          <a:p>
            <a:pPr>
              <a:lnSpc>
                <a:spcPct val="90000"/>
              </a:lnSpc>
            </a:pPr>
            <a:r>
              <a:rPr lang="en-US" sz="2000" dirty="0">
                <a:latin typeface="Arial" panose="020B0604020202020204" pitchFamily="34" charset="0"/>
                <a:cs typeface="Arial" panose="020B0604020202020204" pitchFamily="34" charset="0"/>
              </a:rPr>
              <a:t>Otherwise, it only tells you whether you will have to issue equity if you do not want to increase leverage ratio.</a:t>
            </a:r>
          </a:p>
        </p:txBody>
      </p:sp>
    </p:spTree>
    <p:extLst>
      <p:ext uri="{BB962C8B-B14F-4D97-AF65-F5344CB8AC3E}">
        <p14:creationId xmlns:p14="http://schemas.microsoft.com/office/powerpoint/2010/main" val="51952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FC6A3EE-D1E3-4CAD-B63C-B743FF076E27}" type="slidenum">
              <a:rPr lang="en-US"/>
              <a:pPr/>
              <a:t>19</a:t>
            </a:fld>
            <a:endParaRPr lang="en-US" sz="1400" dirty="0"/>
          </a:p>
        </p:txBody>
      </p:sp>
      <p:sp>
        <p:nvSpPr>
          <p:cNvPr id="273410" name="Rectangle 2"/>
          <p:cNvSpPr>
            <a:spLocks noGrp="1" noChangeArrowheads="1"/>
          </p:cNvSpPr>
          <p:nvPr>
            <p:ph type="title"/>
          </p:nvPr>
        </p:nvSpPr>
        <p:spPr>
          <a:xfrm>
            <a:off x="381000" y="228600"/>
            <a:ext cx="8534400" cy="1143000"/>
          </a:xfrm>
        </p:spPr>
        <p:txBody>
          <a:bodyPr>
            <a:normAutofit/>
          </a:bodyPr>
          <a:lstStyle/>
          <a:p>
            <a:r>
              <a:rPr lang="en-US" b="1" dirty="0">
                <a:solidFill>
                  <a:schemeClr val="tx2"/>
                </a:solidFill>
                <a:latin typeface="Arial" panose="020B0604020202020204" pitchFamily="34" charset="0"/>
                <a:cs typeface="Arial" panose="020B0604020202020204" pitchFamily="34" charset="0"/>
              </a:rPr>
              <a:t>Sustainable Growth: Key Point #3</a:t>
            </a:r>
          </a:p>
        </p:txBody>
      </p:sp>
      <p:sp>
        <p:nvSpPr>
          <p:cNvPr id="273411" name="Rectangle 3"/>
          <p:cNvSpPr>
            <a:spLocks noGrp="1" noChangeArrowheads="1"/>
          </p:cNvSpPr>
          <p:nvPr>
            <p:ph type="body" idx="1"/>
          </p:nvPr>
        </p:nvSpPr>
        <p:spPr>
          <a:xfrm>
            <a:off x="609600" y="1219200"/>
            <a:ext cx="8077200" cy="4343400"/>
          </a:xfrm>
        </p:spPr>
        <p:txBody>
          <a:bodyPr>
            <a:normAutofit/>
          </a:bodyPr>
          <a:lstStyle/>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The concept of sustainable growth does not tell you whether growing is good or bad.</a:t>
            </a:r>
          </a:p>
          <a:p>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It simply tells you (very roughly) what financial implications a particular growth rate will have:</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If g &lt; g*, need not increase leverage ratio or issue equity.</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If g &gt; g*, will need to do one and/or the other.</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Should you grow if you can? (more on this soon).</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213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685800" y="457200"/>
            <a:ext cx="7772400" cy="1143000"/>
          </a:xfrm>
        </p:spPr>
        <p:txBody>
          <a:bodyPr>
            <a:normAutofit/>
          </a:bodyPr>
          <a:lstStyle/>
          <a:p>
            <a:r>
              <a:rPr lang="en-US" b="1" dirty="0">
                <a:solidFill>
                  <a:schemeClr val="tx2"/>
                </a:solidFill>
                <a:latin typeface="Arial" panose="020B0604020202020204" pitchFamily="34" charset="0"/>
                <a:cs typeface="Arial" panose="020B0604020202020204" pitchFamily="34" charset="0"/>
              </a:rPr>
              <a:t>Summary of Part I</a:t>
            </a:r>
          </a:p>
        </p:txBody>
      </p:sp>
      <p:sp>
        <p:nvSpPr>
          <p:cNvPr id="272387" name="Rectangle 3"/>
          <p:cNvSpPr>
            <a:spLocks noGrp="1" noChangeArrowheads="1"/>
          </p:cNvSpPr>
          <p:nvPr>
            <p:ph idx="1"/>
          </p:nvPr>
        </p:nvSpPr>
        <p:spPr>
          <a:xfrm>
            <a:off x="685800" y="1676400"/>
            <a:ext cx="7772400" cy="4114800"/>
          </a:xfrm>
        </p:spPr>
        <p:txBody>
          <a:bodyPr>
            <a:normAutofit fontScale="92500" lnSpcReduction="20000"/>
          </a:bodyPr>
          <a:lstStyle/>
          <a:p>
            <a:r>
              <a:rPr lang="en-US" sz="2000" dirty="0">
                <a:latin typeface="Arial" panose="020B0604020202020204" pitchFamily="34" charset="0"/>
                <a:cs typeface="Arial" panose="020B0604020202020204" pitchFamily="34" charset="0"/>
              </a:rPr>
              <a:t>Reasonable profit but rapid growth </a:t>
            </a:r>
          </a:p>
          <a:p>
            <a:pPr lvl="1"/>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Low profitability compared to growth</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Need for external funding</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Mostly increased leverage</a:t>
            </a:r>
          </a:p>
          <a:p>
            <a:pPr lvl="1"/>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Until </a:t>
            </a:r>
            <a:r>
              <a:rPr lang="en-US" sz="2000" dirty="0"/>
              <a:t>2014</a:t>
            </a:r>
            <a:r>
              <a:rPr lang="en-US" sz="2000" dirty="0">
                <a:latin typeface="Arial" panose="020B0604020202020204" pitchFamily="34" charset="0"/>
                <a:cs typeface="Arial" panose="020B0604020202020204" pitchFamily="34" charset="0"/>
              </a:rPr>
              <a:t>, sources of funding</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Bank loan but credit limit approached</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Lot of AP. Skipping trade discounts expensive!</a:t>
            </a:r>
          </a:p>
          <a:p>
            <a:pPr>
              <a:buFontTx/>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Questions</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how much should banker lend ?</a:t>
            </a:r>
          </a:p>
          <a:p>
            <a:pPr lvl="1">
              <a:buFont typeface="Wingdings" panose="05000000000000000000" pitchFamily="2" charset="2"/>
              <a:buChar char="§"/>
            </a:pPr>
            <a:r>
              <a:rPr lang="en-US" sz="2000" dirty="0"/>
              <a:t>Is leverage going to stabilize ?</a:t>
            </a: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2000" dirty="0"/>
              <a:t>How many $ from switching credit source ?</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875FB7FD-558C-4758-B731-CAD947ADD333}" type="slidenum">
              <a:rPr lang="en-US"/>
              <a:pPr/>
              <a:t>2</a:t>
            </a:fld>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23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23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238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238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238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238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238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238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2387">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23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latin typeface="Arial" panose="020B0604020202020204" pitchFamily="34" charset="0"/>
                <a:cs typeface="Arial" panose="020B0604020202020204" pitchFamily="34" charset="0"/>
              </a:rPr>
              <a:t>Questions</a:t>
            </a:r>
          </a:p>
        </p:txBody>
      </p:sp>
      <p:sp>
        <p:nvSpPr>
          <p:cNvPr id="3" name="Content Placeholder 2"/>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6) </a:t>
            </a:r>
            <a:r>
              <a:rPr lang="en-US" dirty="0"/>
              <a:t>As Ms. Estevez’s financial advisor, would you urge her to go ahead with her plans for further expansion and more debt financing — or reconsider both? </a:t>
            </a:r>
          </a:p>
        </p:txBody>
      </p:sp>
      <p:sp>
        <p:nvSpPr>
          <p:cNvPr id="4" name="Slide Number Placeholder 3"/>
          <p:cNvSpPr>
            <a:spLocks noGrp="1"/>
          </p:cNvSpPr>
          <p:nvPr>
            <p:ph type="sldNum" sz="quarter" idx="12"/>
          </p:nvPr>
        </p:nvSpPr>
        <p:spPr/>
        <p:txBody>
          <a:bodyPr/>
          <a:lstStyle/>
          <a:p>
            <a:fld id="{2CCA55C5-C934-4767-9935-B85A7CC5CC57}" type="slidenum">
              <a:rPr lang="en-US" smtClean="0"/>
              <a:pPr/>
              <a:t>20</a:t>
            </a:fld>
            <a:endParaRPr lang="en-US" sz="1400"/>
          </a:p>
        </p:txBody>
      </p:sp>
    </p:spTree>
    <p:extLst>
      <p:ext uri="{BB962C8B-B14F-4D97-AF65-F5344CB8AC3E}">
        <p14:creationId xmlns:p14="http://schemas.microsoft.com/office/powerpoint/2010/main" val="67830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latin typeface="Arial" panose="020B0604020202020204" pitchFamily="34" charset="0"/>
                <a:cs typeface="Arial" panose="020B0604020202020204" pitchFamily="34" charset="0"/>
              </a:rPr>
              <a:t>Questions</a:t>
            </a:r>
          </a:p>
        </p:txBody>
      </p:sp>
      <p:sp>
        <p:nvSpPr>
          <p:cNvPr id="3" name="Content Placeholder 2"/>
          <p:cNvSpPr>
            <a:spLocks noGrp="1"/>
          </p:cNvSpPr>
          <p:nvPr>
            <p:ph idx="1"/>
          </p:nvPr>
        </p:nvSpPr>
        <p:spPr/>
        <p:txBody>
          <a:bodyPr>
            <a:normAutofit/>
          </a:bodyPr>
          <a:lstStyle/>
          <a:p>
            <a:pPr marL="0" indent="0">
              <a:buNone/>
            </a:pPr>
            <a:r>
              <a:rPr lang="en-US" dirty="0"/>
              <a:t>7) As her banker, would you be willing to lend to Ms. Estevez?  If so, what conditions would you attach to the loan? </a:t>
            </a:r>
          </a:p>
        </p:txBody>
      </p:sp>
      <p:sp>
        <p:nvSpPr>
          <p:cNvPr id="4" name="Slide Number Placeholder 3"/>
          <p:cNvSpPr>
            <a:spLocks noGrp="1"/>
          </p:cNvSpPr>
          <p:nvPr>
            <p:ph type="sldNum" sz="quarter" idx="12"/>
          </p:nvPr>
        </p:nvSpPr>
        <p:spPr/>
        <p:txBody>
          <a:bodyPr/>
          <a:lstStyle/>
          <a:p>
            <a:fld id="{2CCA55C5-C934-4767-9935-B85A7CC5CC57}" type="slidenum">
              <a:rPr lang="en-US" smtClean="0"/>
              <a:pPr/>
              <a:t>21</a:t>
            </a:fld>
            <a:endParaRPr lang="en-US" sz="1400"/>
          </a:p>
        </p:txBody>
      </p:sp>
    </p:spTree>
    <p:extLst>
      <p:ext uri="{BB962C8B-B14F-4D97-AF65-F5344CB8AC3E}">
        <p14:creationId xmlns:p14="http://schemas.microsoft.com/office/powerpoint/2010/main" val="2106274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685800" y="609600"/>
            <a:ext cx="7772400" cy="838200"/>
          </a:xfrm>
        </p:spPr>
        <p:txBody>
          <a:bodyPr>
            <a:normAutofit/>
          </a:bodyPr>
          <a:lstStyle/>
          <a:p>
            <a:r>
              <a:rPr lang="en-US" b="1" dirty="0" err="1">
                <a:solidFill>
                  <a:schemeClr val="tx2"/>
                </a:solidFill>
                <a:latin typeface="Arial" panose="020B0604020202020204" pitchFamily="34" charset="0"/>
                <a:cs typeface="Arial" panose="020B0604020202020204" pitchFamily="34" charset="0"/>
              </a:rPr>
              <a:t>OregonPinotNoir.com</a:t>
            </a:r>
            <a:r>
              <a:rPr lang="en-US" b="1" dirty="0">
                <a:solidFill>
                  <a:schemeClr val="tx2"/>
                </a:solidFill>
                <a:latin typeface="Arial" panose="020B0604020202020204" pitchFamily="34" charset="0"/>
                <a:cs typeface="Arial" panose="020B0604020202020204" pitchFamily="34" charset="0"/>
              </a:rPr>
              <a:t> Summary</a:t>
            </a:r>
          </a:p>
        </p:txBody>
      </p:sp>
      <p:sp>
        <p:nvSpPr>
          <p:cNvPr id="334851" name="Rectangle 3"/>
          <p:cNvSpPr>
            <a:spLocks noGrp="1" noChangeArrowheads="1"/>
          </p:cNvSpPr>
          <p:nvPr>
            <p:ph idx="1"/>
          </p:nvPr>
        </p:nvSpPr>
        <p:spPr>
          <a:xfrm>
            <a:off x="571500" y="1600200"/>
            <a:ext cx="8001000" cy="4648200"/>
          </a:xfrm>
        </p:spPr>
        <p:txBody>
          <a:bodyPr>
            <a:normAutofit/>
          </a:bodyPr>
          <a:lstStyle/>
          <a:p>
            <a:pPr>
              <a:lnSpc>
                <a:spcPct val="90000"/>
              </a:lnSpc>
              <a:buFontTx/>
              <a:buNone/>
            </a:pPr>
            <a:r>
              <a:rPr lang="en-US" sz="2000" b="1" dirty="0">
                <a:latin typeface="Arial" panose="020B0604020202020204" pitchFamily="34" charset="0"/>
                <a:cs typeface="Arial" panose="020B0604020202020204" pitchFamily="34" charset="0"/>
              </a:rPr>
              <a:t>1. Methodological tools</a:t>
            </a:r>
          </a:p>
          <a:p>
            <a:pPr lvl="1">
              <a:lnSpc>
                <a:spcPct val="9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qualitative diagnostic: measure profitability, leverage, control.</a:t>
            </a:r>
          </a:p>
          <a:p>
            <a:pPr lvl="1">
              <a:lnSpc>
                <a:spcPct val="9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quantitative forecasting: B/S and I/S projections to assess funding needs.</a:t>
            </a:r>
          </a:p>
          <a:p>
            <a:pPr lvl="1">
              <a:lnSpc>
                <a:spcPct val="9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Notion of sustainable growth</a:t>
            </a:r>
          </a:p>
          <a:p>
            <a:pPr marL="457200" lvl="1" indent="0">
              <a:lnSpc>
                <a:spcPct val="90000"/>
              </a:lnSpc>
              <a:buNone/>
            </a:pPr>
            <a:endParaRPr lang="en-US" sz="2000" dirty="0">
              <a:latin typeface="Arial" panose="020B0604020202020204" pitchFamily="34" charset="0"/>
              <a:cs typeface="Arial" panose="020B0604020202020204" pitchFamily="34" charset="0"/>
            </a:endParaRPr>
          </a:p>
          <a:p>
            <a:pPr marL="457200" lvl="1" indent="0">
              <a:lnSpc>
                <a:spcPct val="90000"/>
              </a:lnSpc>
              <a:buNone/>
            </a:pPr>
            <a:endParaRPr lang="en-US" sz="2000" dirty="0">
              <a:latin typeface="Arial" panose="020B0604020202020204" pitchFamily="34" charset="0"/>
              <a:cs typeface="Arial" panose="020B0604020202020204" pitchFamily="34" charset="0"/>
            </a:endParaRPr>
          </a:p>
          <a:p>
            <a:pPr>
              <a:lnSpc>
                <a:spcPct val="90000"/>
              </a:lnSpc>
              <a:buFontTx/>
              <a:buNone/>
            </a:pPr>
            <a:r>
              <a:rPr lang="en-US" sz="2000" b="1" dirty="0">
                <a:latin typeface="Arial" panose="020B0604020202020204" pitchFamily="34" charset="0"/>
                <a:cs typeface="Arial" panose="020B0604020202020204" pitchFamily="34" charset="0"/>
              </a:rPr>
              <a:t>2. Important ideas we will encounter again:</a:t>
            </a:r>
          </a:p>
          <a:p>
            <a:pPr lvl="1">
              <a:lnSpc>
                <a:spcPct val="9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 Financial and business strategy cannot be set independently.</a:t>
            </a:r>
          </a:p>
          <a:p>
            <a:pPr lvl="2">
              <a:buFont typeface="Courier New" panose="02070309020205020404" pitchFamily="49" charset="0"/>
              <a:buChar char="o"/>
            </a:pPr>
            <a:r>
              <a:rPr lang="en-US" sz="2000" dirty="0">
                <a:latin typeface="Arial" panose="020B0604020202020204" pitchFamily="34" charset="0"/>
                <a:cs typeface="Arial" panose="020B0604020202020204" pitchFamily="34" charset="0"/>
              </a:rPr>
              <a:t>Reluctance or impossibility to issue equity</a:t>
            </a:r>
          </a:p>
          <a:p>
            <a:pPr lvl="2">
              <a:lnSpc>
                <a:spcPct val="90000"/>
              </a:lnSpc>
              <a:buFont typeface="Courier New" panose="02070309020205020404" pitchFamily="49" charset="0"/>
              <a:buChar char="o"/>
            </a:pPr>
            <a:r>
              <a:rPr lang="en-US" sz="2000" dirty="0">
                <a:latin typeface="Arial" panose="020B0604020202020204" pitchFamily="34" charset="0"/>
                <a:cs typeface="Arial" panose="020B0604020202020204" pitchFamily="34" charset="0"/>
              </a:rPr>
              <a:t>Debt capacity is limited</a:t>
            </a:r>
          </a:p>
          <a:p>
            <a:pPr lvl="1">
              <a:lnSpc>
                <a:spcPct val="9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This can lead to tension between product market goals and financial goals.</a:t>
            </a:r>
          </a:p>
        </p:txBody>
      </p:sp>
      <p:sp>
        <p:nvSpPr>
          <p:cNvPr id="4" name="Slide Number Placeholder 3"/>
          <p:cNvSpPr>
            <a:spLocks noGrp="1"/>
          </p:cNvSpPr>
          <p:nvPr>
            <p:ph type="sldNum" sz="quarter" idx="12"/>
          </p:nvPr>
        </p:nvSpPr>
        <p:spPr/>
        <p:txBody>
          <a:bodyPr/>
          <a:lstStyle/>
          <a:p>
            <a:fld id="{EC690661-F68A-4A1E-8631-B1FDEFB79987}" type="slidenum">
              <a:rPr lang="en-US"/>
              <a:pPr/>
              <a:t>22</a:t>
            </a:fld>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609600"/>
            <a:ext cx="7772400" cy="1143000"/>
          </a:xfrm>
        </p:spPr>
        <p:txBody>
          <a:bodyPr>
            <a:normAutofit/>
          </a:bodyPr>
          <a:lstStyle/>
          <a:p>
            <a:r>
              <a:rPr lang="en-US" b="1" dirty="0">
                <a:solidFill>
                  <a:schemeClr val="tx2"/>
                </a:solidFill>
                <a:latin typeface="Arial" panose="020B0604020202020204" pitchFamily="34" charset="0"/>
                <a:cs typeface="Arial" panose="020B0604020202020204" pitchFamily="34" charset="0"/>
              </a:rPr>
              <a:t>Learning objectives</a:t>
            </a:r>
          </a:p>
        </p:txBody>
      </p:sp>
      <p:sp>
        <p:nvSpPr>
          <p:cNvPr id="273411" name="Rectangle 3"/>
          <p:cNvSpPr>
            <a:spLocks noGrp="1" noChangeArrowheads="1"/>
          </p:cNvSpPr>
          <p:nvPr>
            <p:ph idx="1"/>
          </p:nvPr>
        </p:nvSpPr>
        <p:spPr>
          <a:xfrm>
            <a:off x="628650" y="1825624"/>
            <a:ext cx="7886700" cy="4270375"/>
          </a:xfrm>
        </p:spPr>
        <p:txBody>
          <a:bodyPr>
            <a:noAutofit/>
          </a:bodyPr>
          <a:lstStyle/>
          <a:p>
            <a:pPr lvl="1"/>
            <a:endParaRPr lang="en-US" sz="2000" dirty="0">
              <a:latin typeface="Arial" panose="020B0604020202020204" pitchFamily="34" charset="0"/>
              <a:cs typeface="Arial" panose="020B0604020202020204" pitchFamily="34" charset="0"/>
            </a:endParaRPr>
          </a:p>
          <a:p>
            <a:pPr lvl="1"/>
            <a:r>
              <a:rPr lang="en-US" sz="2000" b="1" dirty="0">
                <a:latin typeface="Arial" panose="020B0604020202020204" pitchFamily="34" charset="0"/>
                <a:cs typeface="Arial" panose="020B0604020202020204" pitchFamily="34" charset="0"/>
              </a:rPr>
              <a:t>Quantitative forecast of cash-flows</a:t>
            </a:r>
          </a:p>
          <a:p>
            <a:pPr lvl="2">
              <a:buFont typeface="Wingdings" panose="05000000000000000000" pitchFamily="2" charset="2"/>
              <a:buChar char="§"/>
            </a:pPr>
            <a:r>
              <a:rPr lang="en-US" sz="2000" dirty="0">
                <a:latin typeface="Arial" panose="020B0604020202020204" pitchFamily="34" charset="0"/>
                <a:cs typeface="Arial" panose="020B0604020202020204" pitchFamily="34" charset="0"/>
              </a:rPr>
              <a:t>Which assumptions to make</a:t>
            </a:r>
          </a:p>
          <a:p>
            <a:pPr lvl="2">
              <a:buFont typeface="Wingdings" panose="05000000000000000000" pitchFamily="2" charset="2"/>
              <a:buChar char="§"/>
            </a:pPr>
            <a:r>
              <a:rPr lang="en-US" sz="2000" dirty="0">
                <a:latin typeface="Arial" panose="020B0604020202020204" pitchFamily="34" charset="0"/>
                <a:cs typeface="Arial" panose="020B0604020202020204" pitchFamily="34" charset="0"/>
              </a:rPr>
              <a:t>Build pro-format statements</a:t>
            </a:r>
          </a:p>
          <a:p>
            <a:pPr lvl="3">
              <a:buFont typeface="Wingdings" panose="05000000000000000000" pitchFamily="2" charset="2"/>
              <a:buChar char="§"/>
            </a:pPr>
            <a:r>
              <a:rPr lang="en-US" sz="2000" dirty="0"/>
              <a:t>Accounting framework ensures consistency</a:t>
            </a:r>
            <a:endParaRPr lang="en-US" sz="2000" dirty="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a:p>
            <a:pPr lvl="1"/>
            <a:r>
              <a:rPr lang="en-US" sz="2000" b="1" dirty="0">
                <a:latin typeface="Arial" panose="020B0604020202020204" pitchFamily="34" charset="0"/>
                <a:cs typeface="Arial" panose="020B0604020202020204" pitchFamily="34" charset="0"/>
              </a:rPr>
              <a:t>Scenario analysis</a:t>
            </a:r>
          </a:p>
          <a:p>
            <a:pPr lvl="2">
              <a:buFont typeface="Wingdings" panose="05000000000000000000" pitchFamily="2" charset="2"/>
              <a:buChar char="§"/>
            </a:pPr>
            <a:r>
              <a:rPr lang="en-US" sz="2000" dirty="0">
                <a:latin typeface="Arial" panose="020B0604020202020204" pitchFamily="34" charset="0"/>
                <a:cs typeface="Arial" panose="020B0604020202020204" pitchFamily="34" charset="0"/>
              </a:rPr>
              <a:t>Robustness to assumptions (“sensitivity”)</a:t>
            </a:r>
          </a:p>
          <a:p>
            <a:pPr lvl="2">
              <a:buFont typeface="Wingdings" panose="05000000000000000000" pitchFamily="2" charset="2"/>
              <a:buChar char="§"/>
            </a:pPr>
            <a:r>
              <a:rPr lang="en-US" sz="2000" dirty="0"/>
              <a:t>Explore counterfactuals (“what if”)</a:t>
            </a:r>
            <a:endParaRPr lang="en-US" sz="2000" dirty="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a:p>
            <a:pPr lvl="1"/>
            <a:r>
              <a:rPr lang="en-US" sz="2000" b="1" dirty="0">
                <a:latin typeface="Arial" panose="020B0604020202020204" pitchFamily="34" charset="0"/>
                <a:cs typeface="Arial" panose="020B0604020202020204" pitchFamily="34" charset="0"/>
              </a:rPr>
              <a:t>Concept: sustainable growth rate</a:t>
            </a:r>
          </a:p>
        </p:txBody>
      </p:sp>
      <p:sp>
        <p:nvSpPr>
          <p:cNvPr id="4" name="Slide Number Placeholder 3"/>
          <p:cNvSpPr>
            <a:spLocks noGrp="1"/>
          </p:cNvSpPr>
          <p:nvPr>
            <p:ph type="sldNum" sz="quarter" idx="12"/>
          </p:nvPr>
        </p:nvSpPr>
        <p:spPr/>
        <p:txBody>
          <a:bodyPr/>
          <a:lstStyle/>
          <a:p>
            <a:fld id="{5F393D51-D190-4528-A193-9798C8A5ADB6}" type="slidenum">
              <a:rPr lang="en-US"/>
              <a:pPr/>
              <a:t>3</a:t>
            </a:fld>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681EB7-2E4F-F74C-B695-0223DAEF8429}"/>
              </a:ext>
            </a:extLst>
          </p:cNvPr>
          <p:cNvSpPr>
            <a:spLocks noGrp="1"/>
          </p:cNvSpPr>
          <p:nvPr>
            <p:ph idx="1"/>
          </p:nvPr>
        </p:nvSpPr>
        <p:spPr/>
        <p:txBody>
          <a:bodyPr/>
          <a:lstStyle/>
          <a:p>
            <a:pPr marL="0" indent="0">
              <a:buNone/>
            </a:pPr>
            <a:r>
              <a:rPr lang="en-US" dirty="0"/>
              <a:t>5) Do you agree with Ms. Estevez’s conclusion that a $1,800,000 line of credit would more than meet her foreseeable funding needs? How much will she need to borrow in order to finance her expected sales over the next few years? </a:t>
            </a:r>
          </a:p>
          <a:p>
            <a:pPr marL="0" indent="0">
              <a:buNone/>
            </a:pPr>
            <a:endParaRPr lang="en-US" dirty="0"/>
          </a:p>
        </p:txBody>
      </p:sp>
      <p:sp>
        <p:nvSpPr>
          <p:cNvPr id="4" name="Slide Number Placeholder 3">
            <a:extLst>
              <a:ext uri="{FF2B5EF4-FFF2-40B4-BE49-F238E27FC236}">
                <a16:creationId xmlns:a16="http://schemas.microsoft.com/office/drawing/2014/main" id="{3908248D-BC7F-EA46-8223-407CDFB62923}"/>
              </a:ext>
            </a:extLst>
          </p:cNvPr>
          <p:cNvSpPr>
            <a:spLocks noGrp="1"/>
          </p:cNvSpPr>
          <p:nvPr>
            <p:ph type="sldNum" sz="quarter" idx="12"/>
          </p:nvPr>
        </p:nvSpPr>
        <p:spPr/>
        <p:txBody>
          <a:bodyPr/>
          <a:lstStyle/>
          <a:p>
            <a:fld id="{2CCA55C5-C934-4767-9935-B85A7CC5CC57}" type="slidenum">
              <a:rPr lang="en-US" smtClean="0"/>
              <a:pPr/>
              <a:t>4</a:t>
            </a:fld>
            <a:endParaRPr lang="en-US" sz="1400"/>
          </a:p>
        </p:txBody>
      </p:sp>
    </p:spTree>
    <p:extLst>
      <p:ext uri="{BB962C8B-B14F-4D97-AF65-F5344CB8AC3E}">
        <p14:creationId xmlns:p14="http://schemas.microsoft.com/office/powerpoint/2010/main" val="411367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685800" y="152400"/>
            <a:ext cx="7772400" cy="1143000"/>
          </a:xfrm>
        </p:spPr>
        <p:txBody>
          <a:bodyPr>
            <a:normAutofit/>
          </a:bodyPr>
          <a:lstStyle/>
          <a:p>
            <a:r>
              <a:rPr lang="en-US" b="1" dirty="0">
                <a:solidFill>
                  <a:schemeClr val="tx2"/>
                </a:solidFill>
                <a:latin typeface="Arial" panose="020B0604020202020204" pitchFamily="34" charset="0"/>
                <a:cs typeface="Arial" panose="020B0604020202020204" pitchFamily="34" charset="0"/>
              </a:rPr>
              <a:t>Forecasting: rules of the game</a:t>
            </a:r>
          </a:p>
        </p:txBody>
      </p:sp>
      <p:sp>
        <p:nvSpPr>
          <p:cNvPr id="344067" name="Rectangle 3"/>
          <p:cNvSpPr>
            <a:spLocks noGrp="1" noChangeArrowheads="1"/>
          </p:cNvSpPr>
          <p:nvPr>
            <p:ph idx="1"/>
          </p:nvPr>
        </p:nvSpPr>
        <p:spPr>
          <a:xfrm>
            <a:off x="762000" y="1752600"/>
            <a:ext cx="8077200" cy="4343400"/>
          </a:xfrm>
        </p:spPr>
        <p:txBody>
          <a:bodyPr>
            <a:normAutofit lnSpcReduction="10000"/>
          </a:bodyPr>
          <a:lstStyle/>
          <a:p>
            <a:pPr>
              <a:lnSpc>
                <a:spcPct val="90000"/>
              </a:lnSpc>
            </a:pPr>
            <a:r>
              <a:rPr lang="en-US" sz="2000" dirty="0">
                <a:latin typeface="Arial" panose="020B0604020202020204" pitchFamily="34" charset="0"/>
                <a:cs typeface="Arial" panose="020B0604020202020204" pitchFamily="34" charset="0"/>
              </a:rPr>
              <a:t>Main point:</a:t>
            </a:r>
          </a:p>
          <a:p>
            <a:pPr lvl="1">
              <a:buNone/>
            </a:pPr>
            <a:r>
              <a:rPr lang="en-US" sz="2000" dirty="0">
                <a:latin typeface="Arial" panose="020B0604020202020204" pitchFamily="34" charset="0"/>
                <a:cs typeface="Arial" panose="020B0604020202020204" pitchFamily="34" charset="0"/>
              </a:rPr>
              <a:t>Funding Need = </a:t>
            </a:r>
            <a:r>
              <a:rPr lang="en-US" sz="2000" dirty="0">
                <a:latin typeface="Symbol" pitchFamily="2" charset="2"/>
                <a:ea typeface="Symbol" charset="2"/>
              </a:rPr>
              <a:t>D</a:t>
            </a:r>
            <a:r>
              <a:rPr lang="en-US" sz="2000" dirty="0">
                <a:latin typeface="Arial" panose="020B0604020202020204" pitchFamily="34" charset="0"/>
                <a:cs typeface="Arial" panose="020B0604020202020204" pitchFamily="34" charset="0"/>
              </a:rPr>
              <a:t> Assets – (</a:t>
            </a:r>
            <a:r>
              <a:rPr lang="en-US" sz="2000" dirty="0">
                <a:latin typeface="Symbol" pitchFamily="2" charset="2"/>
                <a:ea typeface="Symbol" charset="2"/>
              </a:rPr>
              <a:t>D</a:t>
            </a:r>
            <a:r>
              <a:rPr lang="en-US" sz="2000" dirty="0">
                <a:latin typeface="Arial" panose="020B0604020202020204" pitchFamily="34" charset="0"/>
                <a:ea typeface="Symbol" charset="2"/>
                <a:cs typeface="Arial" panose="020B0604020202020204" pitchFamily="34" charset="0"/>
              </a:rPr>
              <a:t> </a:t>
            </a:r>
            <a:r>
              <a:rPr lang="en-US" sz="2000" dirty="0">
                <a:latin typeface="Arial" panose="020B0604020202020204" pitchFamily="34" charset="0"/>
                <a:cs typeface="Arial" panose="020B0604020202020204" pitchFamily="34" charset="0"/>
              </a:rPr>
              <a:t>Liabilities + </a:t>
            </a:r>
            <a:r>
              <a:rPr lang="en-US" sz="2000" dirty="0">
                <a:latin typeface="Symbol" pitchFamily="2" charset="2"/>
                <a:ea typeface="Symbol" charset="2"/>
              </a:rPr>
              <a:t>D</a:t>
            </a:r>
            <a:r>
              <a:rPr lang="en-US" sz="2000" dirty="0">
                <a:latin typeface="Arial" panose="020B0604020202020204" pitchFamily="34" charset="0"/>
                <a:ea typeface="Symbol" charset="2"/>
                <a:cs typeface="Arial" panose="020B0604020202020204" pitchFamily="34" charset="0"/>
              </a:rPr>
              <a:t> </a:t>
            </a:r>
            <a:r>
              <a:rPr lang="en-US" sz="2000" dirty="0">
                <a:latin typeface="Arial" panose="020B0604020202020204" pitchFamily="34" charset="0"/>
                <a:cs typeface="Arial" panose="020B0604020202020204" pitchFamily="34" charset="0"/>
              </a:rPr>
              <a:t>Net Worth)</a:t>
            </a:r>
          </a:p>
          <a:p>
            <a:pPr>
              <a:lnSpc>
                <a:spcPct val="90000"/>
              </a:lnSpc>
            </a:pPr>
            <a:endParaRPr lang="en-US" sz="2000" dirty="0">
              <a:latin typeface="Arial" panose="020B0604020202020204" pitchFamily="34" charset="0"/>
              <a:cs typeface="Arial" panose="020B0604020202020204" pitchFamily="34" charset="0"/>
            </a:endParaRPr>
          </a:p>
          <a:p>
            <a:pPr>
              <a:lnSpc>
                <a:spcPct val="90000"/>
              </a:lnSpc>
            </a:pPr>
            <a:r>
              <a:rPr lang="en-US" sz="2000" dirty="0">
                <a:latin typeface="Arial" panose="020B0604020202020204" pitchFamily="34" charset="0"/>
                <a:cs typeface="Arial" panose="020B0604020202020204" pitchFamily="34" charset="0"/>
              </a:rPr>
              <a:t>To evaluate plan, we need to forecast</a:t>
            </a:r>
          </a:p>
          <a:p>
            <a:pPr lvl="1">
              <a:lnSpc>
                <a:spcPct val="9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Balance Sheet (future assets, debt repayments, other debt)</a:t>
            </a:r>
          </a:p>
          <a:p>
            <a:pPr lvl="1">
              <a:lnSpc>
                <a:spcPct val="9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 &amp; Income Statement (as net worth determined by profits)</a:t>
            </a:r>
          </a:p>
          <a:p>
            <a:pPr lvl="1">
              <a:lnSpc>
                <a:spcPct val="90000"/>
              </a:lnSpc>
            </a:pPr>
            <a:endParaRPr lang="en-US" sz="2000" dirty="0">
              <a:latin typeface="Arial" panose="020B0604020202020204" pitchFamily="34" charset="0"/>
              <a:cs typeface="Arial" panose="020B0604020202020204" pitchFamily="34" charset="0"/>
            </a:endParaRPr>
          </a:p>
          <a:p>
            <a:pPr>
              <a:lnSpc>
                <a:spcPct val="90000"/>
              </a:lnSpc>
            </a:pPr>
            <a:r>
              <a:rPr lang="en-US" sz="2000" dirty="0">
                <a:latin typeface="Arial" panose="020B0604020202020204" pitchFamily="34" charset="0"/>
                <a:cs typeface="Arial" panose="020B0604020202020204" pitchFamily="34" charset="0"/>
              </a:rPr>
              <a:t>To produce Pro Forma Statements:</a:t>
            </a:r>
          </a:p>
          <a:p>
            <a:pPr lvl="1">
              <a:lnSpc>
                <a:spcPct val="9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Make direct assumptions about future growth of asset and sales</a:t>
            </a:r>
          </a:p>
          <a:p>
            <a:pPr lvl="2">
              <a:buFont typeface="Wingdings" panose="05000000000000000000" pitchFamily="2" charset="2"/>
              <a:buChar char="§"/>
            </a:pPr>
            <a:r>
              <a:rPr lang="en-US" sz="2000" dirty="0"/>
              <a:t>Often, growth of assets ≈ growth of sales (at least for W.C.)</a:t>
            </a:r>
            <a:endParaRPr lang="en-US" sz="2000" dirty="0">
              <a:latin typeface="Arial" panose="020B0604020202020204" pitchFamily="34" charset="0"/>
              <a:cs typeface="Arial" panose="020B0604020202020204" pitchFamily="34" charset="0"/>
            </a:endParaRPr>
          </a:p>
          <a:p>
            <a:pPr lvl="1">
              <a:lnSpc>
                <a:spcPct val="90000"/>
              </a:lnSpc>
              <a:buFont typeface="Wingdings" panose="05000000000000000000" pitchFamily="2" charset="2"/>
              <a:buChar char="§"/>
            </a:pPr>
            <a:r>
              <a:rPr lang="en-US" sz="2000" dirty="0"/>
              <a:t>some ratios assumed stable (“homothetic growth”), others not</a:t>
            </a:r>
          </a:p>
          <a:p>
            <a:pPr lvl="2">
              <a:buFont typeface="Wingdings" panose="05000000000000000000" pitchFamily="2" charset="2"/>
              <a:buChar char="§"/>
            </a:pPr>
            <a:r>
              <a:rPr lang="en-US" sz="2000" dirty="0"/>
              <a:t>Inventory / sales, gross margin, etc.</a:t>
            </a:r>
          </a:p>
          <a:p>
            <a:pPr lvl="2">
              <a:buFont typeface="Wingdings" panose="05000000000000000000" pitchFamily="2" charset="2"/>
              <a:buChar char="§"/>
            </a:pPr>
            <a:r>
              <a:rPr lang="en-US" sz="2000" dirty="0"/>
              <a:t>AP = x days of COGS, LT debt amortized, etc.</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CC238FE-BC65-4CAC-BF60-A5C58DCB2863}" type="slidenum">
              <a:rPr lang="en-US"/>
              <a:pPr/>
              <a:t>5</a:t>
            </a:fld>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idx="1"/>
          </p:nvPr>
        </p:nvSpPr>
        <p:spPr>
          <a:xfrm>
            <a:off x="685800" y="1600200"/>
            <a:ext cx="7772400" cy="4419600"/>
          </a:xfrm>
        </p:spPr>
        <p:txBody>
          <a:bodyPr>
            <a:normAutofit fontScale="62500" lnSpcReduction="20000"/>
          </a:bodyPr>
          <a:lstStyle/>
          <a:p>
            <a:pPr>
              <a:spcBef>
                <a:spcPct val="80000"/>
              </a:spcBef>
            </a:pPr>
            <a:r>
              <a:rPr lang="en-US" sz="2800" dirty="0">
                <a:latin typeface="Arial" panose="020B0604020202020204" pitchFamily="34" charset="0"/>
                <a:cs typeface="Arial" panose="020B0604020202020204" pitchFamily="34" charset="0"/>
              </a:rPr>
              <a:t>Before feeding the model with assumptions: a few caveats </a:t>
            </a:r>
          </a:p>
          <a:p>
            <a:pPr>
              <a:spcBef>
                <a:spcPct val="80000"/>
              </a:spcBef>
            </a:pPr>
            <a:endParaRPr lang="en-US" sz="2000" dirty="0">
              <a:latin typeface="Arial" panose="020B0604020202020204" pitchFamily="34" charset="0"/>
              <a:cs typeface="Arial" panose="020B0604020202020204" pitchFamily="34" charset="0"/>
            </a:endParaRPr>
          </a:p>
          <a:p>
            <a:pPr>
              <a:spcBef>
                <a:spcPct val="80000"/>
              </a:spcBef>
            </a:pPr>
            <a:r>
              <a:rPr lang="en-US" sz="3100" dirty="0">
                <a:latin typeface="Arial" panose="020B0604020202020204" pitchFamily="34" charset="0"/>
                <a:cs typeface="Arial" panose="020B0604020202020204" pitchFamily="34" charset="0"/>
              </a:rPr>
              <a:t>Accounting framework constrains the exercise</a:t>
            </a:r>
          </a:p>
          <a:p>
            <a:pPr lvl="1">
              <a:lnSpc>
                <a:spcPct val="70000"/>
              </a:lnSpc>
              <a:spcBef>
                <a:spcPct val="80000"/>
              </a:spcBef>
              <a:buFont typeface="Wingdings" panose="05000000000000000000" pitchFamily="2" charset="2"/>
              <a:buChar char="§"/>
            </a:pPr>
            <a:r>
              <a:rPr lang="en-US" sz="2600" dirty="0">
                <a:latin typeface="Arial" panose="020B0604020202020204" pitchFamily="34" charset="0"/>
                <a:cs typeface="Arial" panose="020B0604020202020204" pitchFamily="34" charset="0"/>
              </a:rPr>
              <a:t>Useful; ensures consistency</a:t>
            </a:r>
          </a:p>
          <a:p>
            <a:pPr lvl="1">
              <a:lnSpc>
                <a:spcPct val="70000"/>
              </a:lnSpc>
              <a:spcBef>
                <a:spcPct val="80000"/>
              </a:spcBef>
              <a:buFont typeface="Wingdings" panose="05000000000000000000" pitchFamily="2" charset="2"/>
              <a:buChar char="§"/>
            </a:pPr>
            <a:r>
              <a:rPr lang="en-US" sz="2600" dirty="0">
                <a:latin typeface="Arial" panose="020B0604020202020204" pitchFamily="34" charset="0"/>
                <a:cs typeface="Arial" panose="020B0604020202020204" pitchFamily="34" charset="0"/>
              </a:rPr>
              <a:t>But it’s a model, not a crystal ball !</a:t>
            </a:r>
          </a:p>
          <a:p>
            <a:pPr>
              <a:spcBef>
                <a:spcPct val="80000"/>
              </a:spcBef>
            </a:pPr>
            <a:endParaRPr lang="en-US" sz="2000" dirty="0">
              <a:latin typeface="Arial" panose="020B0604020202020204" pitchFamily="34" charset="0"/>
              <a:cs typeface="Arial" panose="020B0604020202020204" pitchFamily="34" charset="0"/>
            </a:endParaRPr>
          </a:p>
          <a:p>
            <a:pPr>
              <a:spcBef>
                <a:spcPct val="80000"/>
              </a:spcBef>
            </a:pPr>
            <a:r>
              <a:rPr lang="en-US" sz="3100" dirty="0">
                <a:latin typeface="Arial" panose="020B0604020202020204" pitchFamily="34" charset="0"/>
                <a:cs typeface="Arial" panose="020B0604020202020204" pitchFamily="34" charset="0"/>
              </a:rPr>
              <a:t>The forecast is only as good/precise as the assumptions.</a:t>
            </a:r>
          </a:p>
          <a:p>
            <a:pPr lvl="1">
              <a:lnSpc>
                <a:spcPct val="70000"/>
              </a:lnSpc>
              <a:spcBef>
                <a:spcPct val="80000"/>
              </a:spcBef>
              <a:buFont typeface="Wingdings" panose="05000000000000000000" pitchFamily="2" charset="2"/>
              <a:buChar char="§"/>
            </a:pPr>
            <a:r>
              <a:rPr lang="en-US" sz="2600" dirty="0">
                <a:latin typeface="Arial" panose="020B0604020202020204" pitchFamily="34" charset="0"/>
                <a:cs typeface="Arial" panose="020B0604020202020204" pitchFamily="34" charset="0"/>
              </a:rPr>
              <a:t>GIGO</a:t>
            </a:r>
          </a:p>
          <a:p>
            <a:pPr lvl="1">
              <a:lnSpc>
                <a:spcPct val="70000"/>
              </a:lnSpc>
              <a:spcBef>
                <a:spcPct val="80000"/>
              </a:spcBef>
              <a:buFont typeface="Wingdings" panose="05000000000000000000" pitchFamily="2" charset="2"/>
              <a:buChar char="§"/>
            </a:pPr>
            <a:r>
              <a:rPr lang="en-US" sz="2600" dirty="0">
                <a:latin typeface="Arial" panose="020B0604020202020204" pitchFamily="34" charset="0"/>
                <a:cs typeface="Arial" panose="020B0604020202020204" pitchFamily="34" charset="0"/>
              </a:rPr>
              <a:t>Sensitivity Analysis ; need to try multiple </a:t>
            </a:r>
            <a:r>
              <a:rPr lang="en-US" sz="2600" dirty="0" err="1">
                <a:latin typeface="Arial" panose="020B0604020202020204" pitchFamily="34" charset="0"/>
                <a:cs typeface="Arial" panose="020B0604020202020204" pitchFamily="34" charset="0"/>
              </a:rPr>
              <a:t>scenarii</a:t>
            </a:r>
            <a:endParaRPr lang="en-US" sz="2600" dirty="0">
              <a:latin typeface="Arial" panose="020B0604020202020204" pitchFamily="34" charset="0"/>
              <a:cs typeface="Arial" panose="020B0604020202020204" pitchFamily="34" charset="0"/>
            </a:endParaRPr>
          </a:p>
          <a:p>
            <a:pPr>
              <a:spcBef>
                <a:spcPct val="100000"/>
              </a:spcBef>
            </a:pPr>
            <a:endParaRPr lang="en-US" sz="2000" dirty="0">
              <a:latin typeface="Arial" panose="020B0604020202020204" pitchFamily="34" charset="0"/>
              <a:cs typeface="Arial" panose="020B0604020202020204" pitchFamily="34" charset="0"/>
            </a:endParaRPr>
          </a:p>
          <a:p>
            <a:pPr>
              <a:spcBef>
                <a:spcPct val="100000"/>
              </a:spcBef>
            </a:pPr>
            <a:r>
              <a:rPr lang="en-US" sz="3400" dirty="0">
                <a:latin typeface="Arial" panose="020B0604020202020204" pitchFamily="34" charset="0"/>
                <a:cs typeface="Arial" panose="020B0604020202020204" pitchFamily="34" charset="0"/>
              </a:rPr>
              <a:t>Good assumptions requires understanding the business.</a:t>
            </a:r>
          </a:p>
          <a:p>
            <a:pPr lvl="1">
              <a:buFont typeface="Wingdings" panose="05000000000000000000" pitchFamily="2" charset="2"/>
              <a:buChar char="§"/>
            </a:pPr>
            <a:r>
              <a:rPr lang="en-US" sz="2600" dirty="0">
                <a:latin typeface="Arial" panose="020B0604020202020204" pitchFamily="34" charset="0"/>
                <a:cs typeface="Arial" panose="020B0604020202020204" pitchFamily="34" charset="0"/>
              </a:rPr>
              <a:t>Different assumptions fit different businesses.</a:t>
            </a:r>
          </a:p>
        </p:txBody>
      </p:sp>
      <p:sp>
        <p:nvSpPr>
          <p:cNvPr id="4" name="Slide Number Placeholder 3"/>
          <p:cNvSpPr>
            <a:spLocks noGrp="1"/>
          </p:cNvSpPr>
          <p:nvPr>
            <p:ph type="sldNum" sz="quarter" idx="12"/>
          </p:nvPr>
        </p:nvSpPr>
        <p:spPr/>
        <p:txBody>
          <a:bodyPr/>
          <a:lstStyle/>
          <a:p>
            <a:fld id="{94846CC8-E20D-47DB-BBE1-E618AC52F650}" type="slidenum">
              <a:rPr lang="en-US"/>
              <a:pPr/>
              <a:t>6</a:t>
            </a:fld>
            <a:endParaRPr lang="en-US" sz="1400"/>
          </a:p>
        </p:txBody>
      </p:sp>
      <p:sp>
        <p:nvSpPr>
          <p:cNvPr id="7" name="Rectangle 2">
            <a:extLst>
              <a:ext uri="{FF2B5EF4-FFF2-40B4-BE49-F238E27FC236}">
                <a16:creationId xmlns:a16="http://schemas.microsoft.com/office/drawing/2014/main" id="{426A1A7C-1BCA-2246-8E3A-F04B069F3013}"/>
              </a:ext>
            </a:extLst>
          </p:cNvPr>
          <p:cNvSpPr>
            <a:spLocks noGrp="1" noChangeArrowheads="1"/>
          </p:cNvSpPr>
          <p:nvPr>
            <p:ph type="title"/>
          </p:nvPr>
        </p:nvSpPr>
        <p:spPr>
          <a:xfrm>
            <a:off x="685800" y="152400"/>
            <a:ext cx="7772400" cy="1143000"/>
          </a:xfrm>
        </p:spPr>
        <p:txBody>
          <a:bodyPr>
            <a:normAutofit/>
          </a:bodyPr>
          <a:lstStyle/>
          <a:p>
            <a:r>
              <a:rPr lang="en-US" b="1" dirty="0">
                <a:solidFill>
                  <a:schemeClr val="tx2"/>
                </a:solidFill>
                <a:latin typeface="Arial" panose="020B0604020202020204" pitchFamily="34" charset="0"/>
                <a:cs typeface="Arial" panose="020B0604020202020204" pitchFamily="34" charset="0"/>
              </a:rPr>
              <a:t>Forecasting: caveats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628650" y="152400"/>
            <a:ext cx="7886700" cy="1325563"/>
          </a:xfrm>
        </p:spPr>
        <p:txBody>
          <a:bodyPr>
            <a:normAutofit/>
          </a:bodyPr>
          <a:lstStyle/>
          <a:p>
            <a:r>
              <a:rPr lang="en-US" sz="2800" b="1" dirty="0">
                <a:solidFill>
                  <a:schemeClr val="tx2"/>
                </a:solidFill>
                <a:latin typeface="Arial" panose="020B0604020202020204" pitchFamily="34" charset="0"/>
                <a:cs typeface="Arial" panose="020B0604020202020204" pitchFamily="34" charset="0"/>
              </a:rPr>
              <a:t>Main assumptions: scenarios</a:t>
            </a:r>
          </a:p>
        </p:txBody>
      </p:sp>
      <p:sp>
        <p:nvSpPr>
          <p:cNvPr id="350211" name="Rectangle 3"/>
          <p:cNvSpPr>
            <a:spLocks noGrp="1" noChangeArrowheads="1"/>
          </p:cNvSpPr>
          <p:nvPr>
            <p:ph idx="1"/>
          </p:nvPr>
        </p:nvSpPr>
        <p:spPr>
          <a:xfrm>
            <a:off x="609600" y="1295400"/>
            <a:ext cx="8382000" cy="4343400"/>
          </a:xfrm>
        </p:spPr>
        <p:txBody>
          <a:bodyPr>
            <a:noAutofit/>
          </a:bodyPr>
          <a:lstStyle/>
          <a:p>
            <a:pPr marL="381000" indent="-381000"/>
            <a:r>
              <a:rPr lang="en-US" sz="2000" dirty="0">
                <a:latin typeface="Arial" panose="020B0604020202020204" pitchFamily="34" charset="0"/>
                <a:cs typeface="Arial" panose="020B0604020202020204" pitchFamily="34" charset="0"/>
              </a:rPr>
              <a:t>Different scenarios</a:t>
            </a:r>
          </a:p>
          <a:p>
            <a:pPr marL="838200" lvl="1" indent="-381000"/>
            <a:endParaRPr lang="en-US" sz="2000" dirty="0">
              <a:latin typeface="Arial" panose="020B0604020202020204" pitchFamily="34" charset="0"/>
              <a:cs typeface="Arial" panose="020B0604020202020204" pitchFamily="34" charset="0"/>
            </a:endParaRPr>
          </a:p>
          <a:p>
            <a:pPr marL="838200" lvl="1" indent="-381000">
              <a:buFont typeface="Wingdings" panose="05000000000000000000" pitchFamily="2" charset="2"/>
              <a:buChar char="§"/>
            </a:pPr>
            <a:r>
              <a:rPr lang="en-US" sz="2000" dirty="0">
                <a:latin typeface="Arial" panose="020B0604020202020204" pitchFamily="34" charset="0"/>
                <a:cs typeface="Arial" panose="020B0604020202020204" pitchFamily="34" charset="0"/>
              </a:rPr>
              <a:t>Scenario (a): Sales growth = 25%, A/P collection time = 55 days</a:t>
            </a:r>
          </a:p>
          <a:p>
            <a:pPr marL="1181100" lvl="2" indent="-381000">
              <a:buFont typeface="Courier New" panose="02070309020205020404" pitchFamily="49" charset="0"/>
              <a:buChar char="o"/>
            </a:pPr>
            <a:r>
              <a:rPr lang="en-US" sz="2000" dirty="0">
                <a:latin typeface="Arial" panose="020B0604020202020204" pitchFamily="34" charset="0"/>
                <a:cs typeface="Arial" panose="020B0604020202020204" pitchFamily="34" charset="0"/>
              </a:rPr>
              <a:t>no purchase discount</a:t>
            </a:r>
          </a:p>
          <a:p>
            <a:pPr marL="838200" lvl="1" indent="-381000">
              <a:buFont typeface="Wingdings" panose="05000000000000000000" pitchFamily="2" charset="2"/>
              <a:buChar char="§"/>
            </a:pPr>
            <a:r>
              <a:rPr lang="en-US" sz="2000" dirty="0">
                <a:latin typeface="Arial" panose="020B0604020202020204" pitchFamily="34" charset="0"/>
                <a:cs typeface="Arial" panose="020B0604020202020204" pitchFamily="34" charset="0"/>
              </a:rPr>
              <a:t>Scenario (b): Sales growth = 25%, A/P collection time = 10 days</a:t>
            </a:r>
          </a:p>
          <a:p>
            <a:pPr marL="1181100" lvl="2" indent="-381000">
              <a:buFont typeface="Courier New" panose="02070309020205020404" pitchFamily="49" charset="0"/>
              <a:buChar char="o"/>
            </a:pPr>
            <a:r>
              <a:rPr lang="en-US" sz="2000" dirty="0">
                <a:latin typeface="Arial" panose="020B0604020202020204" pitchFamily="34" charset="0"/>
                <a:cs typeface="Arial" panose="020B0604020202020204" pitchFamily="34" charset="0"/>
              </a:rPr>
              <a:t>2% purchase discount</a:t>
            </a:r>
          </a:p>
          <a:p>
            <a:pPr marL="838200" lvl="1" indent="-381000">
              <a:buFont typeface="Wingdings" panose="05000000000000000000" pitchFamily="2" charset="2"/>
              <a:buChar char="§"/>
            </a:pPr>
            <a:r>
              <a:rPr lang="en-US" sz="2000" dirty="0">
                <a:latin typeface="Arial" panose="020B0604020202020204" pitchFamily="34" charset="0"/>
                <a:cs typeface="Arial" panose="020B0604020202020204" pitchFamily="34" charset="0"/>
              </a:rPr>
              <a:t>Scenario (c): Sales growth = 14%, A/P collection time = 10 days</a:t>
            </a:r>
          </a:p>
          <a:p>
            <a:pPr marL="1181100" lvl="2" indent="-381000">
              <a:buFont typeface="Courier New" panose="02070309020205020404" pitchFamily="49" charset="0"/>
              <a:buChar char="o"/>
            </a:pPr>
            <a:r>
              <a:rPr lang="en-US" sz="2000" dirty="0">
                <a:latin typeface="Arial" panose="020B0604020202020204" pitchFamily="34" charset="0"/>
                <a:cs typeface="Arial" panose="020B0604020202020204" pitchFamily="34" charset="0"/>
              </a:rPr>
              <a:t>2% purchase discount</a:t>
            </a:r>
          </a:p>
          <a:p>
            <a:pPr marL="381000" indent="-381000">
              <a:spcBef>
                <a:spcPct val="100000"/>
              </a:spcBef>
            </a:pPr>
            <a:endParaRPr lang="en-US" sz="2000" dirty="0"/>
          </a:p>
          <a:p>
            <a:pPr marL="381000" indent="-381000">
              <a:spcBef>
                <a:spcPct val="100000"/>
              </a:spcBef>
            </a:pPr>
            <a:r>
              <a:rPr lang="en-US" sz="2000" dirty="0">
                <a:latin typeface="Arial" panose="020B0604020202020204" pitchFamily="34" charset="0"/>
                <a:cs typeface="Arial" panose="020B0604020202020204" pitchFamily="34" charset="0"/>
              </a:rPr>
              <a:t>+ other assum</a:t>
            </a:r>
            <a:r>
              <a:rPr lang="en-US" sz="2000" dirty="0"/>
              <a:t>ptions…</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A44D8D9-158F-406B-B04F-49B91C46B520}" type="slidenum">
              <a:rPr lang="en-US"/>
              <a:pPr/>
              <a:t>7</a:t>
            </a:fld>
            <a:endParaRPr 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normAutofit/>
          </a:bodyPr>
          <a:lstStyle/>
          <a:p>
            <a:r>
              <a:rPr lang="en-US" b="1" dirty="0">
                <a:solidFill>
                  <a:schemeClr val="tx2"/>
                </a:solidFill>
                <a:latin typeface="Arial" panose="020B0604020202020204" pitchFamily="34" charset="0"/>
                <a:cs typeface="Arial" panose="020B0604020202020204" pitchFamily="34" charset="0"/>
              </a:rPr>
              <a:t>One Tricky Issue: Circularity</a:t>
            </a:r>
          </a:p>
        </p:txBody>
      </p:sp>
      <p:sp>
        <p:nvSpPr>
          <p:cNvPr id="376835" name="Rectangle 3"/>
          <p:cNvSpPr>
            <a:spLocks noGrp="1" noChangeArrowheads="1"/>
          </p:cNvSpPr>
          <p:nvPr>
            <p:ph idx="1"/>
          </p:nvPr>
        </p:nvSpPr>
        <p:spPr>
          <a:xfrm>
            <a:off x="381000" y="1905000"/>
            <a:ext cx="8763000" cy="4114800"/>
          </a:xfrm>
        </p:spPr>
        <p:txBody>
          <a:bodyPr>
            <a:normAutofit/>
          </a:bodyPr>
          <a:lstStyle/>
          <a:p>
            <a:r>
              <a:rPr lang="en-US" sz="2000" dirty="0">
                <a:latin typeface="Arial" panose="020B0604020202020204" pitchFamily="34" charset="0"/>
                <a:cs typeface="Arial" panose="020B0604020202020204" pitchFamily="34" charset="0"/>
              </a:rPr>
              <a:t>Want to calculate required funding need:</a:t>
            </a:r>
          </a:p>
          <a:p>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Bank Loan = Assets – (Liabilities + Net Worth)</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a:buFontTx/>
              <a:buNone/>
            </a:pPr>
            <a:r>
              <a:rPr lang="en-US" sz="2000" dirty="0">
                <a:latin typeface="Arial" panose="020B0604020202020204" pitchFamily="34" charset="0"/>
                <a:cs typeface="Arial" panose="020B0604020202020204" pitchFamily="34" charset="0"/>
              </a:rPr>
              <a:t>But circular problem:</a:t>
            </a:r>
          </a:p>
          <a:p>
            <a:r>
              <a:rPr lang="en-US" sz="2000" dirty="0">
                <a:latin typeface="Arial" panose="020B0604020202020204" pitchFamily="34" charset="0"/>
                <a:cs typeface="Arial" panose="020B0604020202020204" pitchFamily="34" charset="0"/>
              </a:rPr>
              <a:t>To calculate Bank Loan need Net Worth and so need Net Income</a:t>
            </a:r>
          </a:p>
          <a:p>
            <a:r>
              <a:rPr lang="en-US" sz="2000" dirty="0">
                <a:latin typeface="Arial" panose="020B0604020202020204" pitchFamily="34" charset="0"/>
                <a:cs typeface="Arial" panose="020B0604020202020204" pitchFamily="34" charset="0"/>
              </a:rPr>
              <a:t>To calculate Net Income need Interest Payment and so need Bank Loan</a:t>
            </a:r>
          </a:p>
          <a:p>
            <a:endParaRPr lang="en-US" sz="2000" dirty="0"/>
          </a:p>
          <a:p>
            <a:pPr marL="0" indent="0">
              <a:buNone/>
            </a:pPr>
            <a:r>
              <a:rPr lang="en-US" sz="2000" dirty="0">
                <a:latin typeface="Arial" panose="020B0604020202020204" pitchFamily="34" charset="0"/>
                <a:cs typeface="Arial" panose="020B0604020202020204" pitchFamily="34" charset="0"/>
                <a:sym typeface="Wingdings" pitchFamily="2" charset="2"/>
              </a:rPr>
              <a:t> to fix ideas, start with “heuristic approach” recommended in assignment</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CA04B3E7-D1BF-44F1-85E4-4D4376B2E4EB}" type="slidenum">
              <a:rPr lang="en-US"/>
              <a:pPr/>
              <a:t>8</a:t>
            </a:fld>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8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683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683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68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609600" y="0"/>
            <a:ext cx="7772400" cy="1143000"/>
          </a:xfrm>
        </p:spPr>
        <p:txBody>
          <a:bodyPr>
            <a:normAutofit/>
          </a:bodyPr>
          <a:lstStyle/>
          <a:p>
            <a:r>
              <a:rPr lang="en-US" b="1" dirty="0">
                <a:solidFill>
                  <a:schemeClr val="tx2"/>
                </a:solidFill>
                <a:latin typeface="Arial" panose="020B0604020202020204" pitchFamily="34" charset="0"/>
                <a:cs typeface="Arial" panose="020B0604020202020204" pitchFamily="34" charset="0"/>
              </a:rPr>
              <a:t>Pro Forma Statements:</a:t>
            </a:r>
          </a:p>
        </p:txBody>
      </p:sp>
      <p:sp>
        <p:nvSpPr>
          <p:cNvPr id="377859" name="Rectangle 3"/>
          <p:cNvSpPr>
            <a:spLocks noGrp="1" noChangeArrowheads="1"/>
          </p:cNvSpPr>
          <p:nvPr>
            <p:ph idx="1"/>
          </p:nvPr>
        </p:nvSpPr>
        <p:spPr>
          <a:xfrm>
            <a:off x="533400" y="1066800"/>
            <a:ext cx="8001000" cy="4114800"/>
          </a:xfrm>
        </p:spPr>
        <p:txBody>
          <a:bodyPr>
            <a:noAutofit/>
          </a:bodyPr>
          <a:lstStyle/>
          <a:p>
            <a:pPr>
              <a:lnSpc>
                <a:spcPct val="80000"/>
              </a:lnSpc>
              <a:buFontTx/>
              <a:buNone/>
            </a:pPr>
            <a:r>
              <a:rPr lang="en-US" sz="1600" dirty="0">
                <a:latin typeface="Arial" panose="020B0604020202020204" pitchFamily="34" charset="0"/>
                <a:cs typeface="Arial" panose="020B0604020202020204" pitchFamily="34" charset="0"/>
              </a:rPr>
              <a:t>Algorithm:</a:t>
            </a:r>
          </a:p>
          <a:p>
            <a:pPr>
              <a:lnSpc>
                <a:spcPct val="80000"/>
              </a:lnSpc>
              <a:buFontTx/>
              <a:buNone/>
            </a:pPr>
            <a:r>
              <a:rPr lang="en-US" sz="1600" dirty="0">
                <a:latin typeface="Arial" panose="020B0604020202020204" pitchFamily="34" charset="0"/>
                <a:cs typeface="Arial" panose="020B0604020202020204" pitchFamily="34" charset="0"/>
              </a:rPr>
              <a:t>	1.	Forecast assets</a:t>
            </a:r>
          </a:p>
          <a:p>
            <a:pPr>
              <a:lnSpc>
                <a:spcPct val="80000"/>
              </a:lnSpc>
              <a:buFontTx/>
              <a:buNone/>
            </a:pPr>
            <a:r>
              <a:rPr lang="en-US" sz="1600" dirty="0">
                <a:latin typeface="Arial" panose="020B0604020202020204" pitchFamily="34" charset="0"/>
                <a:cs typeface="Arial" panose="020B0604020202020204" pitchFamily="34" charset="0"/>
              </a:rPr>
              <a:t>	2. 	Fix plausible future Net Income</a:t>
            </a:r>
          </a:p>
          <a:p>
            <a:pPr>
              <a:lnSpc>
                <a:spcPct val="80000"/>
              </a:lnSpc>
              <a:buFontTx/>
              <a:buNone/>
            </a:pPr>
            <a:r>
              <a:rPr lang="en-US" sz="1600" dirty="0">
                <a:latin typeface="Arial" panose="020B0604020202020204" pitchFamily="34" charset="0"/>
                <a:cs typeface="Arial" panose="020B0604020202020204" pitchFamily="34" charset="0"/>
              </a:rPr>
              <a:t>	3. 	Forecast Non-bank liabilities including Net Worth (using NI)</a:t>
            </a:r>
          </a:p>
          <a:p>
            <a:pPr>
              <a:lnSpc>
                <a:spcPct val="80000"/>
              </a:lnSpc>
              <a:buFontTx/>
              <a:buNone/>
            </a:pPr>
            <a:r>
              <a:rPr lang="en-US" sz="1600" dirty="0">
                <a:latin typeface="Arial" panose="020B0604020202020204" pitchFamily="34" charset="0"/>
                <a:cs typeface="Arial" panose="020B0604020202020204" pitchFamily="34" charset="0"/>
              </a:rPr>
              <a:t>		- New Net Worth = Previous Year Net Worth + NI</a:t>
            </a:r>
          </a:p>
          <a:p>
            <a:pPr>
              <a:lnSpc>
                <a:spcPct val="80000"/>
              </a:lnSpc>
              <a:buFontTx/>
              <a:buNone/>
            </a:pPr>
            <a:r>
              <a:rPr lang="en-US" sz="1600" dirty="0">
                <a:latin typeface="Arial" panose="020B0604020202020204" pitchFamily="34" charset="0"/>
                <a:cs typeface="Arial" panose="020B0604020202020204" pitchFamily="34" charset="0"/>
              </a:rPr>
              <a:t>	4. 	Difference = “Bank Plug”</a:t>
            </a:r>
          </a:p>
          <a:p>
            <a:pPr>
              <a:lnSpc>
                <a:spcPct val="80000"/>
              </a:lnSpc>
              <a:buFontTx/>
              <a:buNone/>
            </a:pPr>
            <a:r>
              <a:rPr lang="en-US" sz="1600" dirty="0">
                <a:latin typeface="Arial" panose="020B0604020202020204" pitchFamily="34" charset="0"/>
                <a:cs typeface="Arial" panose="020B0604020202020204" pitchFamily="34" charset="0"/>
              </a:rPr>
              <a:t>	5.	Forecast interest payment using Bank Plug</a:t>
            </a:r>
          </a:p>
          <a:p>
            <a:pPr>
              <a:lnSpc>
                <a:spcPct val="80000"/>
              </a:lnSpc>
              <a:buFontTx/>
              <a:buNone/>
            </a:pPr>
            <a:r>
              <a:rPr lang="en-US" sz="1600" dirty="0">
                <a:latin typeface="Arial" panose="020B0604020202020204" pitchFamily="34" charset="0"/>
                <a:cs typeface="Arial" panose="020B0604020202020204" pitchFamily="34" charset="0"/>
              </a:rPr>
              <a:t>	6. 	Using this plug, get Net Income from I/S.</a:t>
            </a:r>
          </a:p>
          <a:p>
            <a:pPr>
              <a:lnSpc>
                <a:spcPct val="80000"/>
              </a:lnSpc>
              <a:buFontTx/>
              <a:buNone/>
            </a:pPr>
            <a:r>
              <a:rPr lang="en-US" sz="1600" dirty="0">
                <a:latin typeface="Arial" panose="020B0604020202020204" pitchFamily="34" charset="0"/>
                <a:cs typeface="Arial" panose="020B0604020202020204" pitchFamily="34" charset="0"/>
              </a:rPr>
              <a:t>	7.	Consistency check: Is Net Income from I/S = Net Income from B/S</a:t>
            </a:r>
          </a:p>
          <a:p>
            <a:pPr>
              <a:lnSpc>
                <a:spcPct val="80000"/>
              </a:lnSpc>
              <a:buFontTx/>
              <a:buNone/>
            </a:pPr>
            <a:r>
              <a:rPr lang="en-US" sz="1600" dirty="0">
                <a:latin typeface="Arial" panose="020B0604020202020204" pitchFamily="34" charset="0"/>
                <a:cs typeface="Arial" panose="020B0604020202020204" pitchFamily="34" charset="0"/>
              </a:rPr>
              <a:t>			If yes, stop.	</a:t>
            </a:r>
          </a:p>
          <a:p>
            <a:pPr>
              <a:lnSpc>
                <a:spcPct val="80000"/>
              </a:lnSpc>
              <a:buFontTx/>
              <a:buNone/>
            </a:pPr>
            <a:r>
              <a:rPr lang="en-US" sz="1600" dirty="0">
                <a:latin typeface="Arial" panose="020B0604020202020204" pitchFamily="34" charset="0"/>
                <a:cs typeface="Arial" panose="020B0604020202020204" pitchFamily="34" charset="0"/>
              </a:rPr>
              <a:t>	8. 	Otherwise,</a:t>
            </a:r>
          </a:p>
          <a:p>
            <a:pPr>
              <a:lnSpc>
                <a:spcPct val="80000"/>
              </a:lnSpc>
              <a:buFontTx/>
              <a:buNone/>
            </a:pPr>
            <a:r>
              <a:rPr lang="en-US" sz="1600" dirty="0">
                <a:latin typeface="Arial" panose="020B0604020202020204" pitchFamily="34" charset="0"/>
                <a:cs typeface="Arial" panose="020B0604020202020204" pitchFamily="34" charset="0"/>
              </a:rPr>
              <a:t>		- Use Net Income from B/S</a:t>
            </a:r>
          </a:p>
          <a:p>
            <a:pPr>
              <a:lnSpc>
                <a:spcPct val="80000"/>
              </a:lnSpc>
              <a:buFontTx/>
              <a:buNone/>
            </a:pPr>
            <a:r>
              <a:rPr lang="en-US" sz="1600" dirty="0">
                <a:latin typeface="Arial" panose="020B0604020202020204" pitchFamily="34" charset="0"/>
                <a:cs typeface="Arial" panose="020B0604020202020204" pitchFamily="34" charset="0"/>
              </a:rPr>
              <a:t>		- Go back to Step 3.</a:t>
            </a:r>
          </a:p>
          <a:p>
            <a:pPr>
              <a:lnSpc>
                <a:spcPct val="80000"/>
              </a:lnSpc>
              <a:buFontTx/>
              <a:buNone/>
            </a:pPr>
            <a:endParaRPr lang="en-US" sz="1600" b="1" dirty="0">
              <a:latin typeface="Arial" panose="020B0604020202020204" pitchFamily="34" charset="0"/>
              <a:cs typeface="Arial" panose="020B0604020202020204" pitchFamily="34" charset="0"/>
            </a:endParaRPr>
          </a:p>
          <a:p>
            <a:pPr>
              <a:lnSpc>
                <a:spcPct val="80000"/>
              </a:lnSpc>
              <a:buFontTx/>
              <a:buNone/>
            </a:pPr>
            <a:r>
              <a:rPr lang="en-US" sz="1600" dirty="0">
                <a:latin typeface="Arial" panose="020B0604020202020204" pitchFamily="34" charset="0"/>
                <a:cs typeface="Arial" panose="020B0604020202020204" pitchFamily="34" charset="0"/>
              </a:rPr>
              <a:t>Recall: All we want are rough approximations, no need to go to the 10</a:t>
            </a:r>
            <a:r>
              <a:rPr lang="en-US" sz="1600" baseline="30000" dirty="0">
                <a:latin typeface="Arial" panose="020B0604020202020204" pitchFamily="34" charset="0"/>
                <a:cs typeface="Arial" panose="020B0604020202020204" pitchFamily="34" charset="0"/>
              </a:rPr>
              <a:t>th</a:t>
            </a:r>
            <a:r>
              <a:rPr lang="en-US" sz="1600" dirty="0">
                <a:latin typeface="Arial" panose="020B0604020202020204" pitchFamily="34" charset="0"/>
                <a:cs typeface="Arial" panose="020B0604020202020204" pitchFamily="34" charset="0"/>
              </a:rPr>
              <a:t> decimal.</a:t>
            </a:r>
          </a:p>
          <a:p>
            <a:pPr>
              <a:lnSpc>
                <a:spcPct val="80000"/>
              </a:lnSpc>
              <a:buFontTx/>
              <a:buNone/>
            </a:pPr>
            <a:r>
              <a:rPr lang="en-US" sz="1600" dirty="0">
                <a:latin typeface="Arial" panose="020B0604020202020204" pitchFamily="34" charset="0"/>
                <a:cs typeface="Arial" panose="020B0604020202020204" pitchFamily="34" charset="0"/>
              </a:rPr>
              <a:t>Of course, we can avoid iterations at the cost of (very little and simple) algebra</a:t>
            </a:r>
          </a:p>
        </p:txBody>
      </p:sp>
      <p:sp>
        <p:nvSpPr>
          <p:cNvPr id="4" name="Slide Number Placeholder 3"/>
          <p:cNvSpPr>
            <a:spLocks noGrp="1"/>
          </p:cNvSpPr>
          <p:nvPr>
            <p:ph type="sldNum" sz="quarter" idx="12"/>
          </p:nvPr>
        </p:nvSpPr>
        <p:spPr/>
        <p:txBody>
          <a:bodyPr/>
          <a:lstStyle/>
          <a:p>
            <a:fld id="{26A7C16E-FF9F-4AC5-9752-FF0750B8A9A4}" type="slidenum">
              <a:rPr lang="en-US"/>
              <a:pPr/>
              <a:t>9</a:t>
            </a:fld>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78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78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785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78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785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785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785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785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785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7859">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7859">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7859">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7859">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78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14805</TotalTime>
  <Words>2246</Words>
  <Application>Microsoft Macintosh PowerPoint</Application>
  <PresentationFormat>On-screen Show (4:3)</PresentationFormat>
  <Paragraphs>321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Courier New</vt:lpstr>
      <vt:lpstr>Symbol</vt:lpstr>
      <vt:lpstr>Wingdings</vt:lpstr>
      <vt:lpstr>Office Theme</vt:lpstr>
      <vt:lpstr>Lecture 3 - OregonPinotNoir.com #2</vt:lpstr>
      <vt:lpstr>Summary of Part I</vt:lpstr>
      <vt:lpstr>Learning objectives</vt:lpstr>
      <vt:lpstr>PowerPoint Presentation</vt:lpstr>
      <vt:lpstr>Forecasting: rules of the game</vt:lpstr>
      <vt:lpstr>Forecasting: caveats</vt:lpstr>
      <vt:lpstr>Main assumptions: scenarios</vt:lpstr>
      <vt:lpstr>One Tricky Issue: Circularity</vt:lpstr>
      <vt:lpstr>Pro Forma Statements:</vt:lpstr>
      <vt:lpstr>PowerPoint Presentation</vt:lpstr>
      <vt:lpstr>PowerPoint Presentation</vt:lpstr>
      <vt:lpstr>PowerPoint Presentation</vt:lpstr>
      <vt:lpstr>PowerPoint Presentation</vt:lpstr>
      <vt:lpstr>PowerPoint Presentation</vt:lpstr>
      <vt:lpstr>Sustainable Growth Rate</vt:lpstr>
      <vt:lpstr>Growing Faster than Sustainable Growth Rate</vt:lpstr>
      <vt:lpstr>Sustainable Growth: Key Point #1</vt:lpstr>
      <vt:lpstr>Sustainable Growth: Key Point #2</vt:lpstr>
      <vt:lpstr>Sustainable Growth: Key Point #3</vt:lpstr>
      <vt:lpstr>Questions</vt:lpstr>
      <vt:lpstr>Questions</vt:lpstr>
      <vt:lpstr>OregonPinotNoir.com Summary</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Leslie A. Larocca</dc:creator>
  <cp:lastModifiedBy>Microsoft Office User</cp:lastModifiedBy>
  <cp:revision>1565</cp:revision>
  <cp:lastPrinted>2018-09-11T19:29:16Z</cp:lastPrinted>
  <dcterms:created xsi:type="dcterms:W3CDTF">1998-05-28T13:20:42Z</dcterms:created>
  <dcterms:modified xsi:type="dcterms:W3CDTF">2020-09-07T19:04:57Z</dcterms:modified>
</cp:coreProperties>
</file>