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44" r:id="rId2"/>
    <p:sldId id="345" r:id="rId3"/>
    <p:sldId id="346" r:id="rId4"/>
    <p:sldId id="347" r:id="rId5"/>
    <p:sldId id="306" r:id="rId6"/>
    <p:sldId id="265" r:id="rId7"/>
    <p:sldId id="298" r:id="rId8"/>
    <p:sldId id="312" r:id="rId9"/>
    <p:sldId id="313" r:id="rId10"/>
    <p:sldId id="314" r:id="rId11"/>
    <p:sldId id="317" r:id="rId12"/>
    <p:sldId id="318" r:id="rId13"/>
    <p:sldId id="319" r:id="rId14"/>
    <p:sldId id="320" r:id="rId15"/>
    <p:sldId id="321" r:id="rId16"/>
    <p:sldId id="348" r:id="rId17"/>
    <p:sldId id="349" r:id="rId18"/>
    <p:sldId id="350" r:id="rId19"/>
    <p:sldId id="352" r:id="rId20"/>
    <p:sldId id="327" r:id="rId21"/>
    <p:sldId id="328" r:id="rId22"/>
    <p:sldId id="330" r:id="rId23"/>
    <p:sldId id="331" r:id="rId24"/>
    <p:sldId id="339" r:id="rId25"/>
    <p:sldId id="340" r:id="rId26"/>
    <p:sldId id="341" r:id="rId27"/>
    <p:sldId id="342" r:id="rId28"/>
    <p:sldId id="304" r:id="rId29"/>
    <p:sldId id="337" r:id="rId30"/>
    <p:sldId id="353" r:id="rId31"/>
    <p:sldId id="354" r:id="rId32"/>
    <p:sldId id="35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1024" autoAdjust="0"/>
  </p:normalViewPr>
  <p:slideViewPr>
    <p:cSldViewPr>
      <p:cViewPr>
        <p:scale>
          <a:sx n="100" d="100"/>
          <a:sy n="100" d="100"/>
        </p:scale>
        <p:origin x="-1496" y="4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3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4F8B2-015B-9240-A22C-76A6DA292D78}" type="datetimeFigureOut">
              <a:rPr lang="en-US" smtClean="0"/>
              <a:pPr/>
              <a:t>3/17/21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A7A99-A825-094B-8FA6-FBFEED70E7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83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A7A99-A825-094B-8FA6-FBFEED70E79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4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A7A99-A825-094B-8FA6-FBFEED70E79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64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A7A99-A825-094B-8FA6-FBFEED70E79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55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A7A99-A825-094B-8FA6-FBFEED70E79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4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29E-A3E5-4A31-8B7C-C5DE69FCF38D}" type="datetimeFigureOut">
              <a:rPr lang="en-US" smtClean="0"/>
              <a:pPr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BBA6-D513-4404-803F-A0D638244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29E-A3E5-4A31-8B7C-C5DE69FCF38D}" type="datetimeFigureOut">
              <a:rPr lang="en-US" smtClean="0"/>
              <a:pPr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BBA6-D513-4404-803F-A0D638244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29E-A3E5-4A31-8B7C-C5DE69FCF38D}" type="datetimeFigureOut">
              <a:rPr lang="en-US" smtClean="0"/>
              <a:pPr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BBA6-D513-4404-803F-A0D638244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>
            <a:lvl2pPr>
              <a:buFont typeface="Wingdings" pitchFamily="2" charset="2"/>
              <a:buChar char="§"/>
              <a:defRPr/>
            </a:lvl2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29E-A3E5-4A31-8B7C-C5DE69FCF38D}" type="datetimeFigureOut">
              <a:rPr lang="en-US" smtClean="0"/>
              <a:pPr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BBA6-D513-4404-803F-A0D638244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29E-A3E5-4A31-8B7C-C5DE69FCF38D}" type="datetimeFigureOut">
              <a:rPr lang="en-US" smtClean="0"/>
              <a:pPr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BBA6-D513-4404-803F-A0D638244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29E-A3E5-4A31-8B7C-C5DE69FCF38D}" type="datetimeFigureOut">
              <a:rPr lang="en-US" smtClean="0"/>
              <a:pPr/>
              <a:t>3/17/21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BBA6-D513-4404-803F-A0D638244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29E-A3E5-4A31-8B7C-C5DE69FCF38D}" type="datetimeFigureOut">
              <a:rPr lang="en-US" smtClean="0"/>
              <a:pPr/>
              <a:t>3/17/21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BBA6-D513-4404-803F-A0D638244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29E-A3E5-4A31-8B7C-C5DE69FCF38D}" type="datetimeFigureOut">
              <a:rPr lang="en-US" smtClean="0"/>
              <a:pPr/>
              <a:t>3/17/21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BBA6-D513-4404-803F-A0D638244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29E-A3E5-4A31-8B7C-C5DE69FCF38D}" type="datetimeFigureOut">
              <a:rPr lang="en-US" smtClean="0"/>
              <a:pPr/>
              <a:t>3/17/21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BBA6-D513-4404-803F-A0D638244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29E-A3E5-4A31-8B7C-C5DE69FCF38D}" type="datetimeFigureOut">
              <a:rPr lang="en-US" smtClean="0"/>
              <a:pPr/>
              <a:t>3/17/21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BBA6-D513-4404-803F-A0D638244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29E-A3E5-4A31-8B7C-C5DE69FCF38D}" type="datetimeFigureOut">
              <a:rPr lang="en-US" smtClean="0"/>
              <a:pPr/>
              <a:t>3/17/21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BBA6-D513-4404-803F-A0D638244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E529E-A3E5-4A31-8B7C-C5DE69FCF38D}" type="datetimeFigureOut">
              <a:rPr lang="en-US" smtClean="0"/>
              <a:pPr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4BBA6-D513-4404-803F-A0D638244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Times New Roman"/>
          <a:ea typeface="+mj-ea"/>
          <a:cs typeface="Times New Roman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0.png"/><Relationship Id="rId3" Type="http://schemas.openxmlformats.org/officeDocument/2006/relationships/image" Target="../media/image5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jpeg"/><Relationship Id="rId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9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9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9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Relationship Id="rId3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4.png"/><Relationship Id="rId5" Type="http://schemas.openxmlformats.org/officeDocument/2006/relationships/image" Target="../media/image4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43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4.png"/><Relationship Id="rId5" Type="http://schemas.openxmlformats.org/officeDocument/2006/relationships/image" Target="../media/image34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50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4.png"/><Relationship Id="rId12" Type="http://schemas.openxmlformats.org/officeDocument/2006/relationships/image" Target="../media/image75.png"/><Relationship Id="rId13" Type="http://schemas.openxmlformats.org/officeDocument/2006/relationships/image" Target="../media/image76.png"/><Relationship Id="rId14" Type="http://schemas.openxmlformats.org/officeDocument/2006/relationships/image" Target="../media/image67.png"/><Relationship Id="rId15" Type="http://schemas.openxmlformats.org/officeDocument/2006/relationships/image" Target="../media/image69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120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68.png"/><Relationship Id="rId10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5.png"/><Relationship Id="rId12" Type="http://schemas.openxmlformats.org/officeDocument/2006/relationships/image" Target="../media/image76.png"/><Relationship Id="rId13" Type="http://schemas.openxmlformats.org/officeDocument/2006/relationships/image" Target="../media/image69.png"/><Relationship Id="rId14" Type="http://schemas.openxmlformats.org/officeDocument/2006/relationships/image" Target="../media/image70.png"/><Relationship Id="rId17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120.png"/><Relationship Id="rId4" Type="http://schemas.openxmlformats.org/officeDocument/2006/relationships/image" Target="../media/image65.png"/><Relationship Id="rId5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68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5.png"/><Relationship Id="rId12" Type="http://schemas.openxmlformats.org/officeDocument/2006/relationships/image" Target="../media/image76.png"/><Relationship Id="rId13" Type="http://schemas.openxmlformats.org/officeDocument/2006/relationships/image" Target="../media/image69.png"/><Relationship Id="rId14" Type="http://schemas.openxmlformats.org/officeDocument/2006/relationships/image" Target="../media/image70.png"/><Relationship Id="rId15" Type="http://schemas.openxmlformats.org/officeDocument/2006/relationships/image" Target="../media/image79.png"/><Relationship Id="rId16" Type="http://schemas.openxmlformats.org/officeDocument/2006/relationships/image" Target="../media/image80.png"/><Relationship Id="rId17" Type="http://schemas.openxmlformats.org/officeDocument/2006/relationships/image" Target="../media/image81.png"/><Relationship Id="rId18" Type="http://schemas.openxmlformats.org/officeDocument/2006/relationships/image" Target="../media/image51.png"/><Relationship Id="rId19" Type="http://schemas.openxmlformats.org/officeDocument/2006/relationships/image" Target="../media/image5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120.png"/><Relationship Id="rId4" Type="http://schemas.openxmlformats.org/officeDocument/2006/relationships/image" Target="../media/image65.png"/><Relationship Id="rId5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68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5" Type="http://schemas.openxmlformats.org/officeDocument/2006/relationships/image" Target="../media/image88.png"/><Relationship Id="rId6" Type="http://schemas.openxmlformats.org/officeDocument/2006/relationships/image" Target="../media/image54.png"/><Relationship Id="rId12" Type="http://schemas.openxmlformats.org/officeDocument/2006/relationships/image" Target="../media/image95.png"/><Relationship Id="rId13" Type="http://schemas.openxmlformats.org/officeDocument/2006/relationships/image" Target="../media/image96.png"/><Relationship Id="rId14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6.006 Introduction to Algorithms</a:t>
            </a:r>
            <a:br>
              <a:rPr lang="en-US" dirty="0" smtClean="0"/>
            </a:br>
            <a:r>
              <a:rPr lang="en-US" dirty="0" smtClean="0"/>
              <a:t>Spring 2021 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</a:rPr>
              <a:t>Lecture </a:t>
            </a:r>
            <a:r>
              <a:rPr lang="en-US" smtClean="0">
                <a:solidFill>
                  <a:schemeClr val="tx1"/>
                </a:solidFill>
              </a:rPr>
              <a:t>9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 smtClean="0"/>
              <a:t>Graphs &amp; BFS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Nir Shavit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 txBox="1">
            <a:spLocks noChangeArrowheads="1"/>
          </p:cNvSpPr>
          <p:nvPr/>
        </p:nvSpPr>
        <p:spPr bwMode="auto">
          <a:xfrm>
            <a:off x="1866900" y="5391150"/>
            <a:ext cx="8267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endParaRPr lang="en-US" sz="3600" b="1"/>
          </a:p>
        </p:txBody>
      </p:sp>
    </p:spTree>
    <p:extLst>
      <p:ext uri="{BB962C8B-B14F-4D97-AF65-F5344CB8AC3E}">
        <p14:creationId xmlns:p14="http://schemas.microsoft.com/office/powerpoint/2010/main" val="409011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Two Computer Representations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1371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Many representations with pros/cons</a:t>
            </a:r>
          </a:p>
          <a:p>
            <a:pPr marL="457200" lvl="1" indent="0">
              <a:buNone/>
            </a:pPr>
            <a:r>
              <a:rPr lang="en-US" i="1" dirty="0"/>
              <a:t> Adjacency lists                          Adjacency matrix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14650" y="2449020"/>
            <a:ext cx="3162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  <a:buSzPct val="150000"/>
            </a:pPr>
            <a:r>
              <a:rPr lang="en-US" sz="3200" i="0" dirty="0">
                <a:solidFill>
                  <a:srgbClr val="FF0000"/>
                </a:solidFill>
                <a:latin typeface="Arial Narrow" pitchFamily="34" charset="0"/>
              </a:rPr>
              <a:t>Pros? </a:t>
            </a:r>
            <a:r>
              <a:rPr lang="en-US" sz="3200" dirty="0">
                <a:solidFill>
                  <a:srgbClr val="FF0000"/>
                </a:solidFill>
                <a:latin typeface="Arial Narrow" pitchFamily="34" charset="0"/>
              </a:rPr>
              <a:t>Cons?</a:t>
            </a:r>
            <a:endParaRPr lang="en-US" sz="3200" i="0" dirty="0">
              <a:solidFill>
                <a:srgbClr val="FF0000"/>
              </a:solidFill>
              <a:latin typeface="Arial Narrow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4827" y="3779490"/>
                <a:ext cx="4114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800" i="0" dirty="0">
                    <a:latin typeface="Arial Narrow" pitchFamily="34" charset="0"/>
                  </a:rPr>
                  <a:t>Sparse Graph:  </a:t>
                </a:r>
                <a14:m>
                  <m:oMath xmlns=""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7" y="3779490"/>
                <a:ext cx="4114800" cy="523220"/>
              </a:xfrm>
              <a:prstGeom prst="rect">
                <a:avLst/>
              </a:prstGeom>
              <a:blipFill>
                <a:blip r:embed="rId2"/>
                <a:stretch>
                  <a:fillRect l="-3111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898BD82-03A5-4709-9B55-154014227E4B}"/>
              </a:ext>
            </a:extLst>
          </p:cNvPr>
          <p:cNvSpPr txBox="1"/>
          <p:nvPr/>
        </p:nvSpPr>
        <p:spPr>
          <a:xfrm>
            <a:off x="76200" y="4580353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i="0" dirty="0">
                <a:latin typeface="Arial Narrow" pitchFamily="34" charset="0"/>
              </a:rPr>
              <a:t>Adjacency List more economical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D0C69844-8298-45E6-81D2-CBD2BC27DA45}"/>
                  </a:ext>
                </a:extLst>
              </p:cNvPr>
              <p:cNvSpPr txBox="1"/>
              <p:nvPr/>
            </p:nvSpPr>
            <p:spPr>
              <a:xfrm>
                <a:off x="4895427" y="3757351"/>
                <a:ext cx="4114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800" i="0" dirty="0">
                    <a:latin typeface="Arial Narrow" pitchFamily="34" charset="0"/>
                  </a:rPr>
                  <a:t>Dense Graph:  </a:t>
                </a:r>
                <a14:m>
                  <m:oMath xmlns=""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800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C69844-8298-45E6-81D2-CBD2BC27D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427" y="3757351"/>
                <a:ext cx="4114800" cy="523220"/>
              </a:xfrm>
              <a:prstGeom prst="rect">
                <a:avLst/>
              </a:prstGeom>
              <a:blipFill>
                <a:blip r:embed="rId3"/>
                <a:stretch>
                  <a:fillRect l="-2963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A368910-4FB7-4171-9DAC-57514C7974A1}"/>
              </a:ext>
            </a:extLst>
          </p:cNvPr>
          <p:cNvSpPr txBox="1"/>
          <p:nvPr/>
        </p:nvSpPr>
        <p:spPr>
          <a:xfrm>
            <a:off x="4876800" y="4558214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i="0" dirty="0">
                <a:latin typeface="Arial Narrow" pitchFamily="34" charset="0"/>
              </a:rPr>
              <a:t>Adjacency Matrix faster edge check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E0A997A-3024-4FCE-B806-CF0ECC7866B5}"/>
              </a:ext>
            </a:extLst>
          </p:cNvPr>
          <p:cNvSpPr txBox="1"/>
          <p:nvPr/>
        </p:nvSpPr>
        <p:spPr>
          <a:xfrm>
            <a:off x="2590800" y="5904322"/>
            <a:ext cx="457200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  <a:buSzPct val="150000"/>
            </a:pPr>
            <a:r>
              <a:rPr lang="en-US" sz="2800" b="1" i="0" dirty="0">
                <a:solidFill>
                  <a:srgbClr val="FF0000"/>
                </a:solidFill>
                <a:latin typeface="Arial Narrow" pitchFamily="34" charset="0"/>
              </a:rPr>
              <a:t>Today:</a:t>
            </a:r>
            <a:r>
              <a:rPr lang="en-US" sz="2800" b="1" i="0" dirty="0">
                <a:latin typeface="Arial Narrow" pitchFamily="34" charset="0"/>
              </a:rPr>
              <a:t> </a:t>
            </a:r>
            <a:r>
              <a:rPr lang="en-US" sz="2800" dirty="0">
                <a:latin typeface="Arial Narrow" pitchFamily="34" charset="0"/>
              </a:rPr>
              <a:t>Only Undirected Graphs</a:t>
            </a:r>
            <a:endParaRPr lang="en-US" sz="2800" i="0" dirty="0">
              <a:latin typeface="Arial Narrow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E584102E-DB2F-4F49-8EE7-B7F85F45FD47}"/>
              </a:ext>
            </a:extLst>
          </p:cNvPr>
          <p:cNvSpPr/>
          <p:nvPr/>
        </p:nvSpPr>
        <p:spPr>
          <a:xfrm>
            <a:off x="81280" y="3298613"/>
            <a:ext cx="4030133" cy="2038774"/>
          </a:xfrm>
          <a:custGeom>
            <a:avLst/>
            <a:gdLst>
              <a:gd name="connsiteX0" fmla="*/ 2377440 w 4030133"/>
              <a:gd name="connsiteY0" fmla="*/ 1984587 h 2038774"/>
              <a:gd name="connsiteX1" fmla="*/ 2431627 w 4030133"/>
              <a:gd name="connsiteY1" fmla="*/ 1991360 h 2038774"/>
              <a:gd name="connsiteX2" fmla="*/ 2709333 w 4030133"/>
              <a:gd name="connsiteY2" fmla="*/ 2011680 h 2038774"/>
              <a:gd name="connsiteX3" fmla="*/ 2919307 w 4030133"/>
              <a:gd name="connsiteY3" fmla="*/ 2038774 h 2038774"/>
              <a:gd name="connsiteX4" fmla="*/ 3088640 w 4030133"/>
              <a:gd name="connsiteY4" fmla="*/ 2032000 h 2038774"/>
              <a:gd name="connsiteX5" fmla="*/ 3122507 w 4030133"/>
              <a:gd name="connsiteY5" fmla="*/ 2025227 h 2038774"/>
              <a:gd name="connsiteX6" fmla="*/ 3197013 w 4030133"/>
              <a:gd name="connsiteY6" fmla="*/ 1991360 h 2038774"/>
              <a:gd name="connsiteX7" fmla="*/ 3406987 w 4030133"/>
              <a:gd name="connsiteY7" fmla="*/ 1923627 h 2038774"/>
              <a:gd name="connsiteX8" fmla="*/ 3549227 w 4030133"/>
              <a:gd name="connsiteY8" fmla="*/ 1862667 h 2038774"/>
              <a:gd name="connsiteX9" fmla="*/ 3616960 w 4030133"/>
              <a:gd name="connsiteY9" fmla="*/ 1808480 h 2038774"/>
              <a:gd name="connsiteX10" fmla="*/ 3637280 w 4030133"/>
              <a:gd name="connsiteY10" fmla="*/ 1794934 h 2038774"/>
              <a:gd name="connsiteX11" fmla="*/ 3738880 w 4030133"/>
              <a:gd name="connsiteY11" fmla="*/ 1706880 h 2038774"/>
              <a:gd name="connsiteX12" fmla="*/ 3820160 w 4030133"/>
              <a:gd name="connsiteY12" fmla="*/ 1625600 h 2038774"/>
              <a:gd name="connsiteX13" fmla="*/ 3914987 w 4030133"/>
              <a:gd name="connsiteY13" fmla="*/ 1510454 h 2038774"/>
              <a:gd name="connsiteX14" fmla="*/ 3942080 w 4030133"/>
              <a:gd name="connsiteY14" fmla="*/ 1463040 h 2038774"/>
              <a:gd name="connsiteX15" fmla="*/ 3982720 w 4030133"/>
              <a:gd name="connsiteY15" fmla="*/ 1320800 h 2038774"/>
              <a:gd name="connsiteX16" fmla="*/ 3989493 w 4030133"/>
              <a:gd name="connsiteY16" fmla="*/ 1253067 h 2038774"/>
              <a:gd name="connsiteX17" fmla="*/ 4016587 w 4030133"/>
              <a:gd name="connsiteY17" fmla="*/ 1151467 h 2038774"/>
              <a:gd name="connsiteX18" fmla="*/ 4030133 w 4030133"/>
              <a:gd name="connsiteY18" fmla="*/ 873760 h 2038774"/>
              <a:gd name="connsiteX19" fmla="*/ 4023360 w 4030133"/>
              <a:gd name="connsiteY19" fmla="*/ 494454 h 2038774"/>
              <a:gd name="connsiteX20" fmla="*/ 4009813 w 4030133"/>
              <a:gd name="connsiteY20" fmla="*/ 413174 h 2038774"/>
              <a:gd name="connsiteX21" fmla="*/ 4003040 w 4030133"/>
              <a:gd name="connsiteY21" fmla="*/ 365760 h 2038774"/>
              <a:gd name="connsiteX22" fmla="*/ 3942080 w 4030133"/>
              <a:gd name="connsiteY22" fmla="*/ 250614 h 2038774"/>
              <a:gd name="connsiteX23" fmla="*/ 3914987 w 4030133"/>
              <a:gd name="connsiteY23" fmla="*/ 216747 h 2038774"/>
              <a:gd name="connsiteX24" fmla="*/ 3847253 w 4030133"/>
              <a:gd name="connsiteY24" fmla="*/ 169334 h 2038774"/>
              <a:gd name="connsiteX25" fmla="*/ 3752427 w 4030133"/>
              <a:gd name="connsiteY25" fmla="*/ 121920 h 2038774"/>
              <a:gd name="connsiteX26" fmla="*/ 3691467 w 4030133"/>
              <a:gd name="connsiteY26" fmla="*/ 108374 h 2038774"/>
              <a:gd name="connsiteX27" fmla="*/ 3481493 w 4030133"/>
              <a:gd name="connsiteY27" fmla="*/ 60960 h 2038774"/>
              <a:gd name="connsiteX28" fmla="*/ 3393440 w 4030133"/>
              <a:gd name="connsiteY28" fmla="*/ 40640 h 2038774"/>
              <a:gd name="connsiteX29" fmla="*/ 3305387 w 4030133"/>
              <a:gd name="connsiteY29" fmla="*/ 20320 h 2038774"/>
              <a:gd name="connsiteX30" fmla="*/ 3014133 w 4030133"/>
              <a:gd name="connsiteY30" fmla="*/ 0 h 2038774"/>
              <a:gd name="connsiteX31" fmla="*/ 2614507 w 4030133"/>
              <a:gd name="connsiteY31" fmla="*/ 13547 h 2038774"/>
              <a:gd name="connsiteX32" fmla="*/ 1794933 w 4030133"/>
              <a:gd name="connsiteY32" fmla="*/ 13547 h 2038774"/>
              <a:gd name="connsiteX33" fmla="*/ 1781387 w 4030133"/>
              <a:gd name="connsiteY33" fmla="*/ 33867 h 2038774"/>
              <a:gd name="connsiteX34" fmla="*/ 1761067 w 4030133"/>
              <a:gd name="connsiteY34" fmla="*/ 47414 h 2038774"/>
              <a:gd name="connsiteX35" fmla="*/ 1733973 w 4030133"/>
              <a:gd name="connsiteY35" fmla="*/ 74507 h 2038774"/>
              <a:gd name="connsiteX36" fmla="*/ 1693333 w 4030133"/>
              <a:gd name="connsiteY36" fmla="*/ 94827 h 2038774"/>
              <a:gd name="connsiteX37" fmla="*/ 1652693 w 4030133"/>
              <a:gd name="connsiteY37" fmla="*/ 115147 h 2038774"/>
              <a:gd name="connsiteX38" fmla="*/ 1632373 w 4030133"/>
              <a:gd name="connsiteY38" fmla="*/ 128694 h 2038774"/>
              <a:gd name="connsiteX39" fmla="*/ 1591733 w 4030133"/>
              <a:gd name="connsiteY39" fmla="*/ 142240 h 2038774"/>
              <a:gd name="connsiteX40" fmla="*/ 1618827 w 4030133"/>
              <a:gd name="connsiteY40" fmla="*/ 149014 h 2038774"/>
              <a:gd name="connsiteX41" fmla="*/ 1605280 w 4030133"/>
              <a:gd name="connsiteY41" fmla="*/ 169334 h 2038774"/>
              <a:gd name="connsiteX42" fmla="*/ 1584960 w 4030133"/>
              <a:gd name="connsiteY42" fmla="*/ 162560 h 2038774"/>
              <a:gd name="connsiteX43" fmla="*/ 1571413 w 4030133"/>
              <a:gd name="connsiteY43" fmla="*/ 115147 h 2038774"/>
              <a:gd name="connsiteX44" fmla="*/ 1564640 w 4030133"/>
              <a:gd name="connsiteY44" fmla="*/ 94827 h 2038774"/>
              <a:gd name="connsiteX45" fmla="*/ 1524000 w 4030133"/>
              <a:gd name="connsiteY45" fmla="*/ 67734 h 2038774"/>
              <a:gd name="connsiteX46" fmla="*/ 1503680 w 4030133"/>
              <a:gd name="connsiteY46" fmla="*/ 60960 h 2038774"/>
              <a:gd name="connsiteX47" fmla="*/ 1456267 w 4030133"/>
              <a:gd name="connsiteY47" fmla="*/ 47414 h 2038774"/>
              <a:gd name="connsiteX48" fmla="*/ 1429173 w 4030133"/>
              <a:gd name="connsiteY48" fmla="*/ 33867 h 2038774"/>
              <a:gd name="connsiteX49" fmla="*/ 1320800 w 4030133"/>
              <a:gd name="connsiteY49" fmla="*/ 27094 h 2038774"/>
              <a:gd name="connsiteX50" fmla="*/ 1151467 w 4030133"/>
              <a:gd name="connsiteY50" fmla="*/ 33867 h 2038774"/>
              <a:gd name="connsiteX51" fmla="*/ 1110827 w 4030133"/>
              <a:gd name="connsiteY51" fmla="*/ 47414 h 2038774"/>
              <a:gd name="connsiteX52" fmla="*/ 1083733 w 4030133"/>
              <a:gd name="connsiteY52" fmla="*/ 54187 h 2038774"/>
              <a:gd name="connsiteX53" fmla="*/ 975360 w 4030133"/>
              <a:gd name="connsiteY53" fmla="*/ 94827 h 2038774"/>
              <a:gd name="connsiteX54" fmla="*/ 866987 w 4030133"/>
              <a:gd name="connsiteY54" fmla="*/ 142240 h 2038774"/>
              <a:gd name="connsiteX55" fmla="*/ 806027 w 4030133"/>
              <a:gd name="connsiteY55" fmla="*/ 162560 h 2038774"/>
              <a:gd name="connsiteX56" fmla="*/ 778933 w 4030133"/>
              <a:gd name="connsiteY56" fmla="*/ 176107 h 2038774"/>
              <a:gd name="connsiteX57" fmla="*/ 731520 w 4030133"/>
              <a:gd name="connsiteY57" fmla="*/ 203200 h 2038774"/>
              <a:gd name="connsiteX58" fmla="*/ 650240 w 4030133"/>
              <a:gd name="connsiteY58" fmla="*/ 237067 h 2038774"/>
              <a:gd name="connsiteX59" fmla="*/ 575733 w 4030133"/>
              <a:gd name="connsiteY59" fmla="*/ 284480 h 2038774"/>
              <a:gd name="connsiteX60" fmla="*/ 548640 w 4030133"/>
              <a:gd name="connsiteY60" fmla="*/ 304800 h 2038774"/>
              <a:gd name="connsiteX61" fmla="*/ 501227 w 4030133"/>
              <a:gd name="connsiteY61" fmla="*/ 338667 h 2038774"/>
              <a:gd name="connsiteX62" fmla="*/ 474133 w 4030133"/>
              <a:gd name="connsiteY62" fmla="*/ 365760 h 2038774"/>
              <a:gd name="connsiteX63" fmla="*/ 413173 w 4030133"/>
              <a:gd name="connsiteY63" fmla="*/ 386080 h 2038774"/>
              <a:gd name="connsiteX64" fmla="*/ 392853 w 4030133"/>
              <a:gd name="connsiteY64" fmla="*/ 399627 h 2038774"/>
              <a:gd name="connsiteX65" fmla="*/ 379307 w 4030133"/>
              <a:gd name="connsiteY65" fmla="*/ 419947 h 2038774"/>
              <a:gd name="connsiteX66" fmla="*/ 298027 w 4030133"/>
              <a:gd name="connsiteY66" fmla="*/ 453814 h 2038774"/>
              <a:gd name="connsiteX67" fmla="*/ 203200 w 4030133"/>
              <a:gd name="connsiteY67" fmla="*/ 487680 h 2038774"/>
              <a:gd name="connsiteX68" fmla="*/ 162560 w 4030133"/>
              <a:gd name="connsiteY68" fmla="*/ 501227 h 2038774"/>
              <a:gd name="connsiteX69" fmla="*/ 88053 w 4030133"/>
              <a:gd name="connsiteY69" fmla="*/ 535094 h 2038774"/>
              <a:gd name="connsiteX70" fmla="*/ 67733 w 4030133"/>
              <a:gd name="connsiteY70" fmla="*/ 548640 h 2038774"/>
              <a:gd name="connsiteX71" fmla="*/ 60960 w 4030133"/>
              <a:gd name="connsiteY71" fmla="*/ 568960 h 2038774"/>
              <a:gd name="connsiteX72" fmla="*/ 47413 w 4030133"/>
              <a:gd name="connsiteY72" fmla="*/ 596054 h 2038774"/>
              <a:gd name="connsiteX73" fmla="*/ 60960 w 4030133"/>
              <a:gd name="connsiteY73" fmla="*/ 812800 h 2038774"/>
              <a:gd name="connsiteX74" fmla="*/ 54187 w 4030133"/>
              <a:gd name="connsiteY74" fmla="*/ 1239520 h 2038774"/>
              <a:gd name="connsiteX75" fmla="*/ 40640 w 4030133"/>
              <a:gd name="connsiteY75" fmla="*/ 1388534 h 2038774"/>
              <a:gd name="connsiteX76" fmla="*/ 27093 w 4030133"/>
              <a:gd name="connsiteY76" fmla="*/ 1469814 h 2038774"/>
              <a:gd name="connsiteX77" fmla="*/ 20320 w 4030133"/>
              <a:gd name="connsiteY77" fmla="*/ 1510454 h 2038774"/>
              <a:gd name="connsiteX78" fmla="*/ 0 w 4030133"/>
              <a:gd name="connsiteY78" fmla="*/ 1808480 h 2038774"/>
              <a:gd name="connsiteX79" fmla="*/ 13547 w 4030133"/>
              <a:gd name="connsiteY79" fmla="*/ 1876214 h 2038774"/>
              <a:gd name="connsiteX80" fmla="*/ 108373 w 4030133"/>
              <a:gd name="connsiteY80" fmla="*/ 1943947 h 2038774"/>
              <a:gd name="connsiteX81" fmla="*/ 142240 w 4030133"/>
              <a:gd name="connsiteY81" fmla="*/ 1950720 h 2038774"/>
              <a:gd name="connsiteX82" fmla="*/ 169333 w 4030133"/>
              <a:gd name="connsiteY82" fmla="*/ 1964267 h 2038774"/>
              <a:gd name="connsiteX83" fmla="*/ 257387 w 4030133"/>
              <a:gd name="connsiteY83" fmla="*/ 1977814 h 2038774"/>
              <a:gd name="connsiteX84" fmla="*/ 345440 w 4030133"/>
              <a:gd name="connsiteY84" fmla="*/ 1984587 h 2038774"/>
              <a:gd name="connsiteX85" fmla="*/ 541867 w 4030133"/>
              <a:gd name="connsiteY85" fmla="*/ 1998134 h 2038774"/>
              <a:gd name="connsiteX86" fmla="*/ 690880 w 4030133"/>
              <a:gd name="connsiteY86" fmla="*/ 2018454 h 2038774"/>
              <a:gd name="connsiteX87" fmla="*/ 785707 w 4030133"/>
              <a:gd name="connsiteY87" fmla="*/ 2025227 h 2038774"/>
              <a:gd name="connsiteX88" fmla="*/ 1158240 w 4030133"/>
              <a:gd name="connsiteY88" fmla="*/ 2018454 h 2038774"/>
              <a:gd name="connsiteX89" fmla="*/ 1198880 w 4030133"/>
              <a:gd name="connsiteY89" fmla="*/ 1998134 h 2038774"/>
              <a:gd name="connsiteX90" fmla="*/ 1442720 w 4030133"/>
              <a:gd name="connsiteY90" fmla="*/ 1971040 h 2038774"/>
              <a:gd name="connsiteX91" fmla="*/ 1862667 w 4030133"/>
              <a:gd name="connsiteY91" fmla="*/ 1977814 h 2038774"/>
              <a:gd name="connsiteX92" fmla="*/ 1977813 w 4030133"/>
              <a:gd name="connsiteY92" fmla="*/ 1984587 h 2038774"/>
              <a:gd name="connsiteX93" fmla="*/ 1998133 w 4030133"/>
              <a:gd name="connsiteY93" fmla="*/ 1998134 h 2038774"/>
              <a:gd name="connsiteX94" fmla="*/ 2086187 w 4030133"/>
              <a:gd name="connsiteY94" fmla="*/ 2011680 h 2038774"/>
              <a:gd name="connsiteX95" fmla="*/ 2181013 w 4030133"/>
              <a:gd name="connsiteY95" fmla="*/ 2025227 h 2038774"/>
              <a:gd name="connsiteX96" fmla="*/ 2282613 w 4030133"/>
              <a:gd name="connsiteY96" fmla="*/ 2011680 h 2038774"/>
              <a:gd name="connsiteX97" fmla="*/ 2302933 w 4030133"/>
              <a:gd name="connsiteY97" fmla="*/ 1998134 h 2038774"/>
              <a:gd name="connsiteX98" fmla="*/ 2336800 w 4030133"/>
              <a:gd name="connsiteY98" fmla="*/ 2011680 h 2038774"/>
              <a:gd name="connsiteX99" fmla="*/ 2343573 w 4030133"/>
              <a:gd name="connsiteY99" fmla="*/ 2032000 h 203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4030133" h="2038774">
                <a:moveTo>
                  <a:pt x="2377440" y="1984587"/>
                </a:moveTo>
                <a:cubicBezTo>
                  <a:pt x="2395502" y="1986845"/>
                  <a:pt x="2413482" y="1989908"/>
                  <a:pt x="2431627" y="1991360"/>
                </a:cubicBezTo>
                <a:cubicBezTo>
                  <a:pt x="2598579" y="2004717"/>
                  <a:pt x="2511957" y="1990148"/>
                  <a:pt x="2709333" y="2011680"/>
                </a:cubicBezTo>
                <a:cubicBezTo>
                  <a:pt x="2779488" y="2019333"/>
                  <a:pt x="2919307" y="2038774"/>
                  <a:pt x="2919307" y="2038774"/>
                </a:cubicBezTo>
                <a:cubicBezTo>
                  <a:pt x="2975751" y="2036516"/>
                  <a:pt x="3032276" y="2035758"/>
                  <a:pt x="3088640" y="2032000"/>
                </a:cubicBezTo>
                <a:cubicBezTo>
                  <a:pt x="3100127" y="2031234"/>
                  <a:pt x="3111585" y="2028868"/>
                  <a:pt x="3122507" y="2025227"/>
                </a:cubicBezTo>
                <a:cubicBezTo>
                  <a:pt x="3218689" y="1993167"/>
                  <a:pt x="3131353" y="2017155"/>
                  <a:pt x="3197013" y="1991360"/>
                </a:cubicBezTo>
                <a:cubicBezTo>
                  <a:pt x="3361841" y="1926606"/>
                  <a:pt x="3305781" y="1938084"/>
                  <a:pt x="3406987" y="1923627"/>
                </a:cubicBezTo>
                <a:cubicBezTo>
                  <a:pt x="3455111" y="1906127"/>
                  <a:pt x="3505718" y="1890948"/>
                  <a:pt x="3549227" y="1862667"/>
                </a:cubicBezTo>
                <a:cubicBezTo>
                  <a:pt x="3573469" y="1846909"/>
                  <a:pt x="3594042" y="1826109"/>
                  <a:pt x="3616960" y="1808480"/>
                </a:cubicBezTo>
                <a:cubicBezTo>
                  <a:pt x="3623412" y="1803517"/>
                  <a:pt x="3630768" y="1799818"/>
                  <a:pt x="3637280" y="1794934"/>
                </a:cubicBezTo>
                <a:cubicBezTo>
                  <a:pt x="3670825" y="1769775"/>
                  <a:pt x="3710912" y="1733577"/>
                  <a:pt x="3738880" y="1706880"/>
                </a:cubicBezTo>
                <a:cubicBezTo>
                  <a:pt x="3766596" y="1680424"/>
                  <a:pt x="3795802" y="1655177"/>
                  <a:pt x="3820160" y="1625600"/>
                </a:cubicBezTo>
                <a:cubicBezTo>
                  <a:pt x="3851769" y="1587218"/>
                  <a:pt x="3890318" y="1553625"/>
                  <a:pt x="3914987" y="1510454"/>
                </a:cubicBezTo>
                <a:lnTo>
                  <a:pt x="3942080" y="1463040"/>
                </a:lnTo>
                <a:cubicBezTo>
                  <a:pt x="3972122" y="1342871"/>
                  <a:pt x="3955344" y="1389240"/>
                  <a:pt x="3982720" y="1320800"/>
                </a:cubicBezTo>
                <a:cubicBezTo>
                  <a:pt x="3984978" y="1298222"/>
                  <a:pt x="3985043" y="1275317"/>
                  <a:pt x="3989493" y="1253067"/>
                </a:cubicBezTo>
                <a:cubicBezTo>
                  <a:pt x="3996367" y="1218697"/>
                  <a:pt x="4016587" y="1151467"/>
                  <a:pt x="4016587" y="1151467"/>
                </a:cubicBezTo>
                <a:cubicBezTo>
                  <a:pt x="4023578" y="1053585"/>
                  <a:pt x="4030133" y="977060"/>
                  <a:pt x="4030133" y="873760"/>
                </a:cubicBezTo>
                <a:cubicBezTo>
                  <a:pt x="4030133" y="747305"/>
                  <a:pt x="4028934" y="620787"/>
                  <a:pt x="4023360" y="494454"/>
                </a:cubicBezTo>
                <a:cubicBezTo>
                  <a:pt x="4022149" y="467014"/>
                  <a:pt x="4014097" y="440305"/>
                  <a:pt x="4009813" y="413174"/>
                </a:cubicBezTo>
                <a:cubicBezTo>
                  <a:pt x="4007323" y="397404"/>
                  <a:pt x="4007802" y="380998"/>
                  <a:pt x="4003040" y="365760"/>
                </a:cubicBezTo>
                <a:cubicBezTo>
                  <a:pt x="3990861" y="326786"/>
                  <a:pt x="3965161" y="283953"/>
                  <a:pt x="3942080" y="250614"/>
                </a:cubicBezTo>
                <a:cubicBezTo>
                  <a:pt x="3933851" y="238728"/>
                  <a:pt x="3925963" y="226155"/>
                  <a:pt x="3914987" y="216747"/>
                </a:cubicBezTo>
                <a:cubicBezTo>
                  <a:pt x="3894062" y="198811"/>
                  <a:pt x="3870555" y="184051"/>
                  <a:pt x="3847253" y="169334"/>
                </a:cubicBezTo>
                <a:cubicBezTo>
                  <a:pt x="3826434" y="156185"/>
                  <a:pt x="3781321" y="130175"/>
                  <a:pt x="3752427" y="121920"/>
                </a:cubicBezTo>
                <a:cubicBezTo>
                  <a:pt x="3732412" y="116202"/>
                  <a:pt x="3711616" y="113598"/>
                  <a:pt x="3691467" y="108374"/>
                </a:cubicBezTo>
                <a:cubicBezTo>
                  <a:pt x="3514481" y="62489"/>
                  <a:pt x="3629860" y="83786"/>
                  <a:pt x="3481493" y="60960"/>
                </a:cubicBezTo>
                <a:cubicBezTo>
                  <a:pt x="3402114" y="34502"/>
                  <a:pt x="3481367" y="58226"/>
                  <a:pt x="3393440" y="40640"/>
                </a:cubicBezTo>
                <a:cubicBezTo>
                  <a:pt x="3363903" y="34732"/>
                  <a:pt x="3335100" y="25272"/>
                  <a:pt x="3305387" y="20320"/>
                </a:cubicBezTo>
                <a:cubicBezTo>
                  <a:pt x="3198239" y="2462"/>
                  <a:pt x="3128015" y="4380"/>
                  <a:pt x="3014133" y="0"/>
                </a:cubicBezTo>
                <a:cubicBezTo>
                  <a:pt x="2880924" y="4516"/>
                  <a:pt x="2747789" y="12581"/>
                  <a:pt x="2614507" y="13547"/>
                </a:cubicBezTo>
                <a:cubicBezTo>
                  <a:pt x="1227454" y="23599"/>
                  <a:pt x="2660339" y="-7057"/>
                  <a:pt x="1794933" y="13547"/>
                </a:cubicBezTo>
                <a:cubicBezTo>
                  <a:pt x="1790418" y="20320"/>
                  <a:pt x="1787143" y="28111"/>
                  <a:pt x="1781387" y="33867"/>
                </a:cubicBezTo>
                <a:cubicBezTo>
                  <a:pt x="1775631" y="39623"/>
                  <a:pt x="1766152" y="41057"/>
                  <a:pt x="1761067" y="47414"/>
                </a:cubicBezTo>
                <a:cubicBezTo>
                  <a:pt x="1734795" y="80254"/>
                  <a:pt x="1778306" y="59730"/>
                  <a:pt x="1733973" y="74507"/>
                </a:cubicBezTo>
                <a:cubicBezTo>
                  <a:pt x="1675738" y="113331"/>
                  <a:pt x="1749419" y="66784"/>
                  <a:pt x="1693333" y="94827"/>
                </a:cubicBezTo>
                <a:cubicBezTo>
                  <a:pt x="1640812" y="121088"/>
                  <a:pt x="1703768" y="98123"/>
                  <a:pt x="1652693" y="115147"/>
                </a:cubicBezTo>
                <a:cubicBezTo>
                  <a:pt x="1645920" y="119663"/>
                  <a:pt x="1639812" y="125388"/>
                  <a:pt x="1632373" y="128694"/>
                </a:cubicBezTo>
                <a:cubicBezTo>
                  <a:pt x="1619324" y="134493"/>
                  <a:pt x="1591733" y="142240"/>
                  <a:pt x="1591733" y="142240"/>
                </a:cubicBezTo>
                <a:cubicBezTo>
                  <a:pt x="1600764" y="144498"/>
                  <a:pt x="1614664" y="140687"/>
                  <a:pt x="1618827" y="149014"/>
                </a:cubicBezTo>
                <a:cubicBezTo>
                  <a:pt x="1622468" y="156295"/>
                  <a:pt x="1612838" y="166311"/>
                  <a:pt x="1605280" y="169334"/>
                </a:cubicBezTo>
                <a:cubicBezTo>
                  <a:pt x="1598651" y="171986"/>
                  <a:pt x="1591733" y="164818"/>
                  <a:pt x="1584960" y="162560"/>
                </a:cubicBezTo>
                <a:cubicBezTo>
                  <a:pt x="1568721" y="113840"/>
                  <a:pt x="1588423" y="174681"/>
                  <a:pt x="1571413" y="115147"/>
                </a:cubicBezTo>
                <a:cubicBezTo>
                  <a:pt x="1569452" y="108282"/>
                  <a:pt x="1569689" y="99876"/>
                  <a:pt x="1564640" y="94827"/>
                </a:cubicBezTo>
                <a:cubicBezTo>
                  <a:pt x="1553128" y="83315"/>
                  <a:pt x="1538232" y="75641"/>
                  <a:pt x="1524000" y="67734"/>
                </a:cubicBezTo>
                <a:cubicBezTo>
                  <a:pt x="1517759" y="64267"/>
                  <a:pt x="1510545" y="62922"/>
                  <a:pt x="1503680" y="60960"/>
                </a:cubicBezTo>
                <a:cubicBezTo>
                  <a:pt x="1486495" y="56050"/>
                  <a:pt x="1472507" y="54374"/>
                  <a:pt x="1456267" y="47414"/>
                </a:cubicBezTo>
                <a:cubicBezTo>
                  <a:pt x="1446986" y="43437"/>
                  <a:pt x="1439159" y="35365"/>
                  <a:pt x="1429173" y="33867"/>
                </a:cubicBezTo>
                <a:cubicBezTo>
                  <a:pt x="1393379" y="28498"/>
                  <a:pt x="1356924" y="29352"/>
                  <a:pt x="1320800" y="27094"/>
                </a:cubicBezTo>
                <a:cubicBezTo>
                  <a:pt x="1264356" y="29352"/>
                  <a:pt x="1207694" y="28426"/>
                  <a:pt x="1151467" y="33867"/>
                </a:cubicBezTo>
                <a:cubicBezTo>
                  <a:pt x="1137254" y="35242"/>
                  <a:pt x="1124504" y="43311"/>
                  <a:pt x="1110827" y="47414"/>
                </a:cubicBezTo>
                <a:cubicBezTo>
                  <a:pt x="1101910" y="50089"/>
                  <a:pt x="1092450" y="50918"/>
                  <a:pt x="1083733" y="54187"/>
                </a:cubicBezTo>
                <a:cubicBezTo>
                  <a:pt x="963900" y="99124"/>
                  <a:pt x="1040430" y="78560"/>
                  <a:pt x="975360" y="94827"/>
                </a:cubicBezTo>
                <a:cubicBezTo>
                  <a:pt x="932683" y="123279"/>
                  <a:pt x="947925" y="115261"/>
                  <a:pt x="866987" y="142240"/>
                </a:cubicBezTo>
                <a:cubicBezTo>
                  <a:pt x="846667" y="149013"/>
                  <a:pt x="825185" y="152981"/>
                  <a:pt x="806027" y="162560"/>
                </a:cubicBezTo>
                <a:cubicBezTo>
                  <a:pt x="796996" y="167076"/>
                  <a:pt x="787797" y="171272"/>
                  <a:pt x="778933" y="176107"/>
                </a:cubicBezTo>
                <a:cubicBezTo>
                  <a:pt x="762953" y="184823"/>
                  <a:pt x="748047" y="195572"/>
                  <a:pt x="731520" y="203200"/>
                </a:cubicBezTo>
                <a:cubicBezTo>
                  <a:pt x="677294" y="228228"/>
                  <a:pt x="702822" y="203264"/>
                  <a:pt x="650240" y="237067"/>
                </a:cubicBezTo>
                <a:cubicBezTo>
                  <a:pt x="569608" y="288901"/>
                  <a:pt x="624029" y="268382"/>
                  <a:pt x="575733" y="284480"/>
                </a:cubicBezTo>
                <a:cubicBezTo>
                  <a:pt x="566702" y="291253"/>
                  <a:pt x="557826" y="298238"/>
                  <a:pt x="548640" y="304800"/>
                </a:cubicBezTo>
                <a:cubicBezTo>
                  <a:pt x="528971" y="318850"/>
                  <a:pt x="520905" y="321449"/>
                  <a:pt x="501227" y="338667"/>
                </a:cubicBezTo>
                <a:cubicBezTo>
                  <a:pt x="491615" y="347077"/>
                  <a:pt x="484760" y="358675"/>
                  <a:pt x="474133" y="365760"/>
                </a:cubicBezTo>
                <a:cubicBezTo>
                  <a:pt x="458827" y="375964"/>
                  <a:pt x="431234" y="381565"/>
                  <a:pt x="413173" y="386080"/>
                </a:cubicBezTo>
                <a:cubicBezTo>
                  <a:pt x="406400" y="390596"/>
                  <a:pt x="398609" y="393871"/>
                  <a:pt x="392853" y="399627"/>
                </a:cubicBezTo>
                <a:cubicBezTo>
                  <a:pt x="387097" y="405383"/>
                  <a:pt x="386175" y="415577"/>
                  <a:pt x="379307" y="419947"/>
                </a:cubicBezTo>
                <a:cubicBezTo>
                  <a:pt x="354569" y="435690"/>
                  <a:pt x="325717" y="444583"/>
                  <a:pt x="298027" y="453814"/>
                </a:cubicBezTo>
                <a:cubicBezTo>
                  <a:pt x="240303" y="499992"/>
                  <a:pt x="289689" y="470382"/>
                  <a:pt x="203200" y="487680"/>
                </a:cubicBezTo>
                <a:cubicBezTo>
                  <a:pt x="189198" y="490480"/>
                  <a:pt x="175685" y="495602"/>
                  <a:pt x="162560" y="501227"/>
                </a:cubicBezTo>
                <a:cubicBezTo>
                  <a:pt x="142027" y="510027"/>
                  <a:pt x="109291" y="522958"/>
                  <a:pt x="88053" y="535094"/>
                </a:cubicBezTo>
                <a:cubicBezTo>
                  <a:pt x="80985" y="539133"/>
                  <a:pt x="74506" y="544125"/>
                  <a:pt x="67733" y="548640"/>
                </a:cubicBezTo>
                <a:cubicBezTo>
                  <a:pt x="65475" y="555413"/>
                  <a:pt x="63772" y="562398"/>
                  <a:pt x="60960" y="568960"/>
                </a:cubicBezTo>
                <a:cubicBezTo>
                  <a:pt x="56983" y="578241"/>
                  <a:pt x="47728" y="585962"/>
                  <a:pt x="47413" y="596054"/>
                </a:cubicBezTo>
                <a:cubicBezTo>
                  <a:pt x="42676" y="747636"/>
                  <a:pt x="40588" y="731309"/>
                  <a:pt x="60960" y="812800"/>
                </a:cubicBezTo>
                <a:cubicBezTo>
                  <a:pt x="58702" y="955040"/>
                  <a:pt x="57742" y="1097307"/>
                  <a:pt x="54187" y="1239520"/>
                </a:cubicBezTo>
                <a:cubicBezTo>
                  <a:pt x="50800" y="1374988"/>
                  <a:pt x="53736" y="1314321"/>
                  <a:pt x="40640" y="1388534"/>
                </a:cubicBezTo>
                <a:cubicBezTo>
                  <a:pt x="35867" y="1415583"/>
                  <a:pt x="31609" y="1442721"/>
                  <a:pt x="27093" y="1469814"/>
                </a:cubicBezTo>
                <a:lnTo>
                  <a:pt x="20320" y="1510454"/>
                </a:lnTo>
                <a:cubicBezTo>
                  <a:pt x="5911" y="1777009"/>
                  <a:pt x="18604" y="1678248"/>
                  <a:pt x="0" y="1808480"/>
                </a:cubicBezTo>
                <a:cubicBezTo>
                  <a:pt x="4516" y="1831058"/>
                  <a:pt x="1039" y="1856883"/>
                  <a:pt x="13547" y="1876214"/>
                </a:cubicBezTo>
                <a:cubicBezTo>
                  <a:pt x="17979" y="1883063"/>
                  <a:pt x="86656" y="1935260"/>
                  <a:pt x="108373" y="1943947"/>
                </a:cubicBezTo>
                <a:cubicBezTo>
                  <a:pt x="119062" y="1948223"/>
                  <a:pt x="130951" y="1948462"/>
                  <a:pt x="142240" y="1950720"/>
                </a:cubicBezTo>
                <a:cubicBezTo>
                  <a:pt x="151271" y="1955236"/>
                  <a:pt x="159879" y="1960722"/>
                  <a:pt x="169333" y="1964267"/>
                </a:cubicBezTo>
                <a:cubicBezTo>
                  <a:pt x="193336" y="1973268"/>
                  <a:pt x="237525" y="1976008"/>
                  <a:pt x="257387" y="1977814"/>
                </a:cubicBezTo>
                <a:cubicBezTo>
                  <a:pt x="286704" y="1980479"/>
                  <a:pt x="316063" y="1982692"/>
                  <a:pt x="345440" y="1984587"/>
                </a:cubicBezTo>
                <a:cubicBezTo>
                  <a:pt x="542082" y="1997273"/>
                  <a:pt x="396299" y="1984899"/>
                  <a:pt x="541867" y="1998134"/>
                </a:cubicBezTo>
                <a:cubicBezTo>
                  <a:pt x="612114" y="2026232"/>
                  <a:pt x="561437" y="2010103"/>
                  <a:pt x="690880" y="2018454"/>
                </a:cubicBezTo>
                <a:lnTo>
                  <a:pt x="785707" y="2025227"/>
                </a:lnTo>
                <a:cubicBezTo>
                  <a:pt x="909885" y="2022969"/>
                  <a:pt x="1034308" y="2026581"/>
                  <a:pt x="1158240" y="2018454"/>
                </a:cubicBezTo>
                <a:cubicBezTo>
                  <a:pt x="1173353" y="2017463"/>
                  <a:pt x="1184287" y="2002188"/>
                  <a:pt x="1198880" y="1998134"/>
                </a:cubicBezTo>
                <a:cubicBezTo>
                  <a:pt x="1256702" y="1982072"/>
                  <a:pt x="1405403" y="1974150"/>
                  <a:pt x="1442720" y="1971040"/>
                </a:cubicBezTo>
                <a:lnTo>
                  <a:pt x="1862667" y="1977814"/>
                </a:lnTo>
                <a:cubicBezTo>
                  <a:pt x="1901103" y="1978787"/>
                  <a:pt x="1939790" y="1978884"/>
                  <a:pt x="1977813" y="1984587"/>
                </a:cubicBezTo>
                <a:cubicBezTo>
                  <a:pt x="1985864" y="1985795"/>
                  <a:pt x="1990410" y="1995560"/>
                  <a:pt x="1998133" y="1998134"/>
                </a:cubicBezTo>
                <a:cubicBezTo>
                  <a:pt x="2005374" y="2000548"/>
                  <a:pt x="2082310" y="2011084"/>
                  <a:pt x="2086187" y="2011680"/>
                </a:cubicBezTo>
                <a:cubicBezTo>
                  <a:pt x="2170845" y="2024705"/>
                  <a:pt x="2078655" y="2012433"/>
                  <a:pt x="2181013" y="2025227"/>
                </a:cubicBezTo>
                <a:cubicBezTo>
                  <a:pt x="2199188" y="2023712"/>
                  <a:pt x="2254942" y="2025515"/>
                  <a:pt x="2282613" y="2011680"/>
                </a:cubicBezTo>
                <a:cubicBezTo>
                  <a:pt x="2289894" y="2008039"/>
                  <a:pt x="2296160" y="2002649"/>
                  <a:pt x="2302933" y="1998134"/>
                </a:cubicBezTo>
                <a:cubicBezTo>
                  <a:pt x="2314222" y="2002649"/>
                  <a:pt x="2327459" y="2003896"/>
                  <a:pt x="2336800" y="2011680"/>
                </a:cubicBezTo>
                <a:cubicBezTo>
                  <a:pt x="2342285" y="2016251"/>
                  <a:pt x="2343573" y="2032000"/>
                  <a:pt x="2343573" y="2032000"/>
                </a:cubicBezTo>
              </a:path>
            </a:pathLst>
          </a:cu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3CF1D3C-B08B-436C-806C-F2E1ECF9041C}"/>
              </a:ext>
            </a:extLst>
          </p:cNvPr>
          <p:cNvSpPr txBox="1"/>
          <p:nvPr/>
        </p:nvSpPr>
        <p:spPr>
          <a:xfrm>
            <a:off x="1028700" y="5300927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i="0" dirty="0">
                <a:solidFill>
                  <a:srgbClr val="0000FF"/>
                </a:solidFill>
                <a:latin typeface="Arial Narrow" pitchFamily="34" charset="0"/>
              </a:rPr>
              <a:t>More popular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34200" y="3810000"/>
            <a:ext cx="1371600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i="1" dirty="0" smtClean="0">
                <a:latin typeface="Times New Roman"/>
                <a:cs typeface="Times New Roman"/>
              </a:rPr>
              <a:t> O(n</a:t>
            </a:r>
            <a:r>
              <a:rPr lang="en-US" sz="2400" i="1" baseline="30000" dirty="0" smtClean="0">
                <a:latin typeface="Times New Roman"/>
                <a:cs typeface="Times New Roman"/>
              </a:rPr>
              <a:t>2</a:t>
            </a:r>
            <a:r>
              <a:rPr lang="en-US" sz="2400" i="1" dirty="0" smtClean="0">
                <a:latin typeface="Times New Roman"/>
                <a:cs typeface="Times New Roman"/>
              </a:rPr>
              <a:t>)         </a:t>
            </a:r>
            <a:endParaRPr lang="en-US" sz="2400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6489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9" grpId="0" animBg="1"/>
      <p:bldP spid="10" grpId="0" animBg="1"/>
      <p:bldP spid="11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 Basic Graph Notions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9B8B6746-8636-4816-8E0D-0DC64A52C4F1}"/>
              </a:ext>
            </a:extLst>
          </p:cNvPr>
          <p:cNvGrpSpPr/>
          <p:nvPr/>
        </p:nvGrpSpPr>
        <p:grpSpPr>
          <a:xfrm>
            <a:off x="4760767" y="2522965"/>
            <a:ext cx="2438400" cy="2580177"/>
            <a:chOff x="4760767" y="3208765"/>
            <a:chExt cx="2438400" cy="2580177"/>
          </a:xfrm>
        </p:grpSpPr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0BE96767-DE9C-4F7B-AA0E-60290E8FACDF}"/>
                </a:ext>
              </a:extLst>
            </p:cNvPr>
            <p:cNvSpPr/>
            <p:nvPr/>
          </p:nvSpPr>
          <p:spPr>
            <a:xfrm>
              <a:off x="6451707" y="3275837"/>
              <a:ext cx="411480" cy="4024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BB144B51-7A96-43BA-A899-E662750FE8E7}"/>
                </a:ext>
              </a:extLst>
            </p:cNvPr>
            <p:cNvSpPr/>
            <p:nvPr/>
          </p:nvSpPr>
          <p:spPr>
            <a:xfrm>
              <a:off x="5628747" y="4751429"/>
              <a:ext cx="411480" cy="4024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="" xmlns:a16="http://schemas.microsoft.com/office/drawing/2014/main" id="{DB4A95E3-C3B3-42FE-9957-01BCAE9F82CA}"/>
                </a:ext>
              </a:extLst>
            </p:cNvPr>
            <p:cNvCxnSpPr>
              <a:stCxn id="29" idx="3"/>
              <a:endCxn id="30" idx="7"/>
            </p:cNvCxnSpPr>
            <p:nvPr/>
          </p:nvCxnSpPr>
          <p:spPr>
            <a:xfrm rot="5400000">
              <a:off x="5650453" y="3948851"/>
              <a:ext cx="1191027" cy="531999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2D04E634-F13D-4563-A8D1-FB214A9C9669}"/>
                </a:ext>
              </a:extLst>
            </p:cNvPr>
            <p:cNvSpPr txBox="1"/>
            <p:nvPr/>
          </p:nvSpPr>
          <p:spPr>
            <a:xfrm>
              <a:off x="6496330" y="3208765"/>
              <a:ext cx="309940" cy="43345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600" dirty="0"/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5BB533DF-21CC-4852-B2DA-E2431E264552}"/>
                </a:ext>
              </a:extLst>
            </p:cNvPr>
            <p:cNvSpPr txBox="1"/>
            <p:nvPr/>
          </p:nvSpPr>
          <p:spPr>
            <a:xfrm>
              <a:off x="5685664" y="4686190"/>
              <a:ext cx="323860" cy="43345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600" dirty="0" err="1"/>
                <a:t>b</a:t>
              </a:r>
              <a:endParaRPr lang="en-US" sz="2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="" xmlns:a16="http://schemas.microsoft.com/office/drawing/2014/main" id="{0A41D91B-7C78-410E-B49E-13914CCC93B9}"/>
                    </a:ext>
                  </a:extLst>
                </p:cNvPr>
                <p:cNvSpPr txBox="1"/>
                <p:nvPr/>
              </p:nvSpPr>
              <p:spPr>
                <a:xfrm>
                  <a:off x="4760767" y="5327277"/>
                  <a:ext cx="2438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Clr>
                      <a:srgbClr val="FF0000"/>
                    </a:buClr>
                    <a:buSzPct val="150000"/>
                  </a:pPr>
                  <a:r>
                    <a:rPr lang="en-US" sz="2400" b="1" i="0" dirty="0">
                      <a:solidFill>
                        <a:srgbClr val="FF0000"/>
                      </a:solidFill>
                      <a:latin typeface="Arial Narrow" pitchFamily="34" charset="0"/>
                    </a:rPr>
                    <a:t>Q: </a:t>
                  </a:r>
                  <a:r>
                    <a:rPr lang="en-US" sz="2400" i="0" dirty="0">
                      <a:latin typeface="Arial Narrow" pitchFamily="34" charset="0"/>
                    </a:rPr>
                    <a:t>Subgraph of </a:t>
                  </a:r>
                  <a14:m>
                    <m:oMath xmlns=""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sz="2400" i="0" dirty="0">
                      <a:latin typeface="Arial Narrow" pitchFamily="34" charset="0"/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A41D91B-7C78-410E-B49E-13914CCC9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767" y="5327277"/>
                  <a:ext cx="2438400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4000" t="-10526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3C2E938-E866-4170-8708-7B570ED33E5C}"/>
              </a:ext>
            </a:extLst>
          </p:cNvPr>
          <p:cNvSpPr txBox="1"/>
          <p:nvPr/>
        </p:nvSpPr>
        <p:spPr>
          <a:xfrm>
            <a:off x="4800600" y="52533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b="1" i="0" dirty="0">
                <a:solidFill>
                  <a:srgbClr val="FF0000"/>
                </a:solidFill>
                <a:latin typeface="Arial Narrow" pitchFamily="34" charset="0"/>
              </a:rPr>
              <a:t>A: </a:t>
            </a:r>
            <a:r>
              <a:rPr lang="en-US" sz="2400" i="0" dirty="0">
                <a:latin typeface="Arial Narrow" pitchFamily="34" charset="0"/>
              </a:rPr>
              <a:t>Yes!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9A8B783C-2712-4DEA-84F7-BAE872906D41}"/>
              </a:ext>
            </a:extLst>
          </p:cNvPr>
          <p:cNvGrpSpPr/>
          <p:nvPr/>
        </p:nvGrpSpPr>
        <p:grpSpPr>
          <a:xfrm>
            <a:off x="304800" y="2422914"/>
            <a:ext cx="2743200" cy="1945098"/>
            <a:chOff x="304800" y="2422914"/>
            <a:chExt cx="2743200" cy="1945098"/>
          </a:xfrm>
        </p:grpSpPr>
        <p:sp>
          <p:nvSpPr>
            <p:cNvPr id="47" name="Oval 46">
              <a:extLst>
                <a:ext uri="{FF2B5EF4-FFF2-40B4-BE49-F238E27FC236}">
                  <a16:creationId xmlns="" xmlns:a16="http://schemas.microsoft.com/office/drawing/2014/main" id="{9FD0C7BC-95D9-46F3-8EBA-BB4A42B062CC}"/>
                </a:ext>
              </a:extLst>
            </p:cNvPr>
            <p:cNvSpPr/>
            <p:nvPr/>
          </p:nvSpPr>
          <p:spPr>
            <a:xfrm>
              <a:off x="1477580" y="2489986"/>
              <a:ext cx="411480" cy="4024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="" xmlns:a16="http://schemas.microsoft.com/office/drawing/2014/main" id="{DF5F69FC-293E-481B-838C-887A7E33C775}"/>
                </a:ext>
              </a:extLst>
            </p:cNvPr>
            <p:cNvSpPr/>
            <p:nvPr/>
          </p:nvSpPr>
          <p:spPr>
            <a:xfrm>
              <a:off x="654620" y="3965578"/>
              <a:ext cx="411480" cy="4024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="" xmlns:a16="http://schemas.microsoft.com/office/drawing/2014/main" id="{8149EFC0-CA04-4B1C-903C-D9063F2E7877}"/>
                </a:ext>
              </a:extLst>
            </p:cNvPr>
            <p:cNvSpPr/>
            <p:nvPr/>
          </p:nvSpPr>
          <p:spPr>
            <a:xfrm>
              <a:off x="2300540" y="3965578"/>
              <a:ext cx="411480" cy="4024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="" xmlns:a16="http://schemas.microsoft.com/office/drawing/2014/main" id="{71DDB8DA-0D4A-4592-87BC-1C7CD3E217BD}"/>
                </a:ext>
              </a:extLst>
            </p:cNvPr>
            <p:cNvCxnSpPr>
              <a:stCxn id="47" idx="3"/>
              <a:endCxn id="48" idx="7"/>
            </p:cNvCxnSpPr>
            <p:nvPr/>
          </p:nvCxnSpPr>
          <p:spPr>
            <a:xfrm rot="5400000">
              <a:off x="676326" y="3163000"/>
              <a:ext cx="1191027" cy="531999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="" xmlns:a16="http://schemas.microsoft.com/office/drawing/2014/main" id="{8638C69D-4522-429F-9082-0ED3A6E92A57}"/>
                </a:ext>
              </a:extLst>
            </p:cNvPr>
            <p:cNvCxnSpPr>
              <a:stCxn id="47" idx="5"/>
              <a:endCxn id="49" idx="1"/>
            </p:cNvCxnSpPr>
            <p:nvPr/>
          </p:nvCxnSpPr>
          <p:spPr>
            <a:xfrm rot="16200000" flipH="1">
              <a:off x="1499286" y="3163000"/>
              <a:ext cx="1191027" cy="531999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BF3BB3C1-DEB1-4602-BDBA-C166DE55D7AD}"/>
                </a:ext>
              </a:extLst>
            </p:cNvPr>
            <p:cNvSpPr txBox="1"/>
            <p:nvPr/>
          </p:nvSpPr>
          <p:spPr>
            <a:xfrm>
              <a:off x="1522203" y="2422914"/>
              <a:ext cx="309940" cy="43345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600" dirty="0"/>
                <a:t>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9946C04E-F5E8-4A02-ABD5-E384213ED60E}"/>
                </a:ext>
              </a:extLst>
            </p:cNvPr>
            <p:cNvSpPr txBox="1"/>
            <p:nvPr/>
          </p:nvSpPr>
          <p:spPr>
            <a:xfrm>
              <a:off x="2369120" y="3878890"/>
              <a:ext cx="293090" cy="43345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600" dirty="0" err="1"/>
                <a:t>c</a:t>
              </a:r>
              <a:endParaRPr lang="en-US" sz="26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F74CA42E-FE30-4EBC-9DA5-35B434726869}"/>
                </a:ext>
              </a:extLst>
            </p:cNvPr>
            <p:cNvSpPr txBox="1"/>
            <p:nvPr/>
          </p:nvSpPr>
          <p:spPr>
            <a:xfrm>
              <a:off x="711537" y="3900339"/>
              <a:ext cx="323860" cy="43345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600" dirty="0" err="1"/>
                <a:t>b</a:t>
              </a:r>
              <a:endParaRPr lang="en-US" sz="2600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17D235E1-830F-487D-AFEA-5AC2A45B8B59}"/>
                </a:ext>
              </a:extLst>
            </p:cNvPr>
            <p:cNvCxnSpPr>
              <a:stCxn id="48" idx="6"/>
            </p:cNvCxnSpPr>
            <p:nvPr/>
          </p:nvCxnSpPr>
          <p:spPr>
            <a:xfrm>
              <a:off x="1066100" y="4166795"/>
              <a:ext cx="12344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D5419243-7EBF-4535-AA1A-2B1E0CF16869}"/>
                </a:ext>
              </a:extLst>
            </p:cNvPr>
            <p:cNvSpPr/>
            <p:nvPr/>
          </p:nvSpPr>
          <p:spPr>
            <a:xfrm>
              <a:off x="2636520" y="3058488"/>
              <a:ext cx="411480" cy="4024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946D4997-9E7C-4C9B-866C-2099DD533C60}"/>
                </a:ext>
              </a:extLst>
            </p:cNvPr>
            <p:cNvSpPr txBox="1"/>
            <p:nvPr/>
          </p:nvSpPr>
          <p:spPr>
            <a:xfrm>
              <a:off x="2661514" y="2971800"/>
              <a:ext cx="359394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600" dirty="0"/>
                <a:t>d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="" xmlns:a16="http://schemas.microsoft.com/office/drawing/2014/main" id="{2D1BE450-3B27-4CD8-B72B-63DC0C0F5F15}"/>
                </a:ext>
              </a:extLst>
            </p:cNvPr>
            <p:cNvCxnSpPr>
              <a:cxnSpLocks/>
              <a:stCxn id="47" idx="6"/>
              <a:endCxn id="56" idx="2"/>
            </p:cNvCxnSpPr>
            <p:nvPr/>
          </p:nvCxnSpPr>
          <p:spPr>
            <a:xfrm>
              <a:off x="1889060" y="2691203"/>
              <a:ext cx="747460" cy="568502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="" xmlns:a16="http://schemas.microsoft.com/office/drawing/2014/main" id="{80D499B0-5A03-4495-808A-AED6C0F90598}"/>
                </a:ext>
              </a:extLst>
            </p:cNvPr>
            <p:cNvCxnSpPr>
              <a:cxnSpLocks/>
              <a:endCxn id="56" idx="4"/>
            </p:cNvCxnSpPr>
            <p:nvPr/>
          </p:nvCxnSpPr>
          <p:spPr>
            <a:xfrm flipV="1">
              <a:off x="2594162" y="3460922"/>
              <a:ext cx="248098" cy="504656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="" xmlns:a16="http://schemas.microsoft.com/office/drawing/2014/main" id="{4CC86841-C004-48A1-91AE-BCA9FE350BE4}"/>
                    </a:ext>
                  </a:extLst>
                </p:cNvPr>
                <p:cNvSpPr txBox="1"/>
                <p:nvPr/>
              </p:nvSpPr>
              <p:spPr>
                <a:xfrm>
                  <a:off x="304800" y="2971800"/>
                  <a:ext cx="84867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Clr>
                      <a:srgbClr val="FF0000"/>
                    </a:buClr>
                    <a:buSzPct val="150000"/>
                  </a:pPr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800" i="0" dirty="0">
                    <a:latin typeface="Arial Narrow" pitchFamily="34" charset="0"/>
                  </a:endParaRPr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4CC86841-C004-48A1-91AE-BCA9FE350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2971800"/>
                  <a:ext cx="848677" cy="52322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6C175DC0-BDD4-4398-8C00-3B0AACEF4866}"/>
                  </a:ext>
                </a:extLst>
              </p:cNvPr>
              <p:cNvSpPr txBox="1"/>
              <p:nvPr/>
            </p:nvSpPr>
            <p:spPr>
              <a:xfrm>
                <a:off x="6836095" y="2568131"/>
                <a:ext cx="899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i="0" dirty="0">
                  <a:solidFill>
                    <a:srgbClr val="FF0000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175DC0-BDD4-4398-8C00-3B0AACEF4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095" y="2568131"/>
                <a:ext cx="89916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3140A9C2-E2E1-4599-8805-9037C740D1AB}"/>
                  </a:ext>
                </a:extLst>
              </p:cNvPr>
              <p:cNvSpPr txBox="1"/>
              <p:nvPr/>
            </p:nvSpPr>
            <p:spPr>
              <a:xfrm>
                <a:off x="6096000" y="4114800"/>
                <a:ext cx="899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i="0" dirty="0">
                  <a:solidFill>
                    <a:srgbClr val="FF0000"/>
                  </a:solidFill>
                  <a:latin typeface="Arial Narrow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140A9C2-E2E1-4599-8805-9037C740D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114800"/>
                <a:ext cx="899160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2C42EB42-DA73-477E-AD0D-19B441E3BF02}"/>
                  </a:ext>
                </a:extLst>
              </p:cNvPr>
              <p:cNvSpPr txBox="1"/>
              <p:nvPr/>
            </p:nvSpPr>
            <p:spPr>
              <a:xfrm>
                <a:off x="6324600" y="3276600"/>
                <a:ext cx="899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i="0" dirty="0">
                  <a:solidFill>
                    <a:srgbClr val="FF0000"/>
                  </a:solidFill>
                  <a:latin typeface="Arial Narrow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C42EB42-DA73-477E-AD0D-19B441E3B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276600"/>
                <a:ext cx="899160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27C2057-9A04-4200-8076-79532BD2F0E5}"/>
              </a:ext>
            </a:extLst>
          </p:cNvPr>
          <p:cNvSpPr txBox="1"/>
          <p:nvPr/>
        </p:nvSpPr>
        <p:spPr>
          <a:xfrm>
            <a:off x="7566660" y="3295944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i="0" dirty="0">
                <a:solidFill>
                  <a:srgbClr val="FF0000"/>
                </a:solidFill>
                <a:latin typeface="Arial Narrow" pitchFamily="34" charset="0"/>
              </a:rPr>
              <a:t>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4F8A5DEC-8361-4DDE-8359-A9E99FDD2CB0}"/>
                  </a:ext>
                </a:extLst>
              </p:cNvPr>
              <p:cNvSpPr txBox="1"/>
              <p:nvPr/>
            </p:nvSpPr>
            <p:spPr>
              <a:xfrm>
                <a:off x="228600" y="1133428"/>
                <a:ext cx="89154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FF0000"/>
                  </a:buClr>
                  <a:buSzPct val="150000"/>
                  <a:buFontTx/>
                  <a:buChar char="♦"/>
                </a:pPr>
                <a:r>
                  <a:rPr lang="en-US" sz="2400" i="0" dirty="0" smtClean="0">
                    <a:solidFill>
                      <a:schemeClr val="tx1"/>
                    </a:solidFill>
                    <a:latin typeface="Arial Narrow" pitchFamily="34" charset="0"/>
                  </a:rPr>
                  <a:t> A </a:t>
                </a:r>
                <a:r>
                  <a:rPr lang="en-US" sz="2400" b="1" i="0" dirty="0">
                    <a:solidFill>
                      <a:schemeClr val="tx1"/>
                    </a:solidFill>
                    <a:latin typeface="Arial Narrow" pitchFamily="34" charset="0"/>
                  </a:rPr>
                  <a:t>subgraph</a:t>
                </a:r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of a graph </a:t>
                </a:r>
                <a14:m/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is a graph </a:t>
                </a:r>
                <a14:m/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such that</a:t>
                </a:r>
              </a:p>
              <a:p>
                <a:pPr>
                  <a:buClr>
                    <a:srgbClr val="FF0000"/>
                  </a:buClr>
                  <a:buSzPct val="150000"/>
                </a:pPr>
                <a:endParaRPr lang="en-US" sz="2400" i="0" dirty="0">
                  <a:solidFill>
                    <a:schemeClr val="tx1"/>
                  </a:solidFill>
                  <a:latin typeface="Arial Narrow" pitchFamily="34" charset="0"/>
                </a:endParaRPr>
              </a:p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dirty="0">
                    <a:latin typeface="Arial Narrow" pitchFamily="34" charset="0"/>
                  </a:rPr>
                  <a:t> 	       </a:t>
                </a:r>
                <a:r>
                  <a:rPr lang="en-US" dirty="0">
                    <a:latin typeface="Arial Narrow" pitchFamily="34" charset="0"/>
                  </a:rPr>
                  <a:t> </a:t>
                </a:r>
                <a:r>
                  <a:rPr lang="en-US" dirty="0" smtClean="0">
                    <a:latin typeface="Arial Narrow" pitchFamily="34" charset="0"/>
                  </a:rPr>
                  <a:t>V’</a:t>
                </a:r>
                <a14:m/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and                </a:t>
                </a:r>
                <a:r>
                  <a:rPr lang="en-US" i="0" dirty="0" smtClean="0">
                    <a:solidFill>
                      <a:schemeClr val="tx1"/>
                    </a:solidFill>
                    <a:latin typeface="Arial Narrow" pitchFamily="34" charset="0"/>
                  </a:rPr>
                  <a:t>E’</a:t>
                </a:r>
                <a14:m/>
                <a:endParaRPr lang="en-US" sz="2400" i="0" dirty="0">
                  <a:solidFill>
                    <a:schemeClr val="tx1"/>
                  </a:solidFill>
                  <a:latin typeface="Arial Narrow" pitchFamily="34" charset="0"/>
                </a:endParaRPr>
              </a:p>
              <a:p>
                <a:pPr marL="285750" indent="-285750">
                  <a:buClr>
                    <a:srgbClr val="FF0000"/>
                  </a:buClr>
                  <a:buSzPct val="150000"/>
                  <a:buFontTx/>
                  <a:buChar char="♦"/>
                </a:pPr>
                <a:endParaRPr lang="en-US" sz="2400" i="0" dirty="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F8A5DEC-8361-4DDE-8359-A9E99FDD2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133428"/>
                <a:ext cx="8915400" cy="1569660"/>
              </a:xfrm>
              <a:prstGeom prst="rect">
                <a:avLst/>
              </a:prstGeom>
              <a:blipFill rotWithShape="1">
                <a:blip r:embed="rId8"/>
                <a:stretch>
                  <a:fillRect t="-6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304800" y="1143000"/>
            <a:ext cx="8263801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i="0" dirty="0" smtClean="0">
                <a:latin typeface="Times New Roman"/>
                <a:cs typeface="Times New Roman"/>
              </a:rPr>
              <a:t>A  </a:t>
            </a:r>
            <a:r>
              <a:rPr lang="en-US" sz="2400" b="1" i="0" dirty="0" err="1" smtClean="0">
                <a:latin typeface="Times New Roman"/>
                <a:cs typeface="Times New Roman"/>
              </a:rPr>
              <a:t>subgraph</a:t>
            </a:r>
            <a:r>
              <a:rPr lang="en-US" sz="2400" i="0" dirty="0" smtClean="0">
                <a:latin typeface="Times New Roman"/>
                <a:cs typeface="Times New Roman"/>
              </a:rPr>
              <a:t> of a </a:t>
            </a:r>
            <a:r>
              <a:rPr lang="en-US" sz="2400" dirty="0">
                <a:latin typeface="Times New Roman"/>
                <a:cs typeface="Times New Roman"/>
              </a:rPr>
              <a:t>graph  G=(V,E) is </a:t>
            </a:r>
            <a:r>
              <a:rPr lang="en-US" sz="2400" i="0" dirty="0" smtClean="0">
                <a:latin typeface="Times New Roman"/>
                <a:cs typeface="Times New Roman"/>
              </a:rPr>
              <a:t>a graph G’=(V’,E’) such that </a:t>
            </a:r>
            <a:endParaRPr lang="en-US" sz="2400" i="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8048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 Basic Graph Notions</a:t>
            </a: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ABAFB19C-71D3-4CF3-96CD-89A105C18A01}"/>
              </a:ext>
            </a:extLst>
          </p:cNvPr>
          <p:cNvSpPr/>
          <p:nvPr/>
        </p:nvSpPr>
        <p:spPr>
          <a:xfrm>
            <a:off x="1477580" y="2489986"/>
            <a:ext cx="411480" cy="4024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738EDB53-6064-4588-87E0-28275D59A2C6}"/>
              </a:ext>
            </a:extLst>
          </p:cNvPr>
          <p:cNvSpPr/>
          <p:nvPr/>
        </p:nvSpPr>
        <p:spPr>
          <a:xfrm>
            <a:off x="654620" y="3965578"/>
            <a:ext cx="411480" cy="4024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40FC3D01-8570-4ACB-9C19-676053853D09}"/>
              </a:ext>
            </a:extLst>
          </p:cNvPr>
          <p:cNvSpPr/>
          <p:nvPr/>
        </p:nvSpPr>
        <p:spPr>
          <a:xfrm>
            <a:off x="2300540" y="3965578"/>
            <a:ext cx="411480" cy="4024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491F6503-00E6-49AE-A1B3-B654084A138F}"/>
              </a:ext>
            </a:extLst>
          </p:cNvPr>
          <p:cNvCxnSpPr>
            <a:stCxn id="10" idx="3"/>
            <a:endCxn id="11" idx="7"/>
          </p:cNvCxnSpPr>
          <p:nvPr/>
        </p:nvCxnSpPr>
        <p:spPr>
          <a:xfrm rot="5400000">
            <a:off x="676326" y="3163000"/>
            <a:ext cx="1191027" cy="531999"/>
          </a:xfrm>
          <a:prstGeom prst="straightConnector1">
            <a:avLst/>
          </a:prstGeom>
          <a:ln w="349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79A809C0-3CB7-4611-A9EE-C13C3B0EC0F3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 rot="16200000" flipH="1">
            <a:off x="1499286" y="3163000"/>
            <a:ext cx="1191027" cy="531999"/>
          </a:xfrm>
          <a:prstGeom prst="straightConnector1">
            <a:avLst/>
          </a:prstGeom>
          <a:ln w="349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2960A46-1019-4F9B-80D2-06E2A0DE2989}"/>
              </a:ext>
            </a:extLst>
          </p:cNvPr>
          <p:cNvSpPr txBox="1"/>
          <p:nvPr/>
        </p:nvSpPr>
        <p:spPr>
          <a:xfrm>
            <a:off x="1522203" y="2422914"/>
            <a:ext cx="309940" cy="4334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EDC7DE0-C899-4D72-A059-12313C5E5FB2}"/>
              </a:ext>
            </a:extLst>
          </p:cNvPr>
          <p:cNvSpPr txBox="1"/>
          <p:nvPr/>
        </p:nvSpPr>
        <p:spPr>
          <a:xfrm>
            <a:off x="2369120" y="3878890"/>
            <a:ext cx="293090" cy="4334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 err="1"/>
              <a:t>c</a:t>
            </a:r>
            <a:endParaRPr lang="en-US" sz="26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79654A7-F1F5-4CEF-8425-BE887F9E7DCA}"/>
              </a:ext>
            </a:extLst>
          </p:cNvPr>
          <p:cNvSpPr txBox="1"/>
          <p:nvPr/>
        </p:nvSpPr>
        <p:spPr>
          <a:xfrm>
            <a:off x="711537" y="3900339"/>
            <a:ext cx="323860" cy="4334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 err="1"/>
              <a:t>b</a:t>
            </a:r>
            <a:endParaRPr lang="en-US" sz="26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431B29FB-198F-40C7-BF11-CFCE749C5E49}"/>
              </a:ext>
            </a:extLst>
          </p:cNvPr>
          <p:cNvCxnSpPr>
            <a:stCxn id="11" idx="6"/>
          </p:cNvCxnSpPr>
          <p:nvPr/>
        </p:nvCxnSpPr>
        <p:spPr>
          <a:xfrm>
            <a:off x="1066100" y="4166795"/>
            <a:ext cx="12344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="" xmlns:a16="http://schemas.microsoft.com/office/drawing/2014/main" id="{72B126A4-55C3-4569-A743-C88275537E99}"/>
              </a:ext>
            </a:extLst>
          </p:cNvPr>
          <p:cNvSpPr/>
          <p:nvPr/>
        </p:nvSpPr>
        <p:spPr>
          <a:xfrm>
            <a:off x="2636520" y="3058488"/>
            <a:ext cx="411480" cy="4024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B432806-6469-43F9-B735-10B5884D0260}"/>
              </a:ext>
            </a:extLst>
          </p:cNvPr>
          <p:cNvSpPr txBox="1"/>
          <p:nvPr/>
        </p:nvSpPr>
        <p:spPr>
          <a:xfrm>
            <a:off x="2661514" y="2971800"/>
            <a:ext cx="359394" cy="4924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F833C8A8-DEC0-4592-986A-5DEF02CCE675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>
            <a:off x="1889060" y="2691203"/>
            <a:ext cx="747460" cy="568502"/>
          </a:xfrm>
          <a:prstGeom prst="straightConnector1">
            <a:avLst/>
          </a:prstGeom>
          <a:ln w="349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00117FD4-2B8C-4770-AC2E-31683C7C91D6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2594162" y="3460922"/>
            <a:ext cx="248098" cy="504656"/>
          </a:xfrm>
          <a:prstGeom prst="straightConnector1">
            <a:avLst/>
          </a:prstGeom>
          <a:ln w="349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C329ED54-4D70-4ABB-A47F-1CC0002DC81F}"/>
                  </a:ext>
                </a:extLst>
              </p:cNvPr>
              <p:cNvSpPr txBox="1"/>
              <p:nvPr/>
            </p:nvSpPr>
            <p:spPr>
              <a:xfrm>
                <a:off x="533400" y="2971800"/>
                <a:ext cx="848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800" i="0" dirty="0">
                  <a:latin typeface="Arial Narrow" pitchFamily="34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29ED54-4D70-4ABB-A47F-1CC0002DC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971800"/>
                <a:ext cx="848677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="" xmlns:a16="http://schemas.microsoft.com/office/drawing/2014/main" id="{EDD9CD75-CF63-4BE0-927F-9B0CB2089EC1}"/>
              </a:ext>
            </a:extLst>
          </p:cNvPr>
          <p:cNvSpPr/>
          <p:nvPr/>
        </p:nvSpPr>
        <p:spPr>
          <a:xfrm>
            <a:off x="6243213" y="2624254"/>
            <a:ext cx="411480" cy="4024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172ED99F-944F-49CE-95B9-5065628ABB7D}"/>
              </a:ext>
            </a:extLst>
          </p:cNvPr>
          <p:cNvSpPr/>
          <p:nvPr/>
        </p:nvSpPr>
        <p:spPr>
          <a:xfrm>
            <a:off x="5420253" y="4099846"/>
            <a:ext cx="411480" cy="4024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079F2BF2-116E-4CD7-8942-7726500CEF6F}"/>
              </a:ext>
            </a:extLst>
          </p:cNvPr>
          <p:cNvSpPr/>
          <p:nvPr/>
        </p:nvSpPr>
        <p:spPr>
          <a:xfrm>
            <a:off x="7066173" y="4099846"/>
            <a:ext cx="411480" cy="4024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5AD92AD5-7F54-4B43-8903-2BB58353C0C2}"/>
              </a:ext>
            </a:extLst>
          </p:cNvPr>
          <p:cNvCxnSpPr>
            <a:stCxn id="36" idx="3"/>
            <a:endCxn id="37" idx="7"/>
          </p:cNvCxnSpPr>
          <p:nvPr/>
        </p:nvCxnSpPr>
        <p:spPr>
          <a:xfrm rot="5400000">
            <a:off x="5441959" y="3297268"/>
            <a:ext cx="1191027" cy="531999"/>
          </a:xfrm>
          <a:prstGeom prst="straightConnector1">
            <a:avLst/>
          </a:prstGeom>
          <a:ln w="349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0FA3CC6B-1DD0-4DC8-815C-8D38AD21FD2B}"/>
              </a:ext>
            </a:extLst>
          </p:cNvPr>
          <p:cNvCxnSpPr>
            <a:stCxn id="36" idx="5"/>
            <a:endCxn id="38" idx="1"/>
          </p:cNvCxnSpPr>
          <p:nvPr/>
        </p:nvCxnSpPr>
        <p:spPr>
          <a:xfrm rot="16200000" flipH="1">
            <a:off x="6264919" y="3297268"/>
            <a:ext cx="1191027" cy="531999"/>
          </a:xfrm>
          <a:prstGeom prst="straightConnector1">
            <a:avLst/>
          </a:prstGeom>
          <a:ln w="349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5A383647-A90F-4A94-B9F4-C70479D07721}"/>
              </a:ext>
            </a:extLst>
          </p:cNvPr>
          <p:cNvSpPr txBox="1"/>
          <p:nvPr/>
        </p:nvSpPr>
        <p:spPr>
          <a:xfrm>
            <a:off x="6287836" y="2557182"/>
            <a:ext cx="309940" cy="4334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FB665A0-D54D-447E-A59F-8599222E5F0D}"/>
              </a:ext>
            </a:extLst>
          </p:cNvPr>
          <p:cNvSpPr txBox="1"/>
          <p:nvPr/>
        </p:nvSpPr>
        <p:spPr>
          <a:xfrm>
            <a:off x="7134753" y="4013158"/>
            <a:ext cx="293090" cy="4334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 err="1"/>
              <a:t>c</a:t>
            </a:r>
            <a:endParaRPr lang="en-US" sz="2600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221E41D-97CE-44A9-9D1E-1492B7276BFD}"/>
              </a:ext>
            </a:extLst>
          </p:cNvPr>
          <p:cNvSpPr txBox="1"/>
          <p:nvPr/>
        </p:nvSpPr>
        <p:spPr>
          <a:xfrm>
            <a:off x="5477170" y="4034607"/>
            <a:ext cx="323860" cy="4334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 err="1"/>
              <a:t>b</a:t>
            </a:r>
            <a:endParaRPr lang="en-US" sz="26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5521CEA2-5051-4868-9592-C6DCC2C85646}"/>
              </a:ext>
            </a:extLst>
          </p:cNvPr>
          <p:cNvCxnSpPr>
            <a:stCxn id="37" idx="6"/>
          </p:cNvCxnSpPr>
          <p:nvPr/>
        </p:nvCxnSpPr>
        <p:spPr>
          <a:xfrm>
            <a:off x="5831733" y="4301063"/>
            <a:ext cx="12344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203CDBAE-4B2E-49B2-8EE3-C7B486B15DD7}"/>
                  </a:ext>
                </a:extLst>
              </p:cNvPr>
              <p:cNvSpPr txBox="1"/>
              <p:nvPr/>
            </p:nvSpPr>
            <p:spPr>
              <a:xfrm>
                <a:off x="5355020" y="4609868"/>
                <a:ext cx="2438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b="1" i="0" dirty="0">
                    <a:solidFill>
                      <a:srgbClr val="FF0000"/>
                    </a:solidFill>
                    <a:latin typeface="Arial Narrow" pitchFamily="34" charset="0"/>
                  </a:rPr>
                  <a:t>Q: </a:t>
                </a:r>
                <a:r>
                  <a:rPr lang="en-US" sz="2400" i="0" dirty="0">
                    <a:latin typeface="Arial Narrow" pitchFamily="34" charset="0"/>
                  </a:rPr>
                  <a:t>Subgraph of </a:t>
                </a:r>
                <a14:m>
                  <m:oMath xmlns=""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i="0" dirty="0">
                    <a:latin typeface="Arial Narrow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3CDBAE-4B2E-49B2-8EE3-C7B486B15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020" y="4609868"/>
                <a:ext cx="2438400" cy="461665"/>
              </a:xfrm>
              <a:prstGeom prst="rect">
                <a:avLst/>
              </a:prstGeom>
              <a:blipFill>
                <a:blip r:embed="rId3"/>
                <a:stretch>
                  <a:fillRect l="-3750" t="-10526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60BD036-2927-4540-ACFB-4E16725307B0}"/>
              </a:ext>
            </a:extLst>
          </p:cNvPr>
          <p:cNvSpPr txBox="1"/>
          <p:nvPr/>
        </p:nvSpPr>
        <p:spPr>
          <a:xfrm>
            <a:off x="5394853" y="5221726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b="1" i="0" dirty="0">
                <a:solidFill>
                  <a:srgbClr val="FF0000"/>
                </a:solidFill>
                <a:latin typeface="Arial Narrow" pitchFamily="34" charset="0"/>
              </a:rPr>
              <a:t>A: </a:t>
            </a:r>
            <a:r>
              <a:rPr lang="en-US" sz="2400" i="0" dirty="0">
                <a:latin typeface="Arial Narrow" pitchFamily="34" charset="0"/>
              </a:rPr>
              <a:t>Yes!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4F8A5DEC-8361-4DDE-8359-A9E99FDD2CB0}"/>
                  </a:ext>
                </a:extLst>
              </p:cNvPr>
              <p:cNvSpPr txBox="1"/>
              <p:nvPr/>
            </p:nvSpPr>
            <p:spPr>
              <a:xfrm>
                <a:off x="228600" y="1133428"/>
                <a:ext cx="89154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FF0000"/>
                  </a:buClr>
                  <a:buSzPct val="150000"/>
                  <a:buFontTx/>
                  <a:buChar char="♦"/>
                </a:pPr>
                <a:r>
                  <a:rPr lang="en-US" sz="2400" i="0" dirty="0" smtClean="0">
                    <a:solidFill>
                      <a:schemeClr val="tx1"/>
                    </a:solidFill>
                    <a:latin typeface="Arial Narrow" pitchFamily="34" charset="0"/>
                  </a:rPr>
                  <a:t> A </a:t>
                </a:r>
                <a:r>
                  <a:rPr lang="en-US" sz="2400" b="1" i="0" dirty="0">
                    <a:solidFill>
                      <a:schemeClr val="tx1"/>
                    </a:solidFill>
                    <a:latin typeface="Arial Narrow" pitchFamily="34" charset="0"/>
                  </a:rPr>
                  <a:t>subgraph</a:t>
                </a:r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of a graph </a:t>
                </a:r>
                <a14:m/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is a graph </a:t>
                </a:r>
                <a14:m/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such that</a:t>
                </a:r>
              </a:p>
              <a:p>
                <a:pPr>
                  <a:buClr>
                    <a:srgbClr val="FF0000"/>
                  </a:buClr>
                  <a:buSzPct val="150000"/>
                </a:pPr>
                <a:endParaRPr lang="en-US" sz="2400" i="0" dirty="0">
                  <a:solidFill>
                    <a:schemeClr val="tx1"/>
                  </a:solidFill>
                  <a:latin typeface="Arial Narrow" pitchFamily="34" charset="0"/>
                </a:endParaRPr>
              </a:p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dirty="0">
                    <a:latin typeface="Arial Narrow" pitchFamily="34" charset="0"/>
                  </a:rPr>
                  <a:t> 	       </a:t>
                </a:r>
                <a:r>
                  <a:rPr lang="en-US" dirty="0">
                    <a:latin typeface="Arial Narrow" pitchFamily="34" charset="0"/>
                  </a:rPr>
                  <a:t> </a:t>
                </a:r>
                <a:r>
                  <a:rPr lang="en-US" dirty="0" smtClean="0">
                    <a:latin typeface="Arial Narrow" pitchFamily="34" charset="0"/>
                  </a:rPr>
                  <a:t>V’</a:t>
                </a:r>
                <a14:m/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and                </a:t>
                </a:r>
                <a:r>
                  <a:rPr lang="en-US" i="0" dirty="0" smtClean="0">
                    <a:solidFill>
                      <a:schemeClr val="tx1"/>
                    </a:solidFill>
                    <a:latin typeface="Arial Narrow" pitchFamily="34" charset="0"/>
                  </a:rPr>
                  <a:t>E’</a:t>
                </a:r>
                <a14:m/>
                <a:endParaRPr lang="en-US" sz="2400" i="0" dirty="0">
                  <a:solidFill>
                    <a:schemeClr val="tx1"/>
                  </a:solidFill>
                  <a:latin typeface="Arial Narrow" pitchFamily="34" charset="0"/>
                </a:endParaRPr>
              </a:p>
              <a:p>
                <a:pPr marL="285750" indent="-285750">
                  <a:buClr>
                    <a:srgbClr val="FF0000"/>
                  </a:buClr>
                  <a:buSzPct val="150000"/>
                  <a:buFontTx/>
                  <a:buChar char="♦"/>
                </a:pPr>
                <a:endParaRPr lang="en-US" sz="2400" i="0" dirty="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F8A5DEC-8361-4DDE-8359-A9E99FDD2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133428"/>
                <a:ext cx="8915400" cy="1569660"/>
              </a:xfrm>
              <a:prstGeom prst="rect">
                <a:avLst/>
              </a:prstGeom>
              <a:blipFill rotWithShape="1">
                <a:blip r:embed="rId4"/>
                <a:stretch>
                  <a:fillRect t="-6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304800" y="1143000"/>
            <a:ext cx="8263801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i="0" dirty="0" smtClean="0">
                <a:latin typeface="Times New Roman"/>
                <a:cs typeface="Times New Roman"/>
              </a:rPr>
              <a:t>A  </a:t>
            </a:r>
            <a:r>
              <a:rPr lang="en-US" sz="2400" b="1" i="0" dirty="0" err="1" smtClean="0">
                <a:latin typeface="Times New Roman"/>
                <a:cs typeface="Times New Roman"/>
              </a:rPr>
              <a:t>subgraph</a:t>
            </a:r>
            <a:r>
              <a:rPr lang="en-US" sz="2400" i="0" dirty="0" smtClean="0">
                <a:latin typeface="Times New Roman"/>
                <a:cs typeface="Times New Roman"/>
              </a:rPr>
              <a:t> of a </a:t>
            </a:r>
            <a:r>
              <a:rPr lang="en-US" sz="2400" dirty="0">
                <a:latin typeface="Times New Roman"/>
                <a:cs typeface="Times New Roman"/>
              </a:rPr>
              <a:t>graph  G=(V,E) is </a:t>
            </a:r>
            <a:r>
              <a:rPr lang="en-US" sz="2400" i="0" dirty="0" smtClean="0">
                <a:latin typeface="Times New Roman"/>
                <a:cs typeface="Times New Roman"/>
              </a:rPr>
              <a:t>a graph G’=(V’,E’) such that </a:t>
            </a:r>
            <a:endParaRPr lang="en-US" sz="2400" i="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9715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 Basic Graph Notions</a:t>
            </a: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ABAFB19C-71D3-4CF3-96CD-89A105C18A01}"/>
              </a:ext>
            </a:extLst>
          </p:cNvPr>
          <p:cNvSpPr/>
          <p:nvPr/>
        </p:nvSpPr>
        <p:spPr>
          <a:xfrm>
            <a:off x="1477580" y="2489986"/>
            <a:ext cx="411480" cy="4024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738EDB53-6064-4588-87E0-28275D59A2C6}"/>
              </a:ext>
            </a:extLst>
          </p:cNvPr>
          <p:cNvSpPr/>
          <p:nvPr/>
        </p:nvSpPr>
        <p:spPr>
          <a:xfrm>
            <a:off x="654620" y="3965578"/>
            <a:ext cx="411480" cy="4024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40FC3D01-8570-4ACB-9C19-676053853D09}"/>
              </a:ext>
            </a:extLst>
          </p:cNvPr>
          <p:cNvSpPr/>
          <p:nvPr/>
        </p:nvSpPr>
        <p:spPr>
          <a:xfrm>
            <a:off x="2300540" y="3965578"/>
            <a:ext cx="411480" cy="4024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491F6503-00E6-49AE-A1B3-B654084A138F}"/>
              </a:ext>
            </a:extLst>
          </p:cNvPr>
          <p:cNvCxnSpPr>
            <a:stCxn id="10" idx="3"/>
            <a:endCxn id="11" idx="7"/>
          </p:cNvCxnSpPr>
          <p:nvPr/>
        </p:nvCxnSpPr>
        <p:spPr>
          <a:xfrm rot="5400000">
            <a:off x="676326" y="3163000"/>
            <a:ext cx="1191027" cy="531999"/>
          </a:xfrm>
          <a:prstGeom prst="straightConnector1">
            <a:avLst/>
          </a:prstGeom>
          <a:ln w="349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79A809C0-3CB7-4611-A9EE-C13C3B0EC0F3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 rot="16200000" flipH="1">
            <a:off x="1499286" y="3163000"/>
            <a:ext cx="1191027" cy="531999"/>
          </a:xfrm>
          <a:prstGeom prst="straightConnector1">
            <a:avLst/>
          </a:prstGeom>
          <a:ln w="349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2960A46-1019-4F9B-80D2-06E2A0DE2989}"/>
              </a:ext>
            </a:extLst>
          </p:cNvPr>
          <p:cNvSpPr txBox="1"/>
          <p:nvPr/>
        </p:nvSpPr>
        <p:spPr>
          <a:xfrm>
            <a:off x="1522203" y="2422914"/>
            <a:ext cx="309940" cy="4334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EDC7DE0-C899-4D72-A059-12313C5E5FB2}"/>
              </a:ext>
            </a:extLst>
          </p:cNvPr>
          <p:cNvSpPr txBox="1"/>
          <p:nvPr/>
        </p:nvSpPr>
        <p:spPr>
          <a:xfrm>
            <a:off x="2369120" y="3878890"/>
            <a:ext cx="293090" cy="4334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 err="1"/>
              <a:t>c</a:t>
            </a:r>
            <a:endParaRPr lang="en-US" sz="26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79654A7-F1F5-4CEF-8425-BE887F9E7DCA}"/>
              </a:ext>
            </a:extLst>
          </p:cNvPr>
          <p:cNvSpPr txBox="1"/>
          <p:nvPr/>
        </p:nvSpPr>
        <p:spPr>
          <a:xfrm>
            <a:off x="711537" y="3900339"/>
            <a:ext cx="323860" cy="4334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 err="1"/>
              <a:t>b</a:t>
            </a:r>
            <a:endParaRPr lang="en-US" sz="26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431B29FB-198F-40C7-BF11-CFCE749C5E49}"/>
              </a:ext>
            </a:extLst>
          </p:cNvPr>
          <p:cNvCxnSpPr>
            <a:stCxn id="11" idx="6"/>
          </p:cNvCxnSpPr>
          <p:nvPr/>
        </p:nvCxnSpPr>
        <p:spPr>
          <a:xfrm>
            <a:off x="1066100" y="4166795"/>
            <a:ext cx="12344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="" xmlns:a16="http://schemas.microsoft.com/office/drawing/2014/main" id="{72B126A4-55C3-4569-A743-C88275537E99}"/>
              </a:ext>
            </a:extLst>
          </p:cNvPr>
          <p:cNvSpPr/>
          <p:nvPr/>
        </p:nvSpPr>
        <p:spPr>
          <a:xfrm>
            <a:off x="2636520" y="3058488"/>
            <a:ext cx="411480" cy="4024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B432806-6469-43F9-B735-10B5884D0260}"/>
              </a:ext>
            </a:extLst>
          </p:cNvPr>
          <p:cNvSpPr txBox="1"/>
          <p:nvPr/>
        </p:nvSpPr>
        <p:spPr>
          <a:xfrm>
            <a:off x="2661514" y="2971800"/>
            <a:ext cx="359394" cy="4924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F833C8A8-DEC0-4592-986A-5DEF02CCE675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>
            <a:off x="1889060" y="2691203"/>
            <a:ext cx="747460" cy="568502"/>
          </a:xfrm>
          <a:prstGeom prst="straightConnector1">
            <a:avLst/>
          </a:prstGeom>
          <a:ln w="349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00117FD4-2B8C-4770-AC2E-31683C7C91D6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2594162" y="3460922"/>
            <a:ext cx="248098" cy="504656"/>
          </a:xfrm>
          <a:prstGeom prst="straightConnector1">
            <a:avLst/>
          </a:prstGeom>
          <a:ln w="349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C329ED54-4D70-4ABB-A47F-1CC0002DC81F}"/>
                  </a:ext>
                </a:extLst>
              </p:cNvPr>
              <p:cNvSpPr txBox="1"/>
              <p:nvPr/>
            </p:nvSpPr>
            <p:spPr>
              <a:xfrm>
                <a:off x="370523" y="2971800"/>
                <a:ext cx="848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800" i="0" dirty="0">
                  <a:latin typeface="Arial Narrow" pitchFamily="34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29ED54-4D70-4ABB-A47F-1CC0002DC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23" y="2971800"/>
                <a:ext cx="848677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="" xmlns:a16="http://schemas.microsoft.com/office/drawing/2014/main" id="{EDD9CD75-CF63-4BE0-927F-9B0CB2089EC1}"/>
              </a:ext>
            </a:extLst>
          </p:cNvPr>
          <p:cNvSpPr/>
          <p:nvPr/>
        </p:nvSpPr>
        <p:spPr>
          <a:xfrm>
            <a:off x="6243213" y="2624254"/>
            <a:ext cx="411480" cy="4024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172ED99F-944F-49CE-95B9-5065628ABB7D}"/>
              </a:ext>
            </a:extLst>
          </p:cNvPr>
          <p:cNvSpPr/>
          <p:nvPr/>
        </p:nvSpPr>
        <p:spPr>
          <a:xfrm>
            <a:off x="5420253" y="4099846"/>
            <a:ext cx="411480" cy="4024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079F2BF2-116E-4CD7-8942-7726500CEF6F}"/>
              </a:ext>
            </a:extLst>
          </p:cNvPr>
          <p:cNvSpPr/>
          <p:nvPr/>
        </p:nvSpPr>
        <p:spPr>
          <a:xfrm>
            <a:off x="7066173" y="4099846"/>
            <a:ext cx="411480" cy="4024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5AD92AD5-7F54-4B43-8903-2BB58353C0C2}"/>
              </a:ext>
            </a:extLst>
          </p:cNvPr>
          <p:cNvCxnSpPr>
            <a:stCxn id="36" idx="3"/>
            <a:endCxn id="37" idx="7"/>
          </p:cNvCxnSpPr>
          <p:nvPr/>
        </p:nvCxnSpPr>
        <p:spPr>
          <a:xfrm rot="5400000">
            <a:off x="5441959" y="3297268"/>
            <a:ext cx="1191027" cy="531999"/>
          </a:xfrm>
          <a:prstGeom prst="straightConnector1">
            <a:avLst/>
          </a:prstGeom>
          <a:ln w="349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5A383647-A90F-4A94-B9F4-C70479D07721}"/>
              </a:ext>
            </a:extLst>
          </p:cNvPr>
          <p:cNvSpPr txBox="1"/>
          <p:nvPr/>
        </p:nvSpPr>
        <p:spPr>
          <a:xfrm>
            <a:off x="6287836" y="2557182"/>
            <a:ext cx="309940" cy="4334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221E41D-97CE-44A9-9D1E-1492B7276BFD}"/>
              </a:ext>
            </a:extLst>
          </p:cNvPr>
          <p:cNvSpPr txBox="1"/>
          <p:nvPr/>
        </p:nvSpPr>
        <p:spPr>
          <a:xfrm>
            <a:off x="5477170" y="4034607"/>
            <a:ext cx="323860" cy="4334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 err="1"/>
              <a:t>b</a:t>
            </a:r>
            <a:endParaRPr lang="en-US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203CDBAE-4B2E-49B2-8EE3-C7B486B15DD7}"/>
                  </a:ext>
                </a:extLst>
              </p:cNvPr>
              <p:cNvSpPr txBox="1"/>
              <p:nvPr/>
            </p:nvSpPr>
            <p:spPr>
              <a:xfrm>
                <a:off x="5355020" y="4609868"/>
                <a:ext cx="2438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b="1" i="0" dirty="0">
                    <a:solidFill>
                      <a:srgbClr val="FF0000"/>
                    </a:solidFill>
                    <a:latin typeface="Arial Narrow" pitchFamily="34" charset="0"/>
                  </a:rPr>
                  <a:t>Q: </a:t>
                </a:r>
                <a:r>
                  <a:rPr lang="en-US" sz="2400" i="0" dirty="0">
                    <a:latin typeface="Arial Narrow" pitchFamily="34" charset="0"/>
                  </a:rPr>
                  <a:t>Subgraph of </a:t>
                </a:r>
                <a14:m/>
                <a:r>
                  <a:rPr lang="en-US" sz="2400" i="0" dirty="0" smtClean="0">
                    <a:latin typeface="Arial Narrow" pitchFamily="34" charset="0"/>
                  </a:rPr>
                  <a:t> </a:t>
                </a:r>
                <a:r>
                  <a:rPr lang="en-US" sz="2400" i="0" dirty="0">
                    <a:latin typeface="Arial Narrow" pitchFamily="34" charset="0"/>
                  </a:rPr>
                  <a:t>?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3CDBAE-4B2E-49B2-8EE3-C7B486B15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020" y="4609868"/>
                <a:ext cx="2438400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60BD036-2927-4540-ACFB-4E16725307B0}"/>
              </a:ext>
            </a:extLst>
          </p:cNvPr>
          <p:cNvSpPr txBox="1"/>
          <p:nvPr/>
        </p:nvSpPr>
        <p:spPr>
          <a:xfrm>
            <a:off x="5394853" y="5221726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b="1" i="0" dirty="0">
                <a:solidFill>
                  <a:srgbClr val="FF0000"/>
                </a:solidFill>
                <a:latin typeface="Arial Narrow" pitchFamily="34" charset="0"/>
              </a:rPr>
              <a:t>A: </a:t>
            </a:r>
            <a:r>
              <a:rPr lang="en-US" sz="2400" i="0" dirty="0">
                <a:latin typeface="Arial Narrow" pitchFamily="34" charset="0"/>
              </a:rPr>
              <a:t>Yes!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5E20E64-83B2-4C64-A7BB-E24BB6793479}"/>
              </a:ext>
            </a:extLst>
          </p:cNvPr>
          <p:cNvSpPr txBox="1"/>
          <p:nvPr/>
        </p:nvSpPr>
        <p:spPr>
          <a:xfrm>
            <a:off x="7105049" y="4017014"/>
            <a:ext cx="293090" cy="4334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 err="1"/>
              <a:t>c</a:t>
            </a:r>
            <a:endParaRPr lang="en-US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7E07FEE9-A383-44FB-BC6F-73522DC0E6D7}"/>
                  </a:ext>
                </a:extLst>
              </p:cNvPr>
              <p:cNvSpPr txBox="1"/>
              <p:nvPr/>
            </p:nvSpPr>
            <p:spPr>
              <a:xfrm>
                <a:off x="228600" y="1133428"/>
                <a:ext cx="89154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FF0000"/>
                  </a:buClr>
                  <a:buSzPct val="150000"/>
                  <a:buFontTx/>
                  <a:buChar char="♦"/>
                </a:pPr>
                <a:r>
                  <a:rPr lang="en-US" sz="2400" i="0" dirty="0" smtClean="0">
                    <a:solidFill>
                      <a:schemeClr val="tx1"/>
                    </a:solidFill>
                    <a:latin typeface="Arial Narrow" pitchFamily="34" charset="0"/>
                  </a:rPr>
                  <a:t> A </a:t>
                </a:r>
                <a:r>
                  <a:rPr lang="en-US" sz="2400" b="1" i="0" dirty="0">
                    <a:solidFill>
                      <a:schemeClr val="tx1"/>
                    </a:solidFill>
                    <a:latin typeface="Arial Narrow" pitchFamily="34" charset="0"/>
                  </a:rPr>
                  <a:t>subgraph</a:t>
                </a:r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of a graph </a:t>
                </a:r>
                <a14:m/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is a graph </a:t>
                </a:r>
                <a:r>
                  <a:rPr lang="en-US" sz="2000" i="1" dirty="0" smtClean="0">
                    <a:solidFill>
                      <a:schemeClr val="tx1"/>
                    </a:solidFill>
                    <a:latin typeface="Arial Narrow" pitchFamily="34" charset="0"/>
                  </a:rPr>
                  <a:t>G</a:t>
                </a:r>
                <a:r>
                  <a:rPr lang="en-US" sz="2000" i="1" dirty="0">
                    <a:latin typeface="Arial Narrow" pitchFamily="34" charset="0"/>
                  </a:rPr>
                  <a:t>’ =(V’,E’) </a:t>
                </a:r>
                <a:r>
                  <a:rPr lang="en-US" sz="2400" i="0" dirty="0" smtClean="0">
                    <a:solidFill>
                      <a:schemeClr val="tx1"/>
                    </a:solidFill>
                    <a:latin typeface="Arial Narrow" pitchFamily="34" charset="0"/>
                  </a:rPr>
                  <a:t>such </a:t>
                </a:r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that</a:t>
                </a:r>
              </a:p>
              <a:p>
                <a:pPr>
                  <a:buClr>
                    <a:srgbClr val="FF0000"/>
                  </a:buClr>
                  <a:buSzPct val="150000"/>
                </a:pPr>
                <a:endParaRPr lang="en-US" sz="2400" i="0" dirty="0">
                  <a:solidFill>
                    <a:schemeClr val="tx1"/>
                  </a:solidFill>
                  <a:latin typeface="Arial Narrow" pitchFamily="34" charset="0"/>
                </a:endParaRPr>
              </a:p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dirty="0">
                    <a:latin typeface="Arial Narrow" pitchFamily="34" charset="0"/>
                  </a:rPr>
                  <a:t> 	       </a:t>
                </a:r>
                <a:r>
                  <a:rPr lang="en-US" sz="2400" i="1" dirty="0">
                    <a:latin typeface="Arial Narrow" pitchFamily="34" charset="0"/>
                  </a:rPr>
                  <a:t> </a:t>
                </a:r>
                <a:r>
                  <a:rPr lang="en-US" sz="2400" i="1" dirty="0" smtClean="0">
                    <a:latin typeface="Arial Narrow" pitchFamily="34" charset="0"/>
                  </a:rPr>
                  <a:t>v’</a:t>
                </a:r>
                <a14:m/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and                </a:t>
                </a:r>
                <a:r>
                  <a:rPr lang="en-US" i="1" dirty="0" smtClean="0">
                    <a:solidFill>
                      <a:schemeClr val="tx1"/>
                    </a:solidFill>
                    <a:latin typeface="Arial Narrow" pitchFamily="34" charset="0"/>
                  </a:rPr>
                  <a:t>E’</a:t>
                </a:r>
                <a14:m/>
                <a:endParaRPr lang="en-US" sz="2400" i="0" dirty="0">
                  <a:solidFill>
                    <a:schemeClr val="tx1"/>
                  </a:solidFill>
                  <a:latin typeface="Arial Narrow" pitchFamily="34" charset="0"/>
                </a:endParaRPr>
              </a:p>
              <a:p>
                <a:pPr marL="285750" indent="-285750">
                  <a:buClr>
                    <a:srgbClr val="FF0000"/>
                  </a:buClr>
                  <a:buSzPct val="150000"/>
                  <a:buFontTx/>
                  <a:buChar char="♦"/>
                </a:pPr>
                <a:endParaRPr lang="en-US" sz="2400" i="0" dirty="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E07FEE9-A383-44FB-BC6F-73522DC0E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133428"/>
                <a:ext cx="8915400" cy="1569660"/>
              </a:xfrm>
              <a:prstGeom prst="rect">
                <a:avLst/>
              </a:prstGeom>
              <a:blipFill rotWithShape="1">
                <a:blip r:embed="rId4"/>
                <a:stretch>
                  <a:fillRect t="-6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40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 Basic Graph Notions</a:t>
            </a: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ABAFB19C-71D3-4CF3-96CD-89A105C18A01}"/>
              </a:ext>
            </a:extLst>
          </p:cNvPr>
          <p:cNvSpPr/>
          <p:nvPr/>
        </p:nvSpPr>
        <p:spPr>
          <a:xfrm>
            <a:off x="1477580" y="2489986"/>
            <a:ext cx="411480" cy="4024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738EDB53-6064-4588-87E0-28275D59A2C6}"/>
              </a:ext>
            </a:extLst>
          </p:cNvPr>
          <p:cNvSpPr/>
          <p:nvPr/>
        </p:nvSpPr>
        <p:spPr>
          <a:xfrm>
            <a:off x="654620" y="3965578"/>
            <a:ext cx="411480" cy="4024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40FC3D01-8570-4ACB-9C19-676053853D09}"/>
              </a:ext>
            </a:extLst>
          </p:cNvPr>
          <p:cNvSpPr/>
          <p:nvPr/>
        </p:nvSpPr>
        <p:spPr>
          <a:xfrm>
            <a:off x="2300540" y="3965578"/>
            <a:ext cx="411480" cy="4024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491F6503-00E6-49AE-A1B3-B654084A138F}"/>
              </a:ext>
            </a:extLst>
          </p:cNvPr>
          <p:cNvCxnSpPr>
            <a:stCxn id="10" idx="3"/>
            <a:endCxn id="11" idx="7"/>
          </p:cNvCxnSpPr>
          <p:nvPr/>
        </p:nvCxnSpPr>
        <p:spPr>
          <a:xfrm rot="5400000">
            <a:off x="676326" y="3163000"/>
            <a:ext cx="1191027" cy="531999"/>
          </a:xfrm>
          <a:prstGeom prst="straightConnector1">
            <a:avLst/>
          </a:prstGeom>
          <a:ln w="349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79A809C0-3CB7-4611-A9EE-C13C3B0EC0F3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 rot="16200000" flipH="1">
            <a:off x="1499286" y="3163000"/>
            <a:ext cx="1191027" cy="531999"/>
          </a:xfrm>
          <a:prstGeom prst="straightConnector1">
            <a:avLst/>
          </a:prstGeom>
          <a:ln w="349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2960A46-1019-4F9B-80D2-06E2A0DE2989}"/>
              </a:ext>
            </a:extLst>
          </p:cNvPr>
          <p:cNvSpPr txBox="1"/>
          <p:nvPr/>
        </p:nvSpPr>
        <p:spPr>
          <a:xfrm>
            <a:off x="1522203" y="2422914"/>
            <a:ext cx="309940" cy="4334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EDC7DE0-C899-4D72-A059-12313C5E5FB2}"/>
              </a:ext>
            </a:extLst>
          </p:cNvPr>
          <p:cNvSpPr txBox="1"/>
          <p:nvPr/>
        </p:nvSpPr>
        <p:spPr>
          <a:xfrm>
            <a:off x="2369120" y="3878890"/>
            <a:ext cx="293090" cy="4334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 err="1"/>
              <a:t>c</a:t>
            </a:r>
            <a:endParaRPr lang="en-US" sz="26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79654A7-F1F5-4CEF-8425-BE887F9E7DCA}"/>
              </a:ext>
            </a:extLst>
          </p:cNvPr>
          <p:cNvSpPr txBox="1"/>
          <p:nvPr/>
        </p:nvSpPr>
        <p:spPr>
          <a:xfrm>
            <a:off x="711537" y="3900339"/>
            <a:ext cx="323860" cy="4334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 err="1"/>
              <a:t>b</a:t>
            </a:r>
            <a:endParaRPr lang="en-US" sz="26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431B29FB-198F-40C7-BF11-CFCE749C5E49}"/>
              </a:ext>
            </a:extLst>
          </p:cNvPr>
          <p:cNvCxnSpPr>
            <a:stCxn id="11" idx="6"/>
          </p:cNvCxnSpPr>
          <p:nvPr/>
        </p:nvCxnSpPr>
        <p:spPr>
          <a:xfrm>
            <a:off x="1066100" y="4166795"/>
            <a:ext cx="12344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="" xmlns:a16="http://schemas.microsoft.com/office/drawing/2014/main" id="{72B126A4-55C3-4569-A743-C88275537E99}"/>
              </a:ext>
            </a:extLst>
          </p:cNvPr>
          <p:cNvSpPr/>
          <p:nvPr/>
        </p:nvSpPr>
        <p:spPr>
          <a:xfrm>
            <a:off x="2636520" y="3058488"/>
            <a:ext cx="411480" cy="4024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B432806-6469-43F9-B735-10B5884D0260}"/>
              </a:ext>
            </a:extLst>
          </p:cNvPr>
          <p:cNvSpPr txBox="1"/>
          <p:nvPr/>
        </p:nvSpPr>
        <p:spPr>
          <a:xfrm>
            <a:off x="2661514" y="2971800"/>
            <a:ext cx="359394" cy="4924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F833C8A8-DEC0-4592-986A-5DEF02CCE675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>
            <a:off x="1889060" y="2691203"/>
            <a:ext cx="747460" cy="568502"/>
          </a:xfrm>
          <a:prstGeom prst="straightConnector1">
            <a:avLst/>
          </a:prstGeom>
          <a:ln w="349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00117FD4-2B8C-4770-AC2E-31683C7C91D6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2594162" y="3460922"/>
            <a:ext cx="248098" cy="504656"/>
          </a:xfrm>
          <a:prstGeom prst="straightConnector1">
            <a:avLst/>
          </a:prstGeom>
          <a:ln w="349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C329ED54-4D70-4ABB-A47F-1CC0002DC81F}"/>
                  </a:ext>
                </a:extLst>
              </p:cNvPr>
              <p:cNvSpPr txBox="1"/>
              <p:nvPr/>
            </p:nvSpPr>
            <p:spPr>
              <a:xfrm>
                <a:off x="152400" y="2971800"/>
                <a:ext cx="848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800" i="0" dirty="0">
                  <a:latin typeface="Arial Narrow" pitchFamily="34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29ED54-4D70-4ABB-A47F-1CC0002DC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971800"/>
                <a:ext cx="848677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="" xmlns:a16="http://schemas.microsoft.com/office/drawing/2014/main" id="{EDD9CD75-CF63-4BE0-927F-9B0CB2089EC1}"/>
              </a:ext>
            </a:extLst>
          </p:cNvPr>
          <p:cNvSpPr/>
          <p:nvPr/>
        </p:nvSpPr>
        <p:spPr>
          <a:xfrm>
            <a:off x="6243213" y="2624254"/>
            <a:ext cx="411480" cy="4024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172ED99F-944F-49CE-95B9-5065628ABB7D}"/>
              </a:ext>
            </a:extLst>
          </p:cNvPr>
          <p:cNvSpPr/>
          <p:nvPr/>
        </p:nvSpPr>
        <p:spPr>
          <a:xfrm>
            <a:off x="5420253" y="4099846"/>
            <a:ext cx="411480" cy="4024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5AD92AD5-7F54-4B43-8903-2BB58353C0C2}"/>
              </a:ext>
            </a:extLst>
          </p:cNvPr>
          <p:cNvCxnSpPr>
            <a:stCxn id="36" idx="3"/>
            <a:endCxn id="37" idx="7"/>
          </p:cNvCxnSpPr>
          <p:nvPr/>
        </p:nvCxnSpPr>
        <p:spPr>
          <a:xfrm rot="5400000">
            <a:off x="5441959" y="3297268"/>
            <a:ext cx="1191027" cy="531999"/>
          </a:xfrm>
          <a:prstGeom prst="straightConnector1">
            <a:avLst/>
          </a:prstGeom>
          <a:ln w="349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5A383647-A90F-4A94-B9F4-C70479D07721}"/>
              </a:ext>
            </a:extLst>
          </p:cNvPr>
          <p:cNvSpPr txBox="1"/>
          <p:nvPr/>
        </p:nvSpPr>
        <p:spPr>
          <a:xfrm>
            <a:off x="6287836" y="2557182"/>
            <a:ext cx="309940" cy="4334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221E41D-97CE-44A9-9D1E-1492B7276BFD}"/>
              </a:ext>
            </a:extLst>
          </p:cNvPr>
          <p:cNvSpPr txBox="1"/>
          <p:nvPr/>
        </p:nvSpPr>
        <p:spPr>
          <a:xfrm>
            <a:off x="5477170" y="4034607"/>
            <a:ext cx="323860" cy="4334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 err="1"/>
              <a:t>b</a:t>
            </a: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203CDBAE-4B2E-49B2-8EE3-C7B486B15DD7}"/>
                  </a:ext>
                </a:extLst>
              </p:cNvPr>
              <p:cNvSpPr txBox="1"/>
              <p:nvPr/>
            </p:nvSpPr>
            <p:spPr>
              <a:xfrm>
                <a:off x="5355020" y="4609868"/>
                <a:ext cx="2438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b="1" i="0" dirty="0">
                    <a:solidFill>
                      <a:srgbClr val="FF0000"/>
                    </a:solidFill>
                    <a:latin typeface="Arial Narrow" pitchFamily="34" charset="0"/>
                  </a:rPr>
                  <a:t>Q: </a:t>
                </a:r>
                <a:r>
                  <a:rPr lang="en-US" sz="2400" i="0" dirty="0">
                    <a:latin typeface="Arial Narrow" pitchFamily="34" charset="0"/>
                  </a:rPr>
                  <a:t>Subgraph of </a:t>
                </a:r>
                <a14:m>
                  <m:oMath xmlns=""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i="0" dirty="0">
                    <a:latin typeface="Arial Narrow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3CDBAE-4B2E-49B2-8EE3-C7B486B15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020" y="4609868"/>
                <a:ext cx="2438400" cy="461665"/>
              </a:xfrm>
              <a:prstGeom prst="rect">
                <a:avLst/>
              </a:prstGeom>
              <a:blipFill>
                <a:blip r:embed="rId3"/>
                <a:stretch>
                  <a:fillRect l="-3750" t="-10526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60BD036-2927-4540-ACFB-4E16725307B0}"/>
              </a:ext>
            </a:extLst>
          </p:cNvPr>
          <p:cNvSpPr txBox="1"/>
          <p:nvPr/>
        </p:nvSpPr>
        <p:spPr>
          <a:xfrm>
            <a:off x="5394853" y="5221726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b="1" i="0" dirty="0">
                <a:solidFill>
                  <a:srgbClr val="FF0000"/>
                </a:solidFill>
                <a:latin typeface="Arial Narrow" pitchFamily="34" charset="0"/>
              </a:rPr>
              <a:t>A: </a:t>
            </a:r>
            <a:r>
              <a:rPr lang="en-US" sz="2400" b="1" i="0" dirty="0">
                <a:latin typeface="Arial Narrow" pitchFamily="34" charset="0"/>
              </a:rPr>
              <a:t>NO!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EFB39BC4-43FE-4660-B137-208083C81B44}"/>
              </a:ext>
            </a:extLst>
          </p:cNvPr>
          <p:cNvCxnSpPr>
            <a:cxnSpLocks/>
          </p:cNvCxnSpPr>
          <p:nvPr/>
        </p:nvCxnSpPr>
        <p:spPr>
          <a:xfrm>
            <a:off x="6627601" y="2879121"/>
            <a:ext cx="747460" cy="568502"/>
          </a:xfrm>
          <a:prstGeom prst="straightConnector1">
            <a:avLst/>
          </a:prstGeom>
          <a:ln w="349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DCB691AA-EA45-45C2-A1BA-BAF85F6890CD}"/>
                  </a:ext>
                </a:extLst>
              </p:cNvPr>
              <p:cNvSpPr txBox="1"/>
              <p:nvPr/>
            </p:nvSpPr>
            <p:spPr>
              <a:xfrm>
                <a:off x="348138" y="5465888"/>
                <a:ext cx="4089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:r>
                  <a:rPr lang="en-US" b="0" dirty="0" smtClean="0"/>
                  <a:t>1.   </a:t>
                </a:r>
                <a14:m/>
                <a:endParaRPr lang="en-US" i="0" dirty="0">
                  <a:latin typeface="Arial Narrow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CB691AA-EA45-45C2-A1BA-BAF85F689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38" y="5465888"/>
                <a:ext cx="408906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67EFB379-EDA6-4998-B2A4-B24F9E50C62E}"/>
                  </a:ext>
                </a:extLst>
              </p:cNvPr>
              <p:cNvSpPr txBox="1"/>
              <p:nvPr/>
            </p:nvSpPr>
            <p:spPr>
              <a:xfrm>
                <a:off x="348138" y="5943600"/>
                <a:ext cx="4604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:r>
                  <a:rPr lang="en-US" b="0" dirty="0" smtClean="0"/>
                  <a:t>2.   </a:t>
                </a:r>
                <a14:m/>
                <a:endParaRPr lang="en-US" i="0" dirty="0">
                  <a:latin typeface="Arial Narrow" pitchFamily="34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7EFB379-EDA6-4998-B2A4-B24F9E50C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38" y="5943600"/>
                <a:ext cx="460486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D97C11EC-0ABF-4B9E-8D3A-1BE580316873}"/>
                  </a:ext>
                </a:extLst>
              </p:cNvPr>
              <p:cNvSpPr txBox="1"/>
              <p:nvPr/>
            </p:nvSpPr>
            <p:spPr>
              <a:xfrm>
                <a:off x="348138" y="6365262"/>
                <a:ext cx="5939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:r>
                  <a:rPr lang="en-US" b="0" dirty="0" smtClean="0"/>
                  <a:t>3.   </a:t>
                </a:r>
                <a14:m/>
                <a:endParaRPr lang="en-US" i="0" dirty="0">
                  <a:latin typeface="Arial Narrow" pitchFamily="34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97C11EC-0ABF-4B9E-8D3A-1BE580316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38" y="6365262"/>
                <a:ext cx="593969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ransparent Green Checkmark Clip Art at Clker.com - vector clip art online,  royalty free &amp; public domain">
            <a:extLst>
              <a:ext uri="{FF2B5EF4-FFF2-40B4-BE49-F238E27FC236}">
                <a16:creationId xmlns="" xmlns:a16="http://schemas.microsoft.com/office/drawing/2014/main" id="{0D3F05C6-4926-406B-8239-442D57150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387"/>
            <a:ext cx="581025" cy="60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Transparent Green Checkmark Clip Art at Clker.com - vector clip art online,  royalty free &amp; public domain">
            <a:extLst>
              <a:ext uri="{FF2B5EF4-FFF2-40B4-BE49-F238E27FC236}">
                <a16:creationId xmlns="" xmlns:a16="http://schemas.microsoft.com/office/drawing/2014/main" id="{F562B8C1-84EC-41C7-BBA2-129AA6159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674088"/>
            <a:ext cx="581025" cy="60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F88E660C-4559-475D-AD1D-C45592A98D4F}"/>
              </a:ext>
            </a:extLst>
          </p:cNvPr>
          <p:cNvCxnSpPr/>
          <p:nvPr/>
        </p:nvCxnSpPr>
        <p:spPr>
          <a:xfrm>
            <a:off x="5493385" y="1674088"/>
            <a:ext cx="66607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ed Thumbs Down Royalty Free Cliparts, Vectors, And Stock Illustration.  Image 69076727.">
            <a:extLst>
              <a:ext uri="{FF2B5EF4-FFF2-40B4-BE49-F238E27FC236}">
                <a16:creationId xmlns="" xmlns:a16="http://schemas.microsoft.com/office/drawing/2014/main" id="{F95EA6C5-7365-430D-A716-6535A1116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72" y="1735281"/>
            <a:ext cx="1133428" cy="11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77000" y="1447800"/>
            <a:ext cx="36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0000"/>
              </a:buClr>
              <a:buSzPct val="150000"/>
              <a:buFontTx/>
              <a:buChar char="♦"/>
            </a:pPr>
            <a:endParaRPr lang="en-US" i="0" dirty="0" smtClean="0">
              <a:latin typeface="Arial Narrow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7E07FEE9-A383-44FB-BC6F-73522DC0E6D7}"/>
                  </a:ext>
                </a:extLst>
              </p:cNvPr>
              <p:cNvSpPr txBox="1"/>
              <p:nvPr/>
            </p:nvSpPr>
            <p:spPr>
              <a:xfrm>
                <a:off x="228600" y="1133428"/>
                <a:ext cx="89154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FF0000"/>
                  </a:buClr>
                  <a:buSzPct val="150000"/>
                  <a:buFontTx/>
                  <a:buChar char="♦"/>
                </a:pPr>
                <a:r>
                  <a:rPr lang="en-US" sz="2400" i="0" dirty="0" smtClean="0">
                    <a:solidFill>
                      <a:schemeClr val="tx1"/>
                    </a:solidFill>
                    <a:latin typeface="Arial Narrow" pitchFamily="34" charset="0"/>
                  </a:rPr>
                  <a:t> A </a:t>
                </a:r>
                <a:r>
                  <a:rPr lang="en-US" sz="2400" b="1" i="0" dirty="0">
                    <a:solidFill>
                      <a:schemeClr val="tx1"/>
                    </a:solidFill>
                    <a:latin typeface="Arial Narrow" pitchFamily="34" charset="0"/>
                  </a:rPr>
                  <a:t>subgraph</a:t>
                </a:r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of a graph </a:t>
                </a:r>
                <a14:m/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is a graph </a:t>
                </a:r>
                <a:r>
                  <a:rPr lang="en-US" sz="2000" i="1" dirty="0" smtClean="0">
                    <a:solidFill>
                      <a:schemeClr val="tx1"/>
                    </a:solidFill>
                    <a:latin typeface="Arial Narrow" pitchFamily="34" charset="0"/>
                  </a:rPr>
                  <a:t>G</a:t>
                </a:r>
                <a:r>
                  <a:rPr lang="en-US" sz="2000" i="1" dirty="0">
                    <a:latin typeface="Arial Narrow" pitchFamily="34" charset="0"/>
                  </a:rPr>
                  <a:t>’ =(V’,E’) </a:t>
                </a:r>
                <a:r>
                  <a:rPr lang="en-US" sz="2400" i="0" dirty="0" smtClean="0">
                    <a:solidFill>
                      <a:schemeClr val="tx1"/>
                    </a:solidFill>
                    <a:latin typeface="Arial Narrow" pitchFamily="34" charset="0"/>
                  </a:rPr>
                  <a:t>such </a:t>
                </a:r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that</a:t>
                </a:r>
              </a:p>
              <a:p>
                <a:pPr>
                  <a:buClr>
                    <a:srgbClr val="FF0000"/>
                  </a:buClr>
                  <a:buSzPct val="150000"/>
                </a:pPr>
                <a:endParaRPr lang="en-US" sz="2400" i="0" dirty="0">
                  <a:solidFill>
                    <a:schemeClr val="tx1"/>
                  </a:solidFill>
                  <a:latin typeface="Arial Narrow" pitchFamily="34" charset="0"/>
                </a:endParaRPr>
              </a:p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dirty="0">
                    <a:latin typeface="Arial Narrow" pitchFamily="34" charset="0"/>
                  </a:rPr>
                  <a:t> 	       </a:t>
                </a:r>
                <a:r>
                  <a:rPr lang="en-US" sz="2400" i="1" dirty="0">
                    <a:latin typeface="Arial Narrow" pitchFamily="34" charset="0"/>
                  </a:rPr>
                  <a:t> </a:t>
                </a:r>
                <a:r>
                  <a:rPr lang="en-US" sz="2400" i="1" dirty="0" smtClean="0">
                    <a:latin typeface="Arial Narrow" pitchFamily="34" charset="0"/>
                  </a:rPr>
                  <a:t>v’</a:t>
                </a:r>
                <a14:m/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and                </a:t>
                </a:r>
                <a:r>
                  <a:rPr lang="en-US" i="1" dirty="0" smtClean="0">
                    <a:solidFill>
                      <a:schemeClr val="tx1"/>
                    </a:solidFill>
                    <a:latin typeface="Arial Narrow" pitchFamily="34" charset="0"/>
                  </a:rPr>
                  <a:t>E’</a:t>
                </a:r>
                <a14:m/>
                <a:endParaRPr lang="en-US" sz="2400" i="0" dirty="0">
                  <a:solidFill>
                    <a:schemeClr val="tx1"/>
                  </a:solidFill>
                  <a:latin typeface="Arial Narrow" pitchFamily="34" charset="0"/>
                </a:endParaRPr>
              </a:p>
              <a:p>
                <a:pPr marL="285750" indent="-285750">
                  <a:buClr>
                    <a:srgbClr val="FF0000"/>
                  </a:buClr>
                  <a:buSzPct val="150000"/>
                  <a:buFontTx/>
                  <a:buChar char="♦"/>
                </a:pPr>
                <a:endParaRPr lang="en-US" sz="2400" i="0" dirty="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E07FEE9-A383-44FB-BC6F-73522DC0E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133428"/>
                <a:ext cx="8915400" cy="1569660"/>
              </a:xfrm>
              <a:prstGeom prst="rect">
                <a:avLst/>
              </a:prstGeom>
              <a:blipFill rotWithShape="1">
                <a:blip r:embed="rId9"/>
                <a:stretch>
                  <a:fillRect t="-6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2133600" y="6324600"/>
            <a:ext cx="76200" cy="381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36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 Basic Graph Notions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id="{42C1E48D-2ECD-40CA-9AAB-A0A389803701}"/>
                  </a:ext>
                </a:extLst>
              </p:cNvPr>
              <p:cNvSpPr txBox="1"/>
              <p:nvPr/>
            </p:nvSpPr>
            <p:spPr>
              <a:xfrm>
                <a:off x="228600" y="2971800"/>
                <a:ext cx="8915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FF0000"/>
                  </a:buClr>
                  <a:buSzPct val="150000"/>
                  <a:buFontTx/>
                  <a:buChar char="♦"/>
                </a:pPr>
                <a:r>
                  <a:rPr lang="en-US" sz="2400" i="0" dirty="0" smtClean="0">
                    <a:solidFill>
                      <a:schemeClr val="tx1"/>
                    </a:solidFill>
                    <a:latin typeface="Arial Narrow" pitchFamily="34" charset="0"/>
                  </a:rPr>
                  <a:t> A </a:t>
                </a:r>
                <a:r>
                  <a:rPr lang="en-US" sz="2400" b="1" i="0" dirty="0">
                    <a:solidFill>
                      <a:schemeClr val="tx1"/>
                    </a:solidFill>
                    <a:latin typeface="Arial Narrow" pitchFamily="34" charset="0"/>
                  </a:rPr>
                  <a:t>path</a:t>
                </a:r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in </a:t>
                </a:r>
                <a14:m/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is a sequence of vertices </a:t>
                </a:r>
                <a14:m/>
                <a:r>
                  <a:rPr lang="en-US" sz="2400" i="0" dirty="0" smtClean="0">
                    <a:solidFill>
                      <a:schemeClr val="tx1"/>
                    </a:solidFill>
                    <a:latin typeface="Arial Narrow" pitchFamily="34" charset="0"/>
                  </a:rPr>
                  <a:t>such </a:t>
                </a:r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that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2C1E48D-2ECD-40CA-9AAB-A0A389803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971800"/>
                <a:ext cx="8915400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2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4101B562-77B1-4237-89E1-BC8CDCC0E385}"/>
                  </a:ext>
                </a:extLst>
              </p:cNvPr>
              <p:cNvSpPr txBox="1"/>
              <p:nvPr/>
            </p:nvSpPr>
            <p:spPr>
              <a:xfrm>
                <a:off x="2552700" y="3505200"/>
                <a:ext cx="426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14:m/>
                <a:endParaRPr lang="en-US" sz="2400" i="0" dirty="0">
                  <a:latin typeface="Arial Narrow" pitchFamily="34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101B562-77B1-4237-89E1-BC8CDCC0E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700" y="3505200"/>
                <a:ext cx="42672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0F755B49-5F00-48BB-9F45-29F362E4D9B9}"/>
                  </a:ext>
                </a:extLst>
              </p:cNvPr>
              <p:cNvSpPr txBox="1"/>
              <p:nvPr/>
            </p:nvSpPr>
            <p:spPr>
              <a:xfrm>
                <a:off x="1219200" y="4071916"/>
                <a:ext cx="6705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buClr>
                    <a:srgbClr val="FF0000"/>
                  </a:buClr>
                  <a:buSzPct val="150000"/>
                </a:pPr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</a:t>
                </a:r>
                <a14:m>
                  <m:oMath xmlns=""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is </a:t>
                </a:r>
                <a:r>
                  <a:rPr lang="en-US" sz="2400" b="1" i="0" dirty="0">
                    <a:solidFill>
                      <a:schemeClr val="tx1"/>
                    </a:solidFill>
                    <a:latin typeface="Arial Narrow" pitchFamily="34" charset="0"/>
                  </a:rPr>
                  <a:t>simple</a:t>
                </a:r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if and only if  none of its vertices are equal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755B49-5F00-48BB-9F45-29F362E4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071916"/>
                <a:ext cx="6705600" cy="461665"/>
              </a:xfrm>
              <a:prstGeom prst="rect">
                <a:avLst/>
              </a:prstGeom>
              <a:blipFill>
                <a:blip r:embed="rId5"/>
                <a:stretch>
                  <a:fillRect t="-10526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C27FB87B-E9E2-4C00-86F8-4155CC8FCBFA}"/>
              </a:ext>
            </a:extLst>
          </p:cNvPr>
          <p:cNvGrpSpPr/>
          <p:nvPr/>
        </p:nvGrpSpPr>
        <p:grpSpPr>
          <a:xfrm>
            <a:off x="457200" y="4656919"/>
            <a:ext cx="2912533" cy="1945098"/>
            <a:chOff x="457200" y="4656919"/>
            <a:chExt cx="2912533" cy="1945098"/>
          </a:xfrm>
        </p:grpSpPr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71B22275-58F1-48DB-AF7F-71FEA3A073CE}"/>
                </a:ext>
              </a:extLst>
            </p:cNvPr>
            <p:cNvSpPr/>
            <p:nvPr/>
          </p:nvSpPr>
          <p:spPr>
            <a:xfrm>
              <a:off x="1799313" y="4723991"/>
              <a:ext cx="411480" cy="4024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="" xmlns:a16="http://schemas.microsoft.com/office/drawing/2014/main" id="{0F549CA3-F692-4784-9CF2-C3D4AE16D5DD}"/>
                </a:ext>
              </a:extLst>
            </p:cNvPr>
            <p:cNvSpPr/>
            <p:nvPr/>
          </p:nvSpPr>
          <p:spPr>
            <a:xfrm>
              <a:off x="976353" y="6199583"/>
              <a:ext cx="411480" cy="4024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="" xmlns:a16="http://schemas.microsoft.com/office/drawing/2014/main" id="{BA15898C-34AB-4133-A7C9-59A2C9CCE6BE}"/>
                </a:ext>
              </a:extLst>
            </p:cNvPr>
            <p:cNvSpPr/>
            <p:nvPr/>
          </p:nvSpPr>
          <p:spPr>
            <a:xfrm>
              <a:off x="2622273" y="6199583"/>
              <a:ext cx="411480" cy="4024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="" xmlns:a16="http://schemas.microsoft.com/office/drawing/2014/main" id="{55D9439C-EAC1-4B9E-81D6-D8CA8AAC4F6E}"/>
                </a:ext>
              </a:extLst>
            </p:cNvPr>
            <p:cNvCxnSpPr>
              <a:stCxn id="40" idx="3"/>
              <a:endCxn id="42" idx="7"/>
            </p:cNvCxnSpPr>
            <p:nvPr/>
          </p:nvCxnSpPr>
          <p:spPr>
            <a:xfrm rot="5400000">
              <a:off x="998059" y="5397005"/>
              <a:ext cx="1191027" cy="531999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="" xmlns:a16="http://schemas.microsoft.com/office/drawing/2014/main" id="{23C81DAC-99EB-4B73-94A8-86BDC963955A}"/>
                </a:ext>
              </a:extLst>
            </p:cNvPr>
            <p:cNvCxnSpPr>
              <a:stCxn id="40" idx="5"/>
              <a:endCxn id="44" idx="1"/>
            </p:cNvCxnSpPr>
            <p:nvPr/>
          </p:nvCxnSpPr>
          <p:spPr>
            <a:xfrm rot="16200000" flipH="1">
              <a:off x="1821019" y="5397005"/>
              <a:ext cx="1191027" cy="531999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DB3664A4-73D4-4E90-AD6F-A98F88B87F4C}"/>
                </a:ext>
              </a:extLst>
            </p:cNvPr>
            <p:cNvSpPr txBox="1"/>
            <p:nvPr/>
          </p:nvSpPr>
          <p:spPr>
            <a:xfrm>
              <a:off x="1843936" y="4656919"/>
              <a:ext cx="309940" cy="43345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600" dirty="0"/>
                <a:t>a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D62EC0BC-C3D2-4D69-A5E1-560DA9FDE35D}"/>
                </a:ext>
              </a:extLst>
            </p:cNvPr>
            <p:cNvSpPr txBox="1"/>
            <p:nvPr/>
          </p:nvSpPr>
          <p:spPr>
            <a:xfrm>
              <a:off x="2690853" y="6112895"/>
              <a:ext cx="293090" cy="43345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600" dirty="0" err="1"/>
                <a:t>c</a:t>
              </a:r>
              <a:endParaRPr lang="en-US" sz="26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C2B05635-CF95-4452-ACAF-3D2B475CE3EC}"/>
                </a:ext>
              </a:extLst>
            </p:cNvPr>
            <p:cNvSpPr txBox="1"/>
            <p:nvPr/>
          </p:nvSpPr>
          <p:spPr>
            <a:xfrm>
              <a:off x="1033270" y="6134344"/>
              <a:ext cx="323860" cy="43345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600" dirty="0" err="1"/>
                <a:t>b</a:t>
              </a:r>
              <a:endParaRPr lang="en-US" sz="2600" dirty="0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0B4491E9-562F-4E2F-8A9C-F68D5E236CB1}"/>
                </a:ext>
              </a:extLst>
            </p:cNvPr>
            <p:cNvCxnSpPr>
              <a:stCxn id="42" idx="6"/>
            </p:cNvCxnSpPr>
            <p:nvPr/>
          </p:nvCxnSpPr>
          <p:spPr>
            <a:xfrm>
              <a:off x="1387833" y="6400800"/>
              <a:ext cx="12344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="" xmlns:a16="http://schemas.microsoft.com/office/drawing/2014/main" id="{11B955D6-D3C7-4D83-9BB6-1267BFB78951}"/>
                </a:ext>
              </a:extLst>
            </p:cNvPr>
            <p:cNvSpPr/>
            <p:nvPr/>
          </p:nvSpPr>
          <p:spPr>
            <a:xfrm>
              <a:off x="2958253" y="5292493"/>
              <a:ext cx="411480" cy="4024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5827504F-07B8-4013-B574-38A79C88120E}"/>
                </a:ext>
              </a:extLst>
            </p:cNvPr>
            <p:cNvSpPr txBox="1"/>
            <p:nvPr/>
          </p:nvSpPr>
          <p:spPr>
            <a:xfrm>
              <a:off x="2983247" y="5205805"/>
              <a:ext cx="359394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600" dirty="0"/>
                <a:t>d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="" xmlns:a16="http://schemas.microsoft.com/office/drawing/2014/main" id="{EB280E05-16DE-4D25-A36A-7E863FDE1358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2210793" y="4925208"/>
              <a:ext cx="747460" cy="568502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="" xmlns:a16="http://schemas.microsoft.com/office/drawing/2014/main" id="{2E030DF2-0374-495A-BA4B-E27CF2D1A803}"/>
                </a:ext>
              </a:extLst>
            </p:cNvPr>
            <p:cNvCxnSpPr>
              <a:cxnSpLocks/>
              <a:endCxn id="51" idx="4"/>
            </p:cNvCxnSpPr>
            <p:nvPr/>
          </p:nvCxnSpPr>
          <p:spPr>
            <a:xfrm flipV="1">
              <a:off x="2915895" y="5694927"/>
              <a:ext cx="248098" cy="504656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="" xmlns:a16="http://schemas.microsoft.com/office/drawing/2014/main" id="{3F46CBF6-CA6A-4967-9692-42D9E692AC20}"/>
                    </a:ext>
                  </a:extLst>
                </p:cNvPr>
                <p:cNvSpPr txBox="1"/>
                <p:nvPr/>
              </p:nvSpPr>
              <p:spPr>
                <a:xfrm>
                  <a:off x="457200" y="5181600"/>
                  <a:ext cx="84867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Clr>
                      <a:srgbClr val="FF0000"/>
                    </a:buClr>
                    <a:buSzPct val="150000"/>
                  </a:pPr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800" i="0" dirty="0">
                    <a:latin typeface="Arial Narrow" pitchFamily="34" charset="0"/>
                  </a:endParaRPr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3F46CBF6-CA6A-4967-9692-42D9E692AC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5181600"/>
                  <a:ext cx="848677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="" xmlns:a16="http://schemas.microsoft.com/office/drawing/2014/main" id="{780FDD36-2B48-4DD3-8FF3-5C8DBD325A48}"/>
              </a:ext>
            </a:extLst>
          </p:cNvPr>
          <p:cNvGrpSpPr/>
          <p:nvPr/>
        </p:nvGrpSpPr>
        <p:grpSpPr>
          <a:xfrm>
            <a:off x="3373562" y="4984550"/>
            <a:ext cx="5313238" cy="461665"/>
            <a:chOff x="3373562" y="4984550"/>
            <a:chExt cx="5313238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="" xmlns:a16="http://schemas.microsoft.com/office/drawing/2014/main" id="{0D653F94-333C-455F-9FE6-D3C947A3890C}"/>
                    </a:ext>
                  </a:extLst>
                </p:cNvPr>
                <p:cNvSpPr txBox="1"/>
                <p:nvPr/>
              </p:nvSpPr>
              <p:spPr>
                <a:xfrm>
                  <a:off x="3373562" y="4984550"/>
                  <a:ext cx="3124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Clr>
                      <a:srgbClr val="FF0000"/>
                    </a:buClr>
                    <a:buSzPct val="150000"/>
                  </a:pPr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400" i="0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D653F94-333C-455F-9FE6-D3C947A389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3562" y="4984550"/>
                  <a:ext cx="3124200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F6A8EA06-195E-409D-AFFA-CE032A54D601}"/>
                </a:ext>
              </a:extLst>
            </p:cNvPr>
            <p:cNvSpPr txBox="1"/>
            <p:nvPr/>
          </p:nvSpPr>
          <p:spPr>
            <a:xfrm>
              <a:off x="6497762" y="4984550"/>
              <a:ext cx="21890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FF0000"/>
                </a:buClr>
                <a:buSzPct val="150000"/>
              </a:pPr>
              <a:r>
                <a:rPr lang="en-US" sz="2400" i="0" dirty="0">
                  <a:latin typeface="Arial Narrow" pitchFamily="34" charset="0"/>
                </a:rPr>
                <a:t>is simple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B8ABEC5B-3731-4B74-89A9-0DC063C38FE8}"/>
              </a:ext>
            </a:extLst>
          </p:cNvPr>
          <p:cNvGrpSpPr/>
          <p:nvPr/>
        </p:nvGrpSpPr>
        <p:grpSpPr>
          <a:xfrm>
            <a:off x="3505200" y="5861111"/>
            <a:ext cx="5181600" cy="461665"/>
            <a:chOff x="3505200" y="5861111"/>
            <a:chExt cx="5181600" cy="4616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="" xmlns:a16="http://schemas.microsoft.com/office/drawing/2014/main" id="{BA005BD3-10F3-4ADE-BC38-ADD87A6C2675}"/>
                    </a:ext>
                  </a:extLst>
                </p:cNvPr>
                <p:cNvSpPr txBox="1"/>
                <p:nvPr/>
              </p:nvSpPr>
              <p:spPr>
                <a:xfrm>
                  <a:off x="3505200" y="5867400"/>
                  <a:ext cx="3124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Clr>
                      <a:srgbClr val="FF0000"/>
                    </a:buClr>
                    <a:buSzPct val="150000"/>
                  </a:pPr>
                  <a:r>
                    <a:rPr lang="en-US" dirty="0" smtClean="0"/>
                    <a:t>P’</a:t>
                  </a:r>
                  <a14:m/>
                  <a:endParaRPr lang="en-US" sz="2400" i="0" dirty="0">
                    <a:latin typeface="Arial Narrow" pitchFamily="34" charset="0"/>
                  </a:endParaRP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BA005BD3-10F3-4ADE-BC38-ADD87A6C2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5867400"/>
                  <a:ext cx="3124200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03344099-5181-4918-BF16-A449C9328049}"/>
                </a:ext>
              </a:extLst>
            </p:cNvPr>
            <p:cNvSpPr txBox="1"/>
            <p:nvPr/>
          </p:nvSpPr>
          <p:spPr>
            <a:xfrm>
              <a:off x="6497762" y="5861111"/>
              <a:ext cx="21890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FF0000"/>
                </a:buClr>
                <a:buSzPct val="150000"/>
              </a:pPr>
              <a:r>
                <a:rPr lang="en-US" sz="2400" i="0" dirty="0">
                  <a:latin typeface="Arial Narrow" pitchFamily="34" charset="0"/>
                </a:rPr>
                <a:t>is </a:t>
              </a:r>
              <a:r>
                <a:rPr lang="en-US" sz="2400" b="1" i="0" dirty="0">
                  <a:latin typeface="Arial Narrow" pitchFamily="34" charset="0"/>
                </a:rPr>
                <a:t>not</a:t>
              </a:r>
              <a:r>
                <a:rPr lang="en-US" sz="2400" i="0" dirty="0">
                  <a:latin typeface="Arial Narrow" pitchFamily="34" charset="0"/>
                </a:rPr>
                <a:t> simple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7E07FEE9-A383-44FB-BC6F-73522DC0E6D7}"/>
                  </a:ext>
                </a:extLst>
              </p:cNvPr>
              <p:cNvSpPr txBox="1"/>
              <p:nvPr/>
            </p:nvSpPr>
            <p:spPr>
              <a:xfrm>
                <a:off x="381000" y="1143000"/>
                <a:ext cx="89154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FF0000"/>
                  </a:buClr>
                  <a:buSzPct val="150000"/>
                  <a:buFontTx/>
                  <a:buChar char="♦"/>
                </a:pPr>
                <a:r>
                  <a:rPr lang="en-US" sz="2400" i="0" dirty="0" smtClean="0">
                    <a:solidFill>
                      <a:schemeClr val="tx1"/>
                    </a:solidFill>
                    <a:latin typeface="Arial Narrow" pitchFamily="34" charset="0"/>
                  </a:rPr>
                  <a:t> A </a:t>
                </a:r>
                <a:r>
                  <a:rPr lang="en-US" sz="2400" b="1" i="0" dirty="0">
                    <a:solidFill>
                      <a:schemeClr val="tx1"/>
                    </a:solidFill>
                    <a:latin typeface="Arial Narrow" pitchFamily="34" charset="0"/>
                  </a:rPr>
                  <a:t>subgraph</a:t>
                </a:r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of a graph </a:t>
                </a:r>
                <a14:m/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is a graph </a:t>
                </a:r>
                <a:r>
                  <a:rPr lang="en-US" sz="2000" i="1" dirty="0" smtClean="0">
                    <a:solidFill>
                      <a:schemeClr val="tx1"/>
                    </a:solidFill>
                    <a:latin typeface="Arial Narrow" pitchFamily="34" charset="0"/>
                  </a:rPr>
                  <a:t>G</a:t>
                </a:r>
                <a:r>
                  <a:rPr lang="en-US" sz="2000" i="1" dirty="0">
                    <a:latin typeface="Arial Narrow" pitchFamily="34" charset="0"/>
                  </a:rPr>
                  <a:t>’ =(V’,E’) </a:t>
                </a:r>
                <a:r>
                  <a:rPr lang="en-US" sz="2400" i="0" dirty="0" smtClean="0">
                    <a:solidFill>
                      <a:schemeClr val="tx1"/>
                    </a:solidFill>
                    <a:latin typeface="Arial Narrow" pitchFamily="34" charset="0"/>
                  </a:rPr>
                  <a:t>such </a:t>
                </a:r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that</a:t>
                </a:r>
              </a:p>
              <a:p>
                <a:pPr>
                  <a:buClr>
                    <a:srgbClr val="FF0000"/>
                  </a:buClr>
                  <a:buSzPct val="150000"/>
                </a:pPr>
                <a:endParaRPr lang="en-US" sz="2400" i="0" dirty="0">
                  <a:solidFill>
                    <a:schemeClr val="tx1"/>
                  </a:solidFill>
                  <a:latin typeface="Arial Narrow" pitchFamily="34" charset="0"/>
                </a:endParaRPr>
              </a:p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dirty="0">
                    <a:latin typeface="Arial Narrow" pitchFamily="34" charset="0"/>
                  </a:rPr>
                  <a:t> 	       </a:t>
                </a:r>
                <a:r>
                  <a:rPr lang="en-US" sz="2400" i="1" dirty="0">
                    <a:latin typeface="Arial Narrow" pitchFamily="34" charset="0"/>
                  </a:rPr>
                  <a:t> </a:t>
                </a:r>
                <a:r>
                  <a:rPr lang="en-US" sz="2400" i="1" dirty="0" smtClean="0">
                    <a:latin typeface="Arial Narrow" pitchFamily="34" charset="0"/>
                  </a:rPr>
                  <a:t>v’</a:t>
                </a:r>
                <a14:m/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and                </a:t>
                </a:r>
                <a:r>
                  <a:rPr lang="en-US" i="1" dirty="0" smtClean="0">
                    <a:solidFill>
                      <a:schemeClr val="tx1"/>
                    </a:solidFill>
                    <a:latin typeface="Arial Narrow" pitchFamily="34" charset="0"/>
                  </a:rPr>
                  <a:t>E’</a:t>
                </a:r>
                <a14:m/>
                <a:endParaRPr lang="en-US" sz="2400" i="0" dirty="0">
                  <a:solidFill>
                    <a:schemeClr val="tx1"/>
                  </a:solidFill>
                  <a:latin typeface="Arial Narrow" pitchFamily="34" charset="0"/>
                </a:endParaRPr>
              </a:p>
              <a:p>
                <a:pPr marL="285750" indent="-285750">
                  <a:buClr>
                    <a:srgbClr val="FF0000"/>
                  </a:buClr>
                  <a:buSzPct val="150000"/>
                  <a:buFontTx/>
                  <a:buChar char="♦"/>
                </a:pPr>
                <a:endParaRPr lang="en-US" sz="2400" i="0" dirty="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E07FEE9-A383-44FB-BC6F-73522DC0E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143000"/>
                <a:ext cx="8915400" cy="1569660"/>
              </a:xfrm>
              <a:prstGeom prst="rect">
                <a:avLst/>
              </a:prstGeom>
              <a:blipFill rotWithShape="1">
                <a:blip r:embed="rId9"/>
                <a:stretch>
                  <a:fillRect t="-6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63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 Basic Graph Notions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id="{42C1E48D-2ECD-40CA-9AAB-A0A389803701}"/>
                  </a:ext>
                </a:extLst>
              </p:cNvPr>
              <p:cNvSpPr txBox="1"/>
              <p:nvPr/>
            </p:nvSpPr>
            <p:spPr>
              <a:xfrm>
                <a:off x="228600" y="2971800"/>
                <a:ext cx="8915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FF0000"/>
                  </a:buClr>
                  <a:buSzPct val="150000"/>
                  <a:buFontTx/>
                  <a:buChar char="♦"/>
                </a:pPr>
                <a:r>
                  <a:rPr lang="en-US" sz="2400" i="0" dirty="0" smtClean="0">
                    <a:solidFill>
                      <a:schemeClr val="tx1"/>
                    </a:solidFill>
                    <a:latin typeface="Arial Narrow" pitchFamily="34" charset="0"/>
                  </a:rPr>
                  <a:t> A </a:t>
                </a:r>
                <a:r>
                  <a:rPr lang="en-US" sz="2400" b="1" i="0" dirty="0">
                    <a:solidFill>
                      <a:schemeClr val="tx1"/>
                    </a:solidFill>
                    <a:latin typeface="Arial Narrow" pitchFamily="34" charset="0"/>
                  </a:rPr>
                  <a:t>path</a:t>
                </a:r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in </a:t>
                </a:r>
                <a14:m/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is a sequence of vertices </a:t>
                </a:r>
                <a14:m/>
                <a:r>
                  <a:rPr lang="en-US" sz="2400" i="0" dirty="0" smtClean="0">
                    <a:solidFill>
                      <a:schemeClr val="tx1"/>
                    </a:solidFill>
                    <a:latin typeface="Arial Narrow" pitchFamily="34" charset="0"/>
                  </a:rPr>
                  <a:t>such </a:t>
                </a:r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that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2C1E48D-2ECD-40CA-9AAB-A0A389803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971800"/>
                <a:ext cx="8915400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2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4101B562-77B1-4237-89E1-BC8CDCC0E385}"/>
                  </a:ext>
                </a:extLst>
              </p:cNvPr>
              <p:cNvSpPr txBox="1"/>
              <p:nvPr/>
            </p:nvSpPr>
            <p:spPr>
              <a:xfrm>
                <a:off x="2552700" y="3505200"/>
                <a:ext cx="426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14:m/>
                <a:endParaRPr lang="en-US" sz="2400" i="0" dirty="0">
                  <a:latin typeface="Arial Narrow" pitchFamily="34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101B562-77B1-4237-89E1-BC8CDCC0E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700" y="3505200"/>
                <a:ext cx="42672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0F755B49-5F00-48BB-9F45-29F362E4D9B9}"/>
                  </a:ext>
                </a:extLst>
              </p:cNvPr>
              <p:cNvSpPr txBox="1"/>
              <p:nvPr/>
            </p:nvSpPr>
            <p:spPr>
              <a:xfrm>
                <a:off x="1219200" y="4071916"/>
                <a:ext cx="6705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buClr>
                    <a:srgbClr val="FF0000"/>
                  </a:buClr>
                  <a:buSzPct val="150000"/>
                </a:pPr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</a:t>
                </a:r>
                <a14:m>
                  <m:oMath xmlns=""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is </a:t>
                </a:r>
                <a:r>
                  <a:rPr lang="en-US" sz="2400" b="1" i="0" dirty="0">
                    <a:solidFill>
                      <a:schemeClr val="tx1"/>
                    </a:solidFill>
                    <a:latin typeface="Arial Narrow" pitchFamily="34" charset="0"/>
                  </a:rPr>
                  <a:t>simple</a:t>
                </a:r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if and only if  none of its vertices are equal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755B49-5F00-48BB-9F45-29F362E4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071916"/>
                <a:ext cx="6705600" cy="461665"/>
              </a:xfrm>
              <a:prstGeom prst="rect">
                <a:avLst/>
              </a:prstGeom>
              <a:blipFill>
                <a:blip r:embed="rId5"/>
                <a:stretch>
                  <a:fillRect t="-10526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7E07FEE9-A383-44FB-BC6F-73522DC0E6D7}"/>
                  </a:ext>
                </a:extLst>
              </p:cNvPr>
              <p:cNvSpPr txBox="1"/>
              <p:nvPr/>
            </p:nvSpPr>
            <p:spPr>
              <a:xfrm>
                <a:off x="381000" y="1143000"/>
                <a:ext cx="89154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FF0000"/>
                  </a:buClr>
                  <a:buSzPct val="150000"/>
                  <a:buFontTx/>
                  <a:buChar char="♦"/>
                </a:pPr>
                <a:r>
                  <a:rPr lang="en-US" sz="2400" i="0" dirty="0" smtClean="0">
                    <a:solidFill>
                      <a:schemeClr val="tx1"/>
                    </a:solidFill>
                    <a:latin typeface="Arial Narrow" pitchFamily="34" charset="0"/>
                  </a:rPr>
                  <a:t> A </a:t>
                </a:r>
                <a:r>
                  <a:rPr lang="en-US" sz="2400" b="1" i="0" dirty="0">
                    <a:solidFill>
                      <a:schemeClr val="tx1"/>
                    </a:solidFill>
                    <a:latin typeface="Arial Narrow" pitchFamily="34" charset="0"/>
                  </a:rPr>
                  <a:t>subgraph</a:t>
                </a:r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of a graph </a:t>
                </a:r>
                <a14:m/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is a graph </a:t>
                </a:r>
                <a:r>
                  <a:rPr lang="en-US" sz="2000" i="1" dirty="0" smtClean="0">
                    <a:solidFill>
                      <a:schemeClr val="tx1"/>
                    </a:solidFill>
                    <a:latin typeface="Arial Narrow" pitchFamily="34" charset="0"/>
                  </a:rPr>
                  <a:t>G</a:t>
                </a:r>
                <a:r>
                  <a:rPr lang="en-US" sz="2000" i="1" dirty="0">
                    <a:latin typeface="Arial Narrow" pitchFamily="34" charset="0"/>
                  </a:rPr>
                  <a:t>’ =(V’,E’) </a:t>
                </a:r>
                <a:r>
                  <a:rPr lang="en-US" sz="2400" i="0" dirty="0" smtClean="0">
                    <a:solidFill>
                      <a:schemeClr val="tx1"/>
                    </a:solidFill>
                    <a:latin typeface="Arial Narrow" pitchFamily="34" charset="0"/>
                  </a:rPr>
                  <a:t>such </a:t>
                </a:r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that</a:t>
                </a:r>
              </a:p>
              <a:p>
                <a:pPr>
                  <a:buClr>
                    <a:srgbClr val="FF0000"/>
                  </a:buClr>
                  <a:buSzPct val="150000"/>
                </a:pPr>
                <a:endParaRPr lang="en-US" sz="2400" i="0" dirty="0">
                  <a:solidFill>
                    <a:schemeClr val="tx1"/>
                  </a:solidFill>
                  <a:latin typeface="Arial Narrow" pitchFamily="34" charset="0"/>
                </a:endParaRPr>
              </a:p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dirty="0">
                    <a:latin typeface="Arial Narrow" pitchFamily="34" charset="0"/>
                  </a:rPr>
                  <a:t> 	       </a:t>
                </a:r>
                <a:r>
                  <a:rPr lang="en-US" sz="2400" i="1" dirty="0">
                    <a:latin typeface="Arial Narrow" pitchFamily="34" charset="0"/>
                  </a:rPr>
                  <a:t> </a:t>
                </a:r>
                <a:r>
                  <a:rPr lang="en-US" sz="2400" i="1" dirty="0" smtClean="0">
                    <a:latin typeface="Arial Narrow" pitchFamily="34" charset="0"/>
                  </a:rPr>
                  <a:t>v’</a:t>
                </a:r>
                <a14:m/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and                </a:t>
                </a:r>
                <a:r>
                  <a:rPr lang="en-US" i="1" dirty="0" smtClean="0">
                    <a:solidFill>
                      <a:schemeClr val="tx1"/>
                    </a:solidFill>
                    <a:latin typeface="Arial Narrow" pitchFamily="34" charset="0"/>
                  </a:rPr>
                  <a:t>E’</a:t>
                </a:r>
                <a14:m/>
                <a:endParaRPr lang="en-US" sz="2400" i="0" dirty="0">
                  <a:solidFill>
                    <a:schemeClr val="tx1"/>
                  </a:solidFill>
                  <a:latin typeface="Arial Narrow" pitchFamily="34" charset="0"/>
                </a:endParaRPr>
              </a:p>
              <a:p>
                <a:pPr marL="285750" indent="-285750">
                  <a:buClr>
                    <a:srgbClr val="FF0000"/>
                  </a:buClr>
                  <a:buSzPct val="150000"/>
                  <a:buFontTx/>
                  <a:buChar char="♦"/>
                </a:pPr>
                <a:endParaRPr lang="en-US" sz="2400" i="0" dirty="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E07FEE9-A383-44FB-BC6F-73522DC0E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143000"/>
                <a:ext cx="8915400" cy="1569660"/>
              </a:xfrm>
              <a:prstGeom prst="rect">
                <a:avLst/>
              </a:prstGeom>
              <a:blipFill rotWithShape="1">
                <a:blip r:embed="rId6"/>
                <a:stretch>
                  <a:fillRect t="-6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BD1F3D66-9664-43FD-9C6B-1D08788410CD}"/>
                  </a:ext>
                </a:extLst>
              </p:cNvPr>
              <p:cNvSpPr txBox="1"/>
              <p:nvPr/>
            </p:nvSpPr>
            <p:spPr>
              <a:xfrm>
                <a:off x="304800" y="4517438"/>
                <a:ext cx="68961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buClr>
                    <a:srgbClr val="FF0000"/>
                  </a:buClr>
                  <a:buSzPct val="150000"/>
                </a:pPr>
                <a:r>
                  <a:rPr lang="en-US" sz="2400" i="0" dirty="0" smtClean="0">
                    <a:solidFill>
                      <a:schemeClr val="tx1"/>
                    </a:solidFill>
                    <a:latin typeface="Arial Narrow" pitchFamily="34" charset="0"/>
                  </a:rPr>
                  <a:t> </a:t>
                </a:r>
                <a14:m/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is </a:t>
                </a:r>
                <a:r>
                  <a:rPr lang="en-US" sz="2400" b="1" i="0" dirty="0">
                    <a:solidFill>
                      <a:schemeClr val="tx1"/>
                    </a:solidFill>
                    <a:latin typeface="Arial Narrow" pitchFamily="34" charset="0"/>
                  </a:rPr>
                  <a:t>from</a:t>
                </a:r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</a:t>
                </a:r>
                <a:r>
                  <a:rPr lang="en-US" sz="2400" i="0" dirty="0" smtClean="0">
                    <a:solidFill>
                      <a:schemeClr val="tx1"/>
                    </a:solidFill>
                    <a:latin typeface="Arial Narrow" pitchFamily="34" charset="0"/>
                  </a:rPr>
                  <a:t>s</a:t>
                </a:r>
                <a:r>
                  <a:rPr lang="en-US" sz="2400" i="0" baseline="-25000" dirty="0" smtClean="0">
                    <a:solidFill>
                      <a:schemeClr val="tx1"/>
                    </a:solidFill>
                    <a:latin typeface="Arial Narrow" pitchFamily="34" charset="0"/>
                  </a:rPr>
                  <a:t>0</a:t>
                </a:r>
                <a:r>
                  <a:rPr lang="en-US" sz="2400" i="0" dirty="0" smtClean="0">
                    <a:solidFill>
                      <a:schemeClr val="tx1"/>
                    </a:solidFill>
                    <a:latin typeface="Arial Narrow" pitchFamily="34" charset="0"/>
                  </a:rPr>
                  <a:t> </a:t>
                </a:r>
                <a:r>
                  <a:rPr lang="en-US" sz="2400" b="1" i="0" dirty="0" smtClean="0">
                    <a:solidFill>
                      <a:schemeClr val="tx1"/>
                    </a:solidFill>
                    <a:latin typeface="Arial Narrow" pitchFamily="34" charset="0"/>
                  </a:rPr>
                  <a:t>to</a:t>
                </a:r>
                <a:r>
                  <a:rPr lang="en-US" sz="2400" i="0" dirty="0" smtClean="0">
                    <a:solidFill>
                      <a:schemeClr val="tx1"/>
                    </a:solidFill>
                    <a:latin typeface="Arial Narrow" pitchFamily="34" charset="0"/>
                  </a:rPr>
                  <a:t> s</a:t>
                </a:r>
                <a:r>
                  <a:rPr lang="en-US" sz="2400" i="0" baseline="-25000" dirty="0" smtClean="0">
                    <a:solidFill>
                      <a:schemeClr val="tx1"/>
                    </a:solidFill>
                    <a:latin typeface="Arial Narrow" pitchFamily="34" charset="0"/>
                  </a:rPr>
                  <a:t>k</a:t>
                </a:r>
                <a:r>
                  <a:rPr lang="en-US" sz="2400" i="0" dirty="0" smtClean="0">
                    <a:solidFill>
                      <a:schemeClr val="tx1"/>
                    </a:solidFill>
                    <a:latin typeface="Arial Narrow" pitchFamily="34" charset="0"/>
                  </a:rPr>
                  <a:t> </a:t>
                </a:r>
                <a14:m/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is </a:t>
                </a:r>
                <a:r>
                  <a:rPr lang="en-US" sz="2400" b="1" i="0" dirty="0">
                    <a:solidFill>
                      <a:schemeClr val="tx1"/>
                    </a:solidFill>
                    <a:latin typeface="Arial Narrow" pitchFamily="34" charset="0"/>
                  </a:rPr>
                  <a:t>connected</a:t>
                </a:r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to</a:t>
                </a:r>
                <a:r>
                  <a:rPr lang="en-US" sz="2400" i="0" dirty="0" smtClean="0">
                    <a:solidFill>
                      <a:schemeClr val="tx1"/>
                    </a:solidFill>
                    <a:latin typeface="Arial Narrow" pitchFamily="34" charset="0"/>
                  </a:rPr>
                  <a:t> s</a:t>
                </a:r>
                <a:r>
                  <a:rPr lang="en-US" sz="2400" i="0" baseline="-25000" dirty="0" smtClean="0">
                    <a:solidFill>
                      <a:schemeClr val="tx1"/>
                    </a:solidFill>
                    <a:latin typeface="Arial Narrow" pitchFamily="34" charset="0"/>
                  </a:rPr>
                  <a:t>k</a:t>
                </a:r>
                <a14:m/>
                <a:endParaRPr lang="en-US" sz="2400" i="0" dirty="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D1F3D66-9664-43FD-9C6B-1D0878841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517438"/>
                <a:ext cx="6896100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58F6D8C9-19AB-40C2-90D8-879B21C4D5EF}"/>
                  </a:ext>
                </a:extLst>
              </p:cNvPr>
              <p:cNvSpPr txBox="1"/>
              <p:nvPr/>
            </p:nvSpPr>
            <p:spPr>
              <a:xfrm>
                <a:off x="609600" y="5024735"/>
                <a:ext cx="65151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buClr>
                    <a:srgbClr val="FF0000"/>
                  </a:buClr>
                  <a:buSzPct val="150000"/>
                </a:pPr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</a:t>
                </a:r>
                <a14:m>
                  <m:oMath xmlns=""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’s </a:t>
                </a:r>
                <a:r>
                  <a:rPr lang="en-US" sz="2400" b="1" i="0" dirty="0">
                    <a:solidFill>
                      <a:schemeClr val="tx1"/>
                    </a:solidFill>
                    <a:latin typeface="Arial Narrow" pitchFamily="34" charset="0"/>
                  </a:rPr>
                  <a:t>length</a:t>
                </a:r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is </a:t>
                </a:r>
                <a14:m>
                  <m:oMath xmlns=""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        (i.e., we count edges)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8F6D8C9-19AB-40C2-90D8-879B21C4D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024735"/>
                <a:ext cx="6515100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221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 Basic Graph Notions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id="{42C1E48D-2ECD-40CA-9AAB-A0A389803701}"/>
                  </a:ext>
                </a:extLst>
              </p:cNvPr>
              <p:cNvSpPr txBox="1"/>
              <p:nvPr/>
            </p:nvSpPr>
            <p:spPr>
              <a:xfrm>
                <a:off x="228600" y="2971800"/>
                <a:ext cx="8915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FF0000"/>
                  </a:buClr>
                  <a:buSzPct val="150000"/>
                  <a:buFontTx/>
                  <a:buChar char="♦"/>
                </a:pPr>
                <a:r>
                  <a:rPr lang="en-US" sz="2400" i="0" dirty="0" smtClean="0">
                    <a:solidFill>
                      <a:schemeClr val="tx1"/>
                    </a:solidFill>
                    <a:latin typeface="Arial Narrow" pitchFamily="34" charset="0"/>
                  </a:rPr>
                  <a:t> A </a:t>
                </a:r>
                <a:r>
                  <a:rPr lang="en-US" sz="2400" b="1" i="0" dirty="0">
                    <a:solidFill>
                      <a:schemeClr val="tx1"/>
                    </a:solidFill>
                    <a:latin typeface="Arial Narrow" pitchFamily="34" charset="0"/>
                  </a:rPr>
                  <a:t>path</a:t>
                </a:r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in </a:t>
                </a:r>
                <a14:m/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is a sequence of vertices </a:t>
                </a:r>
                <a14:m/>
                <a:r>
                  <a:rPr lang="en-US" sz="2400" i="0" dirty="0" smtClean="0">
                    <a:solidFill>
                      <a:schemeClr val="tx1"/>
                    </a:solidFill>
                    <a:latin typeface="Arial Narrow" pitchFamily="34" charset="0"/>
                  </a:rPr>
                  <a:t>such </a:t>
                </a:r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that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2C1E48D-2ECD-40CA-9AAB-A0A389803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971800"/>
                <a:ext cx="8915400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2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4101B562-77B1-4237-89E1-BC8CDCC0E385}"/>
                  </a:ext>
                </a:extLst>
              </p:cNvPr>
              <p:cNvSpPr txBox="1"/>
              <p:nvPr/>
            </p:nvSpPr>
            <p:spPr>
              <a:xfrm>
                <a:off x="2552700" y="3505200"/>
                <a:ext cx="426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14:m/>
                <a:endParaRPr lang="en-US" sz="2400" i="0" dirty="0">
                  <a:latin typeface="Arial Narrow" pitchFamily="34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101B562-77B1-4237-89E1-BC8CDCC0E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700" y="3505200"/>
                <a:ext cx="42672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7E07FEE9-A383-44FB-BC6F-73522DC0E6D7}"/>
                  </a:ext>
                </a:extLst>
              </p:cNvPr>
              <p:cNvSpPr txBox="1"/>
              <p:nvPr/>
            </p:nvSpPr>
            <p:spPr>
              <a:xfrm>
                <a:off x="381000" y="1143000"/>
                <a:ext cx="89154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FF0000"/>
                  </a:buClr>
                  <a:buSzPct val="150000"/>
                  <a:buFontTx/>
                  <a:buChar char="♦"/>
                </a:pPr>
                <a:r>
                  <a:rPr lang="en-US" sz="2400" i="0" dirty="0" smtClean="0">
                    <a:solidFill>
                      <a:schemeClr val="tx1"/>
                    </a:solidFill>
                    <a:latin typeface="Arial Narrow" pitchFamily="34" charset="0"/>
                  </a:rPr>
                  <a:t> A </a:t>
                </a:r>
                <a:r>
                  <a:rPr lang="en-US" sz="2400" b="1" i="0" dirty="0">
                    <a:solidFill>
                      <a:schemeClr val="tx1"/>
                    </a:solidFill>
                    <a:latin typeface="Arial Narrow" pitchFamily="34" charset="0"/>
                  </a:rPr>
                  <a:t>subgraph</a:t>
                </a:r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of a graph </a:t>
                </a:r>
                <a14:m/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is a graph </a:t>
                </a:r>
                <a:r>
                  <a:rPr lang="en-US" sz="2000" i="1" dirty="0" smtClean="0">
                    <a:solidFill>
                      <a:schemeClr val="tx1"/>
                    </a:solidFill>
                    <a:latin typeface="Arial Narrow" pitchFamily="34" charset="0"/>
                  </a:rPr>
                  <a:t>G</a:t>
                </a:r>
                <a:r>
                  <a:rPr lang="en-US" sz="2000" i="1" dirty="0">
                    <a:latin typeface="Arial Narrow" pitchFamily="34" charset="0"/>
                  </a:rPr>
                  <a:t>’ =(V’,E’) </a:t>
                </a:r>
                <a:r>
                  <a:rPr lang="en-US" sz="2400" i="0" dirty="0" smtClean="0">
                    <a:solidFill>
                      <a:schemeClr val="tx1"/>
                    </a:solidFill>
                    <a:latin typeface="Arial Narrow" pitchFamily="34" charset="0"/>
                  </a:rPr>
                  <a:t>such </a:t>
                </a:r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that</a:t>
                </a:r>
              </a:p>
              <a:p>
                <a:pPr>
                  <a:buClr>
                    <a:srgbClr val="FF0000"/>
                  </a:buClr>
                  <a:buSzPct val="150000"/>
                </a:pPr>
                <a:endParaRPr lang="en-US" sz="2400" i="0" dirty="0">
                  <a:solidFill>
                    <a:schemeClr val="tx1"/>
                  </a:solidFill>
                  <a:latin typeface="Arial Narrow" pitchFamily="34" charset="0"/>
                </a:endParaRPr>
              </a:p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dirty="0">
                    <a:latin typeface="Arial Narrow" pitchFamily="34" charset="0"/>
                  </a:rPr>
                  <a:t> 	       </a:t>
                </a:r>
                <a:r>
                  <a:rPr lang="en-US" sz="2400" i="1" dirty="0">
                    <a:latin typeface="Arial Narrow" pitchFamily="34" charset="0"/>
                  </a:rPr>
                  <a:t> </a:t>
                </a:r>
                <a:r>
                  <a:rPr lang="en-US" sz="2400" i="1" dirty="0" smtClean="0">
                    <a:latin typeface="Arial Narrow" pitchFamily="34" charset="0"/>
                  </a:rPr>
                  <a:t>v’</a:t>
                </a:r>
                <a14:m/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and                </a:t>
                </a:r>
                <a:r>
                  <a:rPr lang="en-US" i="1" dirty="0" smtClean="0">
                    <a:solidFill>
                      <a:schemeClr val="tx1"/>
                    </a:solidFill>
                    <a:latin typeface="Arial Narrow" pitchFamily="34" charset="0"/>
                  </a:rPr>
                  <a:t>E’</a:t>
                </a:r>
                <a14:m/>
                <a:endParaRPr lang="en-US" sz="2400" i="0" dirty="0">
                  <a:solidFill>
                    <a:schemeClr val="tx1"/>
                  </a:solidFill>
                  <a:latin typeface="Arial Narrow" pitchFamily="34" charset="0"/>
                </a:endParaRPr>
              </a:p>
              <a:p>
                <a:pPr marL="285750" indent="-285750">
                  <a:buClr>
                    <a:srgbClr val="FF0000"/>
                  </a:buClr>
                  <a:buSzPct val="150000"/>
                  <a:buFontTx/>
                  <a:buChar char="♦"/>
                </a:pPr>
                <a:endParaRPr lang="en-US" sz="2400" i="0" dirty="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E07FEE9-A383-44FB-BC6F-73522DC0E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143000"/>
                <a:ext cx="8915400" cy="1569660"/>
              </a:xfrm>
              <a:prstGeom prst="rect">
                <a:avLst/>
              </a:prstGeom>
              <a:blipFill rotWithShape="1">
                <a:blip r:embed="rId4"/>
                <a:stretch>
                  <a:fillRect t="-6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FEAF597B-D80E-47DB-A33A-40A9114806CE}"/>
                  </a:ext>
                </a:extLst>
              </p:cNvPr>
              <p:cNvSpPr txBox="1"/>
              <p:nvPr/>
            </p:nvSpPr>
            <p:spPr>
              <a:xfrm>
                <a:off x="152400" y="3881735"/>
                <a:ext cx="8915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FF0000"/>
                  </a:buClr>
                  <a:buSzPct val="100000"/>
                  <a:buFontTx/>
                  <a:buChar char="♦"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 </a:t>
                </a:r>
                <a14:m>
                  <m:oMath xmlns=""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is </a:t>
                </a:r>
                <a:r>
                  <a:rPr lang="en-US" sz="2400" b="1" i="0" dirty="0">
                    <a:solidFill>
                      <a:schemeClr val="tx1"/>
                    </a:solidFill>
                    <a:latin typeface="Arial Narrow" pitchFamily="34" charset="0"/>
                  </a:rPr>
                  <a:t>connected</a:t>
                </a:r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if each pair of vertices in </a:t>
                </a:r>
                <a14:m>
                  <m:oMath xmlns=""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are connected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EAF597B-D80E-47DB-A33A-40A911480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881735"/>
                <a:ext cx="8915400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9FCA9FA1-C70E-4D8D-8878-D78D1FB97F7B}"/>
              </a:ext>
            </a:extLst>
          </p:cNvPr>
          <p:cNvGrpSpPr/>
          <p:nvPr/>
        </p:nvGrpSpPr>
        <p:grpSpPr>
          <a:xfrm>
            <a:off x="1127502" y="4548049"/>
            <a:ext cx="4968490" cy="1394056"/>
            <a:chOff x="1127502" y="4548048"/>
            <a:chExt cx="6150970" cy="172583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66F3E8AD-1E1C-4445-9460-7F169E1BB496}"/>
                </a:ext>
              </a:extLst>
            </p:cNvPr>
            <p:cNvCxnSpPr>
              <a:stCxn id="13" idx="4"/>
              <a:endCxn id="17" idx="0"/>
            </p:cNvCxnSpPr>
            <p:nvPr/>
          </p:nvCxnSpPr>
          <p:spPr>
            <a:xfrm>
              <a:off x="1432302" y="5157648"/>
              <a:ext cx="19602" cy="3423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8E28E688-14DF-48EE-8437-34EA8862BF7C}"/>
                </a:ext>
              </a:extLst>
            </p:cNvPr>
            <p:cNvCxnSpPr>
              <a:cxnSpLocks/>
              <a:stCxn id="18" idx="4"/>
              <a:endCxn id="16" idx="0"/>
            </p:cNvCxnSpPr>
            <p:nvPr/>
          </p:nvCxnSpPr>
          <p:spPr>
            <a:xfrm>
              <a:off x="3184902" y="5157648"/>
              <a:ext cx="15498" cy="3566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C58E6FC9-2A27-4523-A6CF-7CBCE4B72937}"/>
                </a:ext>
              </a:extLst>
            </p:cNvPr>
            <p:cNvSpPr/>
            <p:nvPr/>
          </p:nvSpPr>
          <p:spPr>
            <a:xfrm>
              <a:off x="1127502" y="4548048"/>
              <a:ext cx="6096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a</a:t>
              </a:r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5926756D-F4AE-4295-808D-F990414F9634}"/>
                </a:ext>
              </a:extLst>
            </p:cNvPr>
            <p:cNvSpPr/>
            <p:nvPr/>
          </p:nvSpPr>
          <p:spPr>
            <a:xfrm>
              <a:off x="4876283" y="5652244"/>
              <a:ext cx="6096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c</a:t>
              </a:r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6CD1699C-B534-488D-B230-E1BB3DA64F0F}"/>
                </a:ext>
              </a:extLst>
            </p:cNvPr>
            <p:cNvSpPr/>
            <p:nvPr/>
          </p:nvSpPr>
          <p:spPr>
            <a:xfrm>
              <a:off x="6668872" y="5664283"/>
              <a:ext cx="6096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v</a:t>
              </a:r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9EE39ACE-9AE7-41D2-AFDD-DCE48D917AC2}"/>
                </a:ext>
              </a:extLst>
            </p:cNvPr>
            <p:cNvSpPr/>
            <p:nvPr/>
          </p:nvSpPr>
          <p:spPr>
            <a:xfrm>
              <a:off x="2895600" y="5514283"/>
              <a:ext cx="6096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A6149570-94F8-4579-8316-E0A52A295702}"/>
                </a:ext>
              </a:extLst>
            </p:cNvPr>
            <p:cNvSpPr/>
            <p:nvPr/>
          </p:nvSpPr>
          <p:spPr>
            <a:xfrm>
              <a:off x="1147104" y="5500018"/>
              <a:ext cx="6096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z</a:t>
              </a:r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0E0E4097-87BF-4F27-BFF0-19AC7C13BD05}"/>
                </a:ext>
              </a:extLst>
            </p:cNvPr>
            <p:cNvSpPr/>
            <p:nvPr/>
          </p:nvSpPr>
          <p:spPr>
            <a:xfrm>
              <a:off x="2880102" y="4548048"/>
              <a:ext cx="6096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s</a:t>
              </a:r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C316E380-9391-498B-B90A-19CE52B3B9A0}"/>
                </a:ext>
              </a:extLst>
            </p:cNvPr>
            <p:cNvSpPr/>
            <p:nvPr/>
          </p:nvSpPr>
          <p:spPr>
            <a:xfrm>
              <a:off x="4861302" y="4548048"/>
              <a:ext cx="6096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d</a:t>
              </a:r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6F4246E6-AF20-4E0B-B662-177D90590F06}"/>
                </a:ext>
              </a:extLst>
            </p:cNvPr>
            <p:cNvSpPr/>
            <p:nvPr/>
          </p:nvSpPr>
          <p:spPr>
            <a:xfrm>
              <a:off x="6613902" y="4624248"/>
              <a:ext cx="6096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f</a:t>
              </a:r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FFE5B4AC-5244-4818-A2DA-C7F903E29F50}"/>
                </a:ext>
              </a:extLst>
            </p:cNvPr>
            <p:cNvCxnSpPr>
              <a:cxnSpLocks/>
              <a:stCxn id="13" idx="6"/>
              <a:endCxn id="18" idx="2"/>
            </p:cNvCxnSpPr>
            <p:nvPr/>
          </p:nvCxnSpPr>
          <p:spPr>
            <a:xfrm>
              <a:off x="1737102" y="4852848"/>
              <a:ext cx="1143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FE090454-42F3-4CBA-A1C5-62F0601C599B}"/>
                </a:ext>
              </a:extLst>
            </p:cNvPr>
            <p:cNvCxnSpPr>
              <a:cxnSpLocks/>
              <a:stCxn id="19" idx="3"/>
              <a:endCxn id="16" idx="7"/>
            </p:cNvCxnSpPr>
            <p:nvPr/>
          </p:nvCxnSpPr>
          <p:spPr>
            <a:xfrm flipH="1">
              <a:off x="3415926" y="5068374"/>
              <a:ext cx="1534650" cy="5351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4E974262-1AD9-4E14-80D3-6CEB0B378456}"/>
                </a:ext>
              </a:extLst>
            </p:cNvPr>
            <p:cNvCxnSpPr>
              <a:cxnSpLocks/>
              <a:stCxn id="19" idx="4"/>
              <a:endCxn id="14" idx="0"/>
            </p:cNvCxnSpPr>
            <p:nvPr/>
          </p:nvCxnSpPr>
          <p:spPr>
            <a:xfrm>
              <a:off x="5166102" y="5157648"/>
              <a:ext cx="14981" cy="4945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2AB10894-7C8A-4BDA-B538-C823AFF895A2}"/>
                </a:ext>
              </a:extLst>
            </p:cNvPr>
            <p:cNvCxnSpPr>
              <a:stCxn id="16" idx="6"/>
              <a:endCxn id="14" idx="2"/>
            </p:cNvCxnSpPr>
            <p:nvPr/>
          </p:nvCxnSpPr>
          <p:spPr>
            <a:xfrm>
              <a:off x="3505200" y="5819083"/>
              <a:ext cx="1371083" cy="1379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D5DE93A6-B41B-43A6-9B5F-46A8A6779175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>
              <a:off x="5470902" y="4852848"/>
              <a:ext cx="11430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B7A719EF-4528-4BDF-B68E-752FB78F9333}"/>
                </a:ext>
              </a:extLst>
            </p:cNvPr>
            <p:cNvCxnSpPr>
              <a:stCxn id="14" idx="7"/>
              <a:endCxn id="20" idx="3"/>
            </p:cNvCxnSpPr>
            <p:nvPr/>
          </p:nvCxnSpPr>
          <p:spPr>
            <a:xfrm flipV="1">
              <a:off x="5396609" y="5144574"/>
              <a:ext cx="1306567" cy="5969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B7010FCB-4121-4FE7-A82D-34C1F1D6B1B6}"/>
                </a:ext>
              </a:extLst>
            </p:cNvPr>
            <p:cNvCxnSpPr>
              <a:stCxn id="20" idx="4"/>
              <a:endCxn id="15" idx="0"/>
            </p:cNvCxnSpPr>
            <p:nvPr/>
          </p:nvCxnSpPr>
          <p:spPr>
            <a:xfrm>
              <a:off x="6918702" y="5233848"/>
              <a:ext cx="54970" cy="4304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5761912C-5ABA-4C45-B3E5-039F54C77041}"/>
                </a:ext>
              </a:extLst>
            </p:cNvPr>
            <p:cNvCxnSpPr>
              <a:stCxn id="15" idx="2"/>
              <a:endCxn id="14" idx="6"/>
            </p:cNvCxnSpPr>
            <p:nvPr/>
          </p:nvCxnSpPr>
          <p:spPr>
            <a:xfrm flipH="1" flipV="1">
              <a:off x="5485883" y="5957044"/>
              <a:ext cx="1182989" cy="120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DA35E5A6-CA53-496D-BFBF-ED5E4991A5A6}"/>
              </a:ext>
            </a:extLst>
          </p:cNvPr>
          <p:cNvGrpSpPr/>
          <p:nvPr/>
        </p:nvGrpSpPr>
        <p:grpSpPr>
          <a:xfrm>
            <a:off x="7887600" y="4624248"/>
            <a:ext cx="507079" cy="1395552"/>
            <a:chOff x="8211792" y="3809624"/>
            <a:chExt cx="609600" cy="1905376"/>
          </a:xfrm>
        </p:grpSpPr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6BA01A26-FFC5-47E4-AE91-ED70C4672E41}"/>
                </a:ext>
              </a:extLst>
            </p:cNvPr>
            <p:cNvSpPr/>
            <p:nvPr/>
          </p:nvSpPr>
          <p:spPr>
            <a:xfrm>
              <a:off x="8211792" y="5105400"/>
              <a:ext cx="6096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h</a:t>
              </a:r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74CC872D-3C97-45EF-A2DD-6AAFAF187F70}"/>
                </a:ext>
              </a:extLst>
            </p:cNvPr>
            <p:cNvCxnSpPr>
              <a:stCxn id="34" idx="0"/>
              <a:endCxn id="37" idx="4"/>
            </p:cNvCxnSpPr>
            <p:nvPr/>
          </p:nvCxnSpPr>
          <p:spPr>
            <a:xfrm flipV="1">
              <a:off x="8516592" y="4419224"/>
              <a:ext cx="0" cy="6861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DBE10CB4-7F10-4ADD-A64C-A75F061B912D}"/>
                </a:ext>
              </a:extLst>
            </p:cNvPr>
            <p:cNvSpPr/>
            <p:nvPr/>
          </p:nvSpPr>
          <p:spPr>
            <a:xfrm>
              <a:off x="8211792" y="3809624"/>
              <a:ext cx="6096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k</a:t>
              </a:r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38" name="Left Brace 37">
            <a:extLst>
              <a:ext uri="{FF2B5EF4-FFF2-40B4-BE49-F238E27FC236}">
                <a16:creationId xmlns="" xmlns:a16="http://schemas.microsoft.com/office/drawing/2014/main" id="{1635005F-8566-4CA5-B488-00C06D6E978E}"/>
              </a:ext>
            </a:extLst>
          </p:cNvPr>
          <p:cNvSpPr/>
          <p:nvPr/>
        </p:nvSpPr>
        <p:spPr>
          <a:xfrm rot="16200000">
            <a:off x="4495800" y="2390465"/>
            <a:ext cx="381000" cy="7620000"/>
          </a:xfrm>
          <a:prstGeom prst="leftBrace">
            <a:avLst>
              <a:gd name="adj1" fmla="val 43889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5C8D1F51-B6B2-4642-AB7B-C7BEA17E8A87}"/>
              </a:ext>
            </a:extLst>
          </p:cNvPr>
          <p:cNvSpPr txBox="1"/>
          <p:nvPr/>
        </p:nvSpPr>
        <p:spPr>
          <a:xfrm>
            <a:off x="2233548" y="6170186"/>
            <a:ext cx="2528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  <a:buSzPct val="150000"/>
            </a:pPr>
            <a:r>
              <a:rPr lang="en-US" sz="2800" i="0" dirty="0">
                <a:solidFill>
                  <a:srgbClr val="0000FF"/>
                </a:solidFill>
                <a:latin typeface="Arial Narrow" pitchFamily="34" charset="0"/>
              </a:rPr>
              <a:t>connected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500097AB-898A-4A9A-B0BA-469E61AE49ED}"/>
              </a:ext>
            </a:extLst>
          </p:cNvPr>
          <p:cNvSpPr txBox="1"/>
          <p:nvPr/>
        </p:nvSpPr>
        <p:spPr>
          <a:xfrm>
            <a:off x="3295033" y="6317719"/>
            <a:ext cx="293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  <a:buSzPct val="150000"/>
            </a:pPr>
            <a:r>
              <a:rPr lang="en-US" sz="2800" b="1" i="0" dirty="0">
                <a:solidFill>
                  <a:srgbClr val="FF0000"/>
                </a:solidFill>
                <a:latin typeface="Arial Narrow" pitchFamily="34" charset="0"/>
              </a:rPr>
              <a:t>not</a:t>
            </a:r>
            <a:r>
              <a:rPr lang="en-US" sz="2800" i="0" dirty="0">
                <a:solidFill>
                  <a:srgbClr val="FF0000"/>
                </a:solidFill>
                <a:latin typeface="Arial Narrow" pitchFamily="34" charset="0"/>
              </a:rPr>
              <a:t> connected</a:t>
            </a:r>
          </a:p>
        </p:txBody>
      </p:sp>
    </p:spTree>
    <p:extLst>
      <p:ext uri="{BB962C8B-B14F-4D97-AF65-F5344CB8AC3E}">
        <p14:creationId xmlns:p14="http://schemas.microsoft.com/office/powerpoint/2010/main" val="318738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39" grpId="1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 Basic Graph Notions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id="{42C1E48D-2ECD-40CA-9AAB-A0A389803701}"/>
                  </a:ext>
                </a:extLst>
              </p:cNvPr>
              <p:cNvSpPr txBox="1"/>
              <p:nvPr/>
            </p:nvSpPr>
            <p:spPr>
              <a:xfrm>
                <a:off x="228600" y="2971800"/>
                <a:ext cx="8915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FF0000"/>
                  </a:buClr>
                  <a:buSzPct val="150000"/>
                  <a:buFontTx/>
                  <a:buChar char="♦"/>
                </a:pPr>
                <a:r>
                  <a:rPr lang="en-US" sz="2400" i="0" dirty="0" smtClean="0">
                    <a:solidFill>
                      <a:schemeClr val="tx1"/>
                    </a:solidFill>
                    <a:latin typeface="Arial Narrow" pitchFamily="34" charset="0"/>
                  </a:rPr>
                  <a:t> A </a:t>
                </a:r>
                <a:r>
                  <a:rPr lang="en-US" sz="2400" b="1" i="0" dirty="0">
                    <a:solidFill>
                      <a:schemeClr val="tx1"/>
                    </a:solidFill>
                    <a:latin typeface="Arial Narrow" pitchFamily="34" charset="0"/>
                  </a:rPr>
                  <a:t>path</a:t>
                </a:r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in </a:t>
                </a:r>
                <a14:m/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is a sequence of vertices </a:t>
                </a:r>
                <a14:m/>
                <a:r>
                  <a:rPr lang="en-US" sz="2400" i="0" dirty="0" smtClean="0">
                    <a:solidFill>
                      <a:schemeClr val="tx1"/>
                    </a:solidFill>
                    <a:latin typeface="Arial Narrow" pitchFamily="34" charset="0"/>
                  </a:rPr>
                  <a:t>such </a:t>
                </a:r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that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2C1E48D-2ECD-40CA-9AAB-A0A389803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971800"/>
                <a:ext cx="8915400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2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4101B562-77B1-4237-89E1-BC8CDCC0E385}"/>
                  </a:ext>
                </a:extLst>
              </p:cNvPr>
              <p:cNvSpPr txBox="1"/>
              <p:nvPr/>
            </p:nvSpPr>
            <p:spPr>
              <a:xfrm>
                <a:off x="2552700" y="3505200"/>
                <a:ext cx="426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14:m/>
                <a:endParaRPr lang="en-US" sz="2400" i="0" dirty="0">
                  <a:latin typeface="Arial Narrow" pitchFamily="34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101B562-77B1-4237-89E1-BC8CDCC0E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700" y="3505200"/>
                <a:ext cx="42672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7E07FEE9-A383-44FB-BC6F-73522DC0E6D7}"/>
                  </a:ext>
                </a:extLst>
              </p:cNvPr>
              <p:cNvSpPr txBox="1"/>
              <p:nvPr/>
            </p:nvSpPr>
            <p:spPr>
              <a:xfrm>
                <a:off x="381000" y="1143000"/>
                <a:ext cx="89154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FF0000"/>
                  </a:buClr>
                  <a:buSzPct val="150000"/>
                  <a:buFontTx/>
                  <a:buChar char="♦"/>
                </a:pPr>
                <a:r>
                  <a:rPr lang="en-US" sz="2400" i="0" dirty="0" smtClean="0">
                    <a:solidFill>
                      <a:schemeClr val="tx1"/>
                    </a:solidFill>
                    <a:latin typeface="Arial Narrow" pitchFamily="34" charset="0"/>
                  </a:rPr>
                  <a:t> A </a:t>
                </a:r>
                <a:r>
                  <a:rPr lang="en-US" sz="2400" b="1" i="0" dirty="0">
                    <a:solidFill>
                      <a:schemeClr val="tx1"/>
                    </a:solidFill>
                    <a:latin typeface="Arial Narrow" pitchFamily="34" charset="0"/>
                  </a:rPr>
                  <a:t>subgraph</a:t>
                </a:r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of a graph </a:t>
                </a:r>
                <a14:m/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is a graph </a:t>
                </a:r>
                <a:r>
                  <a:rPr lang="en-US" sz="2000" i="1" dirty="0" smtClean="0">
                    <a:solidFill>
                      <a:schemeClr val="tx1"/>
                    </a:solidFill>
                    <a:latin typeface="Arial Narrow" pitchFamily="34" charset="0"/>
                  </a:rPr>
                  <a:t>G</a:t>
                </a:r>
                <a:r>
                  <a:rPr lang="en-US" sz="2000" i="1" dirty="0">
                    <a:latin typeface="Arial Narrow" pitchFamily="34" charset="0"/>
                  </a:rPr>
                  <a:t>’ =(V’,E’) </a:t>
                </a:r>
                <a:r>
                  <a:rPr lang="en-US" sz="2400" i="0" dirty="0" smtClean="0">
                    <a:solidFill>
                      <a:schemeClr val="tx1"/>
                    </a:solidFill>
                    <a:latin typeface="Arial Narrow" pitchFamily="34" charset="0"/>
                  </a:rPr>
                  <a:t>such </a:t>
                </a:r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that</a:t>
                </a:r>
              </a:p>
              <a:p>
                <a:pPr>
                  <a:buClr>
                    <a:srgbClr val="FF0000"/>
                  </a:buClr>
                  <a:buSzPct val="150000"/>
                </a:pPr>
                <a:endParaRPr lang="en-US" sz="2400" i="0" dirty="0">
                  <a:solidFill>
                    <a:schemeClr val="tx1"/>
                  </a:solidFill>
                  <a:latin typeface="Arial Narrow" pitchFamily="34" charset="0"/>
                </a:endParaRPr>
              </a:p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dirty="0">
                    <a:latin typeface="Arial Narrow" pitchFamily="34" charset="0"/>
                  </a:rPr>
                  <a:t> 	       </a:t>
                </a:r>
                <a:r>
                  <a:rPr lang="en-US" sz="2400" i="1" dirty="0">
                    <a:latin typeface="Arial Narrow" pitchFamily="34" charset="0"/>
                  </a:rPr>
                  <a:t> </a:t>
                </a:r>
                <a:r>
                  <a:rPr lang="en-US" sz="2400" i="1" dirty="0" smtClean="0">
                    <a:latin typeface="Arial Narrow" pitchFamily="34" charset="0"/>
                  </a:rPr>
                  <a:t>v’</a:t>
                </a:r>
                <a14:m/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and                </a:t>
                </a:r>
                <a:r>
                  <a:rPr lang="en-US" i="1" dirty="0" smtClean="0">
                    <a:solidFill>
                      <a:schemeClr val="tx1"/>
                    </a:solidFill>
                    <a:latin typeface="Arial Narrow" pitchFamily="34" charset="0"/>
                  </a:rPr>
                  <a:t>E’</a:t>
                </a:r>
                <a14:m/>
                <a:endParaRPr lang="en-US" sz="2400" i="0" dirty="0">
                  <a:solidFill>
                    <a:schemeClr val="tx1"/>
                  </a:solidFill>
                  <a:latin typeface="Arial Narrow" pitchFamily="34" charset="0"/>
                </a:endParaRPr>
              </a:p>
              <a:p>
                <a:pPr marL="285750" indent="-285750">
                  <a:buClr>
                    <a:srgbClr val="FF0000"/>
                  </a:buClr>
                  <a:buSzPct val="150000"/>
                  <a:buFontTx/>
                  <a:buChar char="♦"/>
                </a:pPr>
                <a:endParaRPr lang="en-US" sz="2400" i="0" dirty="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E07FEE9-A383-44FB-BC6F-73522DC0E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143000"/>
                <a:ext cx="8915400" cy="1569660"/>
              </a:xfrm>
              <a:prstGeom prst="rect">
                <a:avLst/>
              </a:prstGeom>
              <a:blipFill rotWithShape="1">
                <a:blip r:embed="rId4"/>
                <a:stretch>
                  <a:fillRect t="-6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FEAF597B-D80E-47DB-A33A-40A9114806CE}"/>
                  </a:ext>
                </a:extLst>
              </p:cNvPr>
              <p:cNvSpPr txBox="1"/>
              <p:nvPr/>
            </p:nvSpPr>
            <p:spPr>
              <a:xfrm>
                <a:off x="152400" y="3881735"/>
                <a:ext cx="8915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FF0000"/>
                  </a:buClr>
                  <a:buSzPct val="100000"/>
                  <a:buFontTx/>
                  <a:buChar char="♦"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 </a:t>
                </a:r>
                <a14:m>
                  <m:oMath xmlns=""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is </a:t>
                </a:r>
                <a:r>
                  <a:rPr lang="en-US" sz="2400" b="1" i="0" dirty="0">
                    <a:solidFill>
                      <a:schemeClr val="tx1"/>
                    </a:solidFill>
                    <a:latin typeface="Arial Narrow" pitchFamily="34" charset="0"/>
                  </a:rPr>
                  <a:t>connected</a:t>
                </a:r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if each pair of vertices in </a:t>
                </a:r>
                <a14:m>
                  <m:oMath xmlns=""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are connected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EAF597B-D80E-47DB-A33A-40A911480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881735"/>
                <a:ext cx="8915400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9FCA9FA1-C70E-4D8D-8878-D78D1FB97F7B}"/>
              </a:ext>
            </a:extLst>
          </p:cNvPr>
          <p:cNvGrpSpPr/>
          <p:nvPr/>
        </p:nvGrpSpPr>
        <p:grpSpPr>
          <a:xfrm>
            <a:off x="1127502" y="5310049"/>
            <a:ext cx="4968490" cy="1394056"/>
            <a:chOff x="1127502" y="4548048"/>
            <a:chExt cx="6150970" cy="1725835"/>
          </a:xfrm>
        </p:grpSpPr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66F3E8AD-1E1C-4445-9460-7F169E1BB496}"/>
                </a:ext>
              </a:extLst>
            </p:cNvPr>
            <p:cNvCxnSpPr>
              <a:stCxn id="42" idx="4"/>
              <a:endCxn id="46" idx="0"/>
            </p:cNvCxnSpPr>
            <p:nvPr/>
          </p:nvCxnSpPr>
          <p:spPr>
            <a:xfrm>
              <a:off x="1432302" y="5157648"/>
              <a:ext cx="19602" cy="3423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8E28E688-14DF-48EE-8437-34EA8862BF7C}"/>
                </a:ext>
              </a:extLst>
            </p:cNvPr>
            <p:cNvCxnSpPr>
              <a:cxnSpLocks/>
              <a:stCxn id="47" idx="4"/>
              <a:endCxn id="45" idx="0"/>
            </p:cNvCxnSpPr>
            <p:nvPr/>
          </p:nvCxnSpPr>
          <p:spPr>
            <a:xfrm>
              <a:off x="3184902" y="5157648"/>
              <a:ext cx="15498" cy="3566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="" xmlns:a16="http://schemas.microsoft.com/office/drawing/2014/main" id="{C58E6FC9-2A27-4523-A6CF-7CBCE4B72937}"/>
                </a:ext>
              </a:extLst>
            </p:cNvPr>
            <p:cNvSpPr/>
            <p:nvPr/>
          </p:nvSpPr>
          <p:spPr>
            <a:xfrm>
              <a:off x="1127502" y="4548048"/>
              <a:ext cx="6096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a</a:t>
              </a:r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5926756D-F4AE-4295-808D-F990414F9634}"/>
                </a:ext>
              </a:extLst>
            </p:cNvPr>
            <p:cNvSpPr/>
            <p:nvPr/>
          </p:nvSpPr>
          <p:spPr>
            <a:xfrm>
              <a:off x="4876283" y="5652244"/>
              <a:ext cx="6096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c</a:t>
              </a:r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="" xmlns:a16="http://schemas.microsoft.com/office/drawing/2014/main" id="{6CD1699C-B534-488D-B230-E1BB3DA64F0F}"/>
                </a:ext>
              </a:extLst>
            </p:cNvPr>
            <p:cNvSpPr/>
            <p:nvPr/>
          </p:nvSpPr>
          <p:spPr>
            <a:xfrm>
              <a:off x="6668872" y="5664283"/>
              <a:ext cx="6096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v</a:t>
              </a:r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="" xmlns:a16="http://schemas.microsoft.com/office/drawing/2014/main" id="{9EE39ACE-9AE7-41D2-AFDD-DCE48D917AC2}"/>
                </a:ext>
              </a:extLst>
            </p:cNvPr>
            <p:cNvSpPr/>
            <p:nvPr/>
          </p:nvSpPr>
          <p:spPr>
            <a:xfrm>
              <a:off x="2895600" y="5514283"/>
              <a:ext cx="6096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="" xmlns:a16="http://schemas.microsoft.com/office/drawing/2014/main" id="{A6149570-94F8-4579-8316-E0A52A295702}"/>
                </a:ext>
              </a:extLst>
            </p:cNvPr>
            <p:cNvSpPr/>
            <p:nvPr/>
          </p:nvSpPr>
          <p:spPr>
            <a:xfrm>
              <a:off x="1147104" y="5500018"/>
              <a:ext cx="6096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z</a:t>
              </a:r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="" xmlns:a16="http://schemas.microsoft.com/office/drawing/2014/main" id="{0E0E4097-87BF-4F27-BFF0-19AC7C13BD05}"/>
                </a:ext>
              </a:extLst>
            </p:cNvPr>
            <p:cNvSpPr/>
            <p:nvPr/>
          </p:nvSpPr>
          <p:spPr>
            <a:xfrm>
              <a:off x="2880102" y="4548048"/>
              <a:ext cx="6096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s</a:t>
              </a:r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="" xmlns:a16="http://schemas.microsoft.com/office/drawing/2014/main" id="{C316E380-9391-498B-B90A-19CE52B3B9A0}"/>
                </a:ext>
              </a:extLst>
            </p:cNvPr>
            <p:cNvSpPr/>
            <p:nvPr/>
          </p:nvSpPr>
          <p:spPr>
            <a:xfrm>
              <a:off x="4861302" y="4548048"/>
              <a:ext cx="6096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d</a:t>
              </a:r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="" xmlns:a16="http://schemas.microsoft.com/office/drawing/2014/main" id="{6F4246E6-AF20-4E0B-B662-177D90590F06}"/>
                </a:ext>
              </a:extLst>
            </p:cNvPr>
            <p:cNvSpPr/>
            <p:nvPr/>
          </p:nvSpPr>
          <p:spPr>
            <a:xfrm>
              <a:off x="6613902" y="4624248"/>
              <a:ext cx="6096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f</a:t>
              </a:r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FFE5B4AC-5244-4818-A2DA-C7F903E29F50}"/>
                </a:ext>
              </a:extLst>
            </p:cNvPr>
            <p:cNvCxnSpPr>
              <a:cxnSpLocks/>
              <a:stCxn id="42" idx="6"/>
              <a:endCxn id="47" idx="2"/>
            </p:cNvCxnSpPr>
            <p:nvPr/>
          </p:nvCxnSpPr>
          <p:spPr>
            <a:xfrm>
              <a:off x="1737102" y="4852848"/>
              <a:ext cx="1143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FE090454-42F3-4CBA-A1C5-62F0601C599B}"/>
                </a:ext>
              </a:extLst>
            </p:cNvPr>
            <p:cNvCxnSpPr>
              <a:cxnSpLocks/>
              <a:stCxn id="48" idx="3"/>
              <a:endCxn id="45" idx="7"/>
            </p:cNvCxnSpPr>
            <p:nvPr/>
          </p:nvCxnSpPr>
          <p:spPr>
            <a:xfrm flipH="1">
              <a:off x="3415926" y="5068374"/>
              <a:ext cx="1534650" cy="5351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4E974262-1AD9-4E14-80D3-6CEB0B378456}"/>
                </a:ext>
              </a:extLst>
            </p:cNvPr>
            <p:cNvCxnSpPr>
              <a:cxnSpLocks/>
              <a:stCxn id="48" idx="4"/>
              <a:endCxn id="43" idx="0"/>
            </p:cNvCxnSpPr>
            <p:nvPr/>
          </p:nvCxnSpPr>
          <p:spPr>
            <a:xfrm>
              <a:off x="5166102" y="5157648"/>
              <a:ext cx="14981" cy="4945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2AB10894-7C8A-4BDA-B538-C823AFF895A2}"/>
                </a:ext>
              </a:extLst>
            </p:cNvPr>
            <p:cNvCxnSpPr>
              <a:stCxn id="45" idx="6"/>
              <a:endCxn id="43" idx="2"/>
            </p:cNvCxnSpPr>
            <p:nvPr/>
          </p:nvCxnSpPr>
          <p:spPr>
            <a:xfrm>
              <a:off x="3505200" y="5819083"/>
              <a:ext cx="1371083" cy="1379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D5DE93A6-B41B-43A6-9B5F-46A8A6779175}"/>
                </a:ext>
              </a:extLst>
            </p:cNvPr>
            <p:cNvCxnSpPr>
              <a:cxnSpLocks/>
              <a:stCxn id="48" idx="6"/>
              <a:endCxn id="49" idx="2"/>
            </p:cNvCxnSpPr>
            <p:nvPr/>
          </p:nvCxnSpPr>
          <p:spPr>
            <a:xfrm>
              <a:off x="5470902" y="4852848"/>
              <a:ext cx="11430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B7A719EF-4528-4BDF-B68E-752FB78F9333}"/>
                </a:ext>
              </a:extLst>
            </p:cNvPr>
            <p:cNvCxnSpPr>
              <a:stCxn id="43" idx="7"/>
              <a:endCxn id="49" idx="3"/>
            </p:cNvCxnSpPr>
            <p:nvPr/>
          </p:nvCxnSpPr>
          <p:spPr>
            <a:xfrm flipV="1">
              <a:off x="5396609" y="5144574"/>
              <a:ext cx="1306567" cy="5969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B7010FCB-4121-4FE7-A82D-34C1F1D6B1B6}"/>
                </a:ext>
              </a:extLst>
            </p:cNvPr>
            <p:cNvCxnSpPr>
              <a:stCxn id="49" idx="4"/>
              <a:endCxn id="44" idx="0"/>
            </p:cNvCxnSpPr>
            <p:nvPr/>
          </p:nvCxnSpPr>
          <p:spPr>
            <a:xfrm>
              <a:off x="6918702" y="5233848"/>
              <a:ext cx="54970" cy="4304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5761912C-5ABA-4C45-B3E5-039F54C77041}"/>
                </a:ext>
              </a:extLst>
            </p:cNvPr>
            <p:cNvCxnSpPr>
              <a:stCxn id="44" idx="2"/>
              <a:endCxn id="43" idx="6"/>
            </p:cNvCxnSpPr>
            <p:nvPr/>
          </p:nvCxnSpPr>
          <p:spPr>
            <a:xfrm flipH="1" flipV="1">
              <a:off x="5485883" y="5957044"/>
              <a:ext cx="1182989" cy="120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="" xmlns:a16="http://schemas.microsoft.com/office/drawing/2014/main" id="{DA35E5A6-CA53-496D-BFBF-ED5E4991A5A6}"/>
              </a:ext>
            </a:extLst>
          </p:cNvPr>
          <p:cNvGrpSpPr/>
          <p:nvPr/>
        </p:nvGrpSpPr>
        <p:grpSpPr>
          <a:xfrm>
            <a:off x="7887600" y="5257800"/>
            <a:ext cx="507079" cy="1395552"/>
            <a:chOff x="8211792" y="3809624"/>
            <a:chExt cx="609600" cy="1905376"/>
          </a:xfrm>
        </p:grpSpPr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6BA01A26-FFC5-47E4-AE91-ED70C4672E41}"/>
                </a:ext>
              </a:extLst>
            </p:cNvPr>
            <p:cNvSpPr/>
            <p:nvPr/>
          </p:nvSpPr>
          <p:spPr>
            <a:xfrm>
              <a:off x="8211792" y="5105400"/>
              <a:ext cx="6096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h</a:t>
              </a:r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74CC872D-3C97-45EF-A2DD-6AAFAF187F70}"/>
                </a:ext>
              </a:extLst>
            </p:cNvPr>
            <p:cNvCxnSpPr>
              <a:stCxn id="59" idx="0"/>
              <a:endCxn id="61" idx="4"/>
            </p:cNvCxnSpPr>
            <p:nvPr/>
          </p:nvCxnSpPr>
          <p:spPr>
            <a:xfrm flipV="1">
              <a:off x="8516592" y="4419224"/>
              <a:ext cx="0" cy="6861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="" xmlns:a16="http://schemas.microsoft.com/office/drawing/2014/main" id="{DBE10CB4-7F10-4ADD-A64C-A75F061B912D}"/>
                </a:ext>
              </a:extLst>
            </p:cNvPr>
            <p:cNvSpPr/>
            <p:nvPr/>
          </p:nvSpPr>
          <p:spPr>
            <a:xfrm>
              <a:off x="8211792" y="3809624"/>
              <a:ext cx="6096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k</a:t>
              </a:r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="" xmlns:a16="http://schemas.microsoft.com/office/drawing/2014/main" id="{7916BE5E-67AC-4EE6-A47F-7AEF137B92AD}"/>
                  </a:ext>
                </a:extLst>
              </p:cNvPr>
              <p:cNvSpPr txBox="1"/>
              <p:nvPr/>
            </p:nvSpPr>
            <p:spPr>
              <a:xfrm>
                <a:off x="190315" y="4648200"/>
                <a:ext cx="8915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FF0000"/>
                  </a:buClr>
                  <a:buSzPct val="150000"/>
                  <a:buFontTx/>
                  <a:buChar char="♦"/>
                </a:pPr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A </a:t>
                </a:r>
                <a:r>
                  <a:rPr lang="en-US" sz="2400" b="1" i="0" dirty="0">
                    <a:solidFill>
                      <a:schemeClr val="tx1"/>
                    </a:solidFill>
                    <a:latin typeface="Arial Narrow" pitchFamily="34" charset="0"/>
                  </a:rPr>
                  <a:t>connected component</a:t>
                </a:r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of </a:t>
                </a:r>
                <a14:m>
                  <m:oMath xmlns=""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is a maximal connected subgraph of  </a:t>
                </a:r>
                <a14:m>
                  <m:oMath xmlns=""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i="0" dirty="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916BE5E-67AC-4EE6-A47F-7AEF137B9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15" y="4648200"/>
                <a:ext cx="8915400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2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Freeform: Shape 9">
            <a:extLst>
              <a:ext uri="{FF2B5EF4-FFF2-40B4-BE49-F238E27FC236}">
                <a16:creationId xmlns="" xmlns:a16="http://schemas.microsoft.com/office/drawing/2014/main" id="{D17F29AB-5598-4166-A890-4826AA2F6DE2}"/>
              </a:ext>
            </a:extLst>
          </p:cNvPr>
          <p:cNvSpPr/>
          <p:nvPr/>
        </p:nvSpPr>
        <p:spPr>
          <a:xfrm>
            <a:off x="708275" y="5181600"/>
            <a:ext cx="2644525" cy="1564640"/>
          </a:xfrm>
          <a:custGeom>
            <a:avLst/>
            <a:gdLst>
              <a:gd name="connsiteX0" fmla="*/ 2576792 w 2644525"/>
              <a:gd name="connsiteY0" fmla="*/ 115147 h 1564640"/>
              <a:gd name="connsiteX1" fmla="*/ 2583565 w 2644525"/>
              <a:gd name="connsiteY1" fmla="*/ 149013 h 1564640"/>
              <a:gd name="connsiteX2" fmla="*/ 2590338 w 2644525"/>
              <a:gd name="connsiteY2" fmla="*/ 189653 h 1564640"/>
              <a:gd name="connsiteX3" fmla="*/ 2617432 w 2644525"/>
              <a:gd name="connsiteY3" fmla="*/ 270933 h 1564640"/>
              <a:gd name="connsiteX4" fmla="*/ 2624205 w 2644525"/>
              <a:gd name="connsiteY4" fmla="*/ 291253 h 1564640"/>
              <a:gd name="connsiteX5" fmla="*/ 2630978 w 2644525"/>
              <a:gd name="connsiteY5" fmla="*/ 311573 h 1564640"/>
              <a:gd name="connsiteX6" fmla="*/ 2644525 w 2644525"/>
              <a:gd name="connsiteY6" fmla="*/ 406400 h 1564640"/>
              <a:gd name="connsiteX7" fmla="*/ 2637752 w 2644525"/>
              <a:gd name="connsiteY7" fmla="*/ 629920 h 1564640"/>
              <a:gd name="connsiteX8" fmla="*/ 2630978 w 2644525"/>
              <a:gd name="connsiteY8" fmla="*/ 663787 h 1564640"/>
              <a:gd name="connsiteX9" fmla="*/ 2624205 w 2644525"/>
              <a:gd name="connsiteY9" fmla="*/ 711200 h 1564640"/>
              <a:gd name="connsiteX10" fmla="*/ 2617432 w 2644525"/>
              <a:gd name="connsiteY10" fmla="*/ 765387 h 1564640"/>
              <a:gd name="connsiteX11" fmla="*/ 2603885 w 2644525"/>
              <a:gd name="connsiteY11" fmla="*/ 799253 h 1564640"/>
              <a:gd name="connsiteX12" fmla="*/ 2583565 w 2644525"/>
              <a:gd name="connsiteY12" fmla="*/ 853440 h 1564640"/>
              <a:gd name="connsiteX13" fmla="*/ 2576792 w 2644525"/>
              <a:gd name="connsiteY13" fmla="*/ 887307 h 1564640"/>
              <a:gd name="connsiteX14" fmla="*/ 2570018 w 2644525"/>
              <a:gd name="connsiteY14" fmla="*/ 914400 h 1564640"/>
              <a:gd name="connsiteX15" fmla="*/ 2556472 w 2644525"/>
              <a:gd name="connsiteY15" fmla="*/ 1002453 h 1564640"/>
              <a:gd name="connsiteX16" fmla="*/ 2542925 w 2644525"/>
              <a:gd name="connsiteY16" fmla="*/ 1043093 h 1564640"/>
              <a:gd name="connsiteX17" fmla="*/ 2536152 w 2644525"/>
              <a:gd name="connsiteY17" fmla="*/ 1063413 h 1564640"/>
              <a:gd name="connsiteX18" fmla="*/ 2529378 w 2644525"/>
              <a:gd name="connsiteY18" fmla="*/ 1083733 h 1564640"/>
              <a:gd name="connsiteX19" fmla="*/ 2515832 w 2644525"/>
              <a:gd name="connsiteY19" fmla="*/ 1137920 h 1564640"/>
              <a:gd name="connsiteX20" fmla="*/ 2509058 w 2644525"/>
              <a:gd name="connsiteY20" fmla="*/ 1165013 h 1564640"/>
              <a:gd name="connsiteX21" fmla="*/ 2502285 w 2644525"/>
              <a:gd name="connsiteY21" fmla="*/ 1205653 h 1564640"/>
              <a:gd name="connsiteX22" fmla="*/ 2488738 w 2644525"/>
              <a:gd name="connsiteY22" fmla="*/ 1225973 h 1564640"/>
              <a:gd name="connsiteX23" fmla="*/ 2481965 w 2644525"/>
              <a:gd name="connsiteY23" fmla="*/ 1246293 h 1564640"/>
              <a:gd name="connsiteX24" fmla="*/ 2468418 w 2644525"/>
              <a:gd name="connsiteY24" fmla="*/ 1314027 h 1564640"/>
              <a:gd name="connsiteX25" fmla="*/ 2454872 w 2644525"/>
              <a:gd name="connsiteY25" fmla="*/ 1347893 h 1564640"/>
              <a:gd name="connsiteX26" fmla="*/ 2448098 w 2644525"/>
              <a:gd name="connsiteY26" fmla="*/ 1381760 h 1564640"/>
              <a:gd name="connsiteX27" fmla="*/ 2434552 w 2644525"/>
              <a:gd name="connsiteY27" fmla="*/ 1402080 h 1564640"/>
              <a:gd name="connsiteX28" fmla="*/ 2427778 w 2644525"/>
              <a:gd name="connsiteY28" fmla="*/ 1422400 h 1564640"/>
              <a:gd name="connsiteX29" fmla="*/ 2380365 w 2644525"/>
              <a:gd name="connsiteY29" fmla="*/ 1476587 h 1564640"/>
              <a:gd name="connsiteX30" fmla="*/ 2353272 w 2644525"/>
              <a:gd name="connsiteY30" fmla="*/ 1496907 h 1564640"/>
              <a:gd name="connsiteX31" fmla="*/ 2326178 w 2644525"/>
              <a:gd name="connsiteY31" fmla="*/ 1503680 h 1564640"/>
              <a:gd name="connsiteX32" fmla="*/ 2251672 w 2644525"/>
              <a:gd name="connsiteY32" fmla="*/ 1524000 h 1564640"/>
              <a:gd name="connsiteX33" fmla="*/ 2183938 w 2644525"/>
              <a:gd name="connsiteY33" fmla="*/ 1537547 h 1564640"/>
              <a:gd name="connsiteX34" fmla="*/ 2122978 w 2644525"/>
              <a:gd name="connsiteY34" fmla="*/ 1551093 h 1564640"/>
              <a:gd name="connsiteX35" fmla="*/ 1892685 w 2644525"/>
              <a:gd name="connsiteY35" fmla="*/ 1564640 h 1564640"/>
              <a:gd name="connsiteX36" fmla="*/ 1344045 w 2644525"/>
              <a:gd name="connsiteY36" fmla="*/ 1551093 h 1564640"/>
              <a:gd name="connsiteX37" fmla="*/ 1303405 w 2644525"/>
              <a:gd name="connsiteY37" fmla="*/ 1544320 h 1564640"/>
              <a:gd name="connsiteX38" fmla="*/ 1222125 w 2644525"/>
              <a:gd name="connsiteY38" fmla="*/ 1537547 h 1564640"/>
              <a:gd name="connsiteX39" fmla="*/ 1052792 w 2644525"/>
              <a:gd name="connsiteY39" fmla="*/ 1530773 h 1564640"/>
              <a:gd name="connsiteX40" fmla="*/ 788632 w 2644525"/>
              <a:gd name="connsiteY40" fmla="*/ 1524000 h 1564640"/>
              <a:gd name="connsiteX41" fmla="*/ 436418 w 2644525"/>
              <a:gd name="connsiteY41" fmla="*/ 1503680 h 1564640"/>
              <a:gd name="connsiteX42" fmla="*/ 416098 w 2644525"/>
              <a:gd name="connsiteY42" fmla="*/ 1490133 h 1564640"/>
              <a:gd name="connsiteX43" fmla="*/ 402552 w 2644525"/>
              <a:gd name="connsiteY43" fmla="*/ 1469813 h 1564640"/>
              <a:gd name="connsiteX44" fmla="*/ 382232 w 2644525"/>
              <a:gd name="connsiteY44" fmla="*/ 1463040 h 1564640"/>
              <a:gd name="connsiteX45" fmla="*/ 314498 w 2644525"/>
              <a:gd name="connsiteY45" fmla="*/ 1402080 h 1564640"/>
              <a:gd name="connsiteX46" fmla="*/ 300952 w 2644525"/>
              <a:gd name="connsiteY46" fmla="*/ 1381760 h 1564640"/>
              <a:gd name="connsiteX47" fmla="*/ 246765 w 2644525"/>
              <a:gd name="connsiteY47" fmla="*/ 1341120 h 1564640"/>
              <a:gd name="connsiteX48" fmla="*/ 233218 w 2644525"/>
              <a:gd name="connsiteY48" fmla="*/ 1314027 h 1564640"/>
              <a:gd name="connsiteX49" fmla="*/ 212898 w 2644525"/>
              <a:gd name="connsiteY49" fmla="*/ 1293707 h 1564640"/>
              <a:gd name="connsiteX50" fmla="*/ 179032 w 2644525"/>
              <a:gd name="connsiteY50" fmla="*/ 1232747 h 1564640"/>
              <a:gd name="connsiteX51" fmla="*/ 165485 w 2644525"/>
              <a:gd name="connsiteY51" fmla="*/ 1212427 h 1564640"/>
              <a:gd name="connsiteX52" fmla="*/ 151938 w 2644525"/>
              <a:gd name="connsiteY52" fmla="*/ 1185333 h 1564640"/>
              <a:gd name="connsiteX53" fmla="*/ 131618 w 2644525"/>
              <a:gd name="connsiteY53" fmla="*/ 1151467 h 1564640"/>
              <a:gd name="connsiteX54" fmla="*/ 124845 w 2644525"/>
              <a:gd name="connsiteY54" fmla="*/ 1124373 h 1564640"/>
              <a:gd name="connsiteX55" fmla="*/ 111298 w 2644525"/>
              <a:gd name="connsiteY55" fmla="*/ 1104053 h 1564640"/>
              <a:gd name="connsiteX56" fmla="*/ 104525 w 2644525"/>
              <a:gd name="connsiteY56" fmla="*/ 1070187 h 1564640"/>
              <a:gd name="connsiteX57" fmla="*/ 70658 w 2644525"/>
              <a:gd name="connsiteY57" fmla="*/ 1022773 h 1564640"/>
              <a:gd name="connsiteX58" fmla="*/ 43565 w 2644525"/>
              <a:gd name="connsiteY58" fmla="*/ 968587 h 1564640"/>
              <a:gd name="connsiteX59" fmla="*/ 9698 w 2644525"/>
              <a:gd name="connsiteY59" fmla="*/ 887307 h 1564640"/>
              <a:gd name="connsiteX60" fmla="*/ 9698 w 2644525"/>
              <a:gd name="connsiteY60" fmla="*/ 650240 h 1564640"/>
              <a:gd name="connsiteX61" fmla="*/ 36792 w 2644525"/>
              <a:gd name="connsiteY61" fmla="*/ 562187 h 1564640"/>
              <a:gd name="connsiteX62" fmla="*/ 50338 w 2644525"/>
              <a:gd name="connsiteY62" fmla="*/ 535093 h 1564640"/>
              <a:gd name="connsiteX63" fmla="*/ 77432 w 2644525"/>
              <a:gd name="connsiteY63" fmla="*/ 453813 h 1564640"/>
              <a:gd name="connsiteX64" fmla="*/ 97752 w 2644525"/>
              <a:gd name="connsiteY64" fmla="*/ 372533 h 1564640"/>
              <a:gd name="connsiteX65" fmla="*/ 104525 w 2644525"/>
              <a:gd name="connsiteY65" fmla="*/ 345440 h 1564640"/>
              <a:gd name="connsiteX66" fmla="*/ 118072 w 2644525"/>
              <a:gd name="connsiteY66" fmla="*/ 325120 h 1564640"/>
              <a:gd name="connsiteX67" fmla="*/ 138392 w 2644525"/>
              <a:gd name="connsiteY67" fmla="*/ 250613 h 1564640"/>
              <a:gd name="connsiteX68" fmla="*/ 145165 w 2644525"/>
              <a:gd name="connsiteY68" fmla="*/ 223520 h 1564640"/>
              <a:gd name="connsiteX69" fmla="*/ 158712 w 2644525"/>
              <a:gd name="connsiteY69" fmla="*/ 203200 h 1564640"/>
              <a:gd name="connsiteX70" fmla="*/ 172258 w 2644525"/>
              <a:gd name="connsiteY70" fmla="*/ 176107 h 1564640"/>
              <a:gd name="connsiteX71" fmla="*/ 179032 w 2644525"/>
              <a:gd name="connsiteY71" fmla="*/ 155787 h 1564640"/>
              <a:gd name="connsiteX72" fmla="*/ 239992 w 2644525"/>
              <a:gd name="connsiteY72" fmla="*/ 108373 h 1564640"/>
              <a:gd name="connsiteX73" fmla="*/ 294178 w 2644525"/>
              <a:gd name="connsiteY73" fmla="*/ 74507 h 1564640"/>
              <a:gd name="connsiteX74" fmla="*/ 321272 w 2644525"/>
              <a:gd name="connsiteY74" fmla="*/ 67733 h 1564640"/>
              <a:gd name="connsiteX75" fmla="*/ 348365 w 2644525"/>
              <a:gd name="connsiteY75" fmla="*/ 54187 h 1564640"/>
              <a:gd name="connsiteX76" fmla="*/ 368685 w 2644525"/>
              <a:gd name="connsiteY76" fmla="*/ 47413 h 1564640"/>
              <a:gd name="connsiteX77" fmla="*/ 449965 w 2644525"/>
              <a:gd name="connsiteY77" fmla="*/ 33867 h 1564640"/>
              <a:gd name="connsiteX78" fmla="*/ 490605 w 2644525"/>
              <a:gd name="connsiteY78" fmla="*/ 20320 h 1564640"/>
              <a:gd name="connsiteX79" fmla="*/ 551565 w 2644525"/>
              <a:gd name="connsiteY79" fmla="*/ 13547 h 1564640"/>
              <a:gd name="connsiteX80" fmla="*/ 673485 w 2644525"/>
              <a:gd name="connsiteY80" fmla="*/ 0 h 1564640"/>
              <a:gd name="connsiteX81" fmla="*/ 1344045 w 2644525"/>
              <a:gd name="connsiteY81" fmla="*/ 13547 h 1564640"/>
              <a:gd name="connsiteX82" fmla="*/ 1445645 w 2644525"/>
              <a:gd name="connsiteY82" fmla="*/ 20320 h 1564640"/>
              <a:gd name="connsiteX83" fmla="*/ 1587885 w 2644525"/>
              <a:gd name="connsiteY83" fmla="*/ 27093 h 1564640"/>
              <a:gd name="connsiteX84" fmla="*/ 1852045 w 2644525"/>
              <a:gd name="connsiteY84" fmla="*/ 47413 h 1564640"/>
              <a:gd name="connsiteX85" fmla="*/ 1980738 w 2644525"/>
              <a:gd name="connsiteY85" fmla="*/ 60960 h 1564640"/>
              <a:gd name="connsiteX86" fmla="*/ 2001058 w 2644525"/>
              <a:gd name="connsiteY86" fmla="*/ 67733 h 1564640"/>
              <a:gd name="connsiteX87" fmla="*/ 2251672 w 2644525"/>
              <a:gd name="connsiteY87" fmla="*/ 74507 h 1564640"/>
              <a:gd name="connsiteX88" fmla="*/ 2285538 w 2644525"/>
              <a:gd name="connsiteY88" fmla="*/ 88053 h 1564640"/>
              <a:gd name="connsiteX89" fmla="*/ 2366818 w 2644525"/>
              <a:gd name="connsiteY89" fmla="*/ 94827 h 1564640"/>
              <a:gd name="connsiteX90" fmla="*/ 2427778 w 2644525"/>
              <a:gd name="connsiteY90" fmla="*/ 108373 h 1564640"/>
              <a:gd name="connsiteX91" fmla="*/ 2468418 w 2644525"/>
              <a:gd name="connsiteY91" fmla="*/ 128693 h 1564640"/>
              <a:gd name="connsiteX92" fmla="*/ 2488738 w 2644525"/>
              <a:gd name="connsiteY92" fmla="*/ 135467 h 1564640"/>
              <a:gd name="connsiteX93" fmla="*/ 2549698 w 2644525"/>
              <a:gd name="connsiteY93" fmla="*/ 169333 h 1564640"/>
              <a:gd name="connsiteX94" fmla="*/ 2570018 w 2644525"/>
              <a:gd name="connsiteY94" fmla="*/ 189653 h 156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2644525" h="1564640">
                <a:moveTo>
                  <a:pt x="2576792" y="115147"/>
                </a:moveTo>
                <a:cubicBezTo>
                  <a:pt x="2579050" y="126436"/>
                  <a:pt x="2581506" y="137686"/>
                  <a:pt x="2583565" y="149013"/>
                </a:cubicBezTo>
                <a:cubicBezTo>
                  <a:pt x="2586022" y="162525"/>
                  <a:pt x="2586662" y="176421"/>
                  <a:pt x="2590338" y="189653"/>
                </a:cubicBezTo>
                <a:cubicBezTo>
                  <a:pt x="2597982" y="217170"/>
                  <a:pt x="2608401" y="243840"/>
                  <a:pt x="2617432" y="270933"/>
                </a:cubicBezTo>
                <a:lnTo>
                  <a:pt x="2624205" y="291253"/>
                </a:lnTo>
                <a:cubicBezTo>
                  <a:pt x="2626463" y="298026"/>
                  <a:pt x="2629578" y="304572"/>
                  <a:pt x="2630978" y="311573"/>
                </a:cubicBezTo>
                <a:cubicBezTo>
                  <a:pt x="2641762" y="365488"/>
                  <a:pt x="2636481" y="333998"/>
                  <a:pt x="2644525" y="406400"/>
                </a:cubicBezTo>
                <a:cubicBezTo>
                  <a:pt x="2642267" y="480907"/>
                  <a:pt x="2641670" y="555482"/>
                  <a:pt x="2637752" y="629920"/>
                </a:cubicBezTo>
                <a:cubicBezTo>
                  <a:pt x="2637147" y="641417"/>
                  <a:pt x="2632871" y="652431"/>
                  <a:pt x="2630978" y="663787"/>
                </a:cubicBezTo>
                <a:cubicBezTo>
                  <a:pt x="2628353" y="679535"/>
                  <a:pt x="2626315" y="695375"/>
                  <a:pt x="2624205" y="711200"/>
                </a:cubicBezTo>
                <a:cubicBezTo>
                  <a:pt x="2621799" y="729243"/>
                  <a:pt x="2621525" y="747650"/>
                  <a:pt x="2617432" y="765387"/>
                </a:cubicBezTo>
                <a:cubicBezTo>
                  <a:pt x="2614698" y="777234"/>
                  <a:pt x="2608154" y="787869"/>
                  <a:pt x="2603885" y="799253"/>
                </a:cubicBezTo>
                <a:cubicBezTo>
                  <a:pt x="2572021" y="884223"/>
                  <a:pt x="2635946" y="722490"/>
                  <a:pt x="2583565" y="853440"/>
                </a:cubicBezTo>
                <a:cubicBezTo>
                  <a:pt x="2581307" y="864729"/>
                  <a:pt x="2579289" y="876069"/>
                  <a:pt x="2576792" y="887307"/>
                </a:cubicBezTo>
                <a:cubicBezTo>
                  <a:pt x="2574773" y="896394"/>
                  <a:pt x="2571683" y="905241"/>
                  <a:pt x="2570018" y="914400"/>
                </a:cubicBezTo>
                <a:cubicBezTo>
                  <a:pt x="2567154" y="930154"/>
                  <a:pt x="2560837" y="984995"/>
                  <a:pt x="2556472" y="1002453"/>
                </a:cubicBezTo>
                <a:cubicBezTo>
                  <a:pt x="2553009" y="1016306"/>
                  <a:pt x="2547441" y="1029546"/>
                  <a:pt x="2542925" y="1043093"/>
                </a:cubicBezTo>
                <a:lnTo>
                  <a:pt x="2536152" y="1063413"/>
                </a:lnTo>
                <a:cubicBezTo>
                  <a:pt x="2533894" y="1070186"/>
                  <a:pt x="2531110" y="1076806"/>
                  <a:pt x="2529378" y="1083733"/>
                </a:cubicBezTo>
                <a:lnTo>
                  <a:pt x="2515832" y="1137920"/>
                </a:lnTo>
                <a:cubicBezTo>
                  <a:pt x="2513574" y="1146951"/>
                  <a:pt x="2510588" y="1155831"/>
                  <a:pt x="2509058" y="1165013"/>
                </a:cubicBezTo>
                <a:cubicBezTo>
                  <a:pt x="2506800" y="1178560"/>
                  <a:pt x="2506628" y="1192624"/>
                  <a:pt x="2502285" y="1205653"/>
                </a:cubicBezTo>
                <a:cubicBezTo>
                  <a:pt x="2499711" y="1213376"/>
                  <a:pt x="2493254" y="1219200"/>
                  <a:pt x="2488738" y="1225973"/>
                </a:cubicBezTo>
                <a:cubicBezTo>
                  <a:pt x="2486480" y="1232746"/>
                  <a:pt x="2483570" y="1239336"/>
                  <a:pt x="2481965" y="1246293"/>
                </a:cubicBezTo>
                <a:cubicBezTo>
                  <a:pt x="2476788" y="1268729"/>
                  <a:pt x="2476969" y="1292649"/>
                  <a:pt x="2468418" y="1314027"/>
                </a:cubicBezTo>
                <a:cubicBezTo>
                  <a:pt x="2463903" y="1325316"/>
                  <a:pt x="2458366" y="1336248"/>
                  <a:pt x="2454872" y="1347893"/>
                </a:cubicBezTo>
                <a:cubicBezTo>
                  <a:pt x="2451564" y="1358920"/>
                  <a:pt x="2452140" y="1370980"/>
                  <a:pt x="2448098" y="1381760"/>
                </a:cubicBezTo>
                <a:cubicBezTo>
                  <a:pt x="2445240" y="1389382"/>
                  <a:pt x="2438193" y="1394799"/>
                  <a:pt x="2434552" y="1402080"/>
                </a:cubicBezTo>
                <a:cubicBezTo>
                  <a:pt x="2431359" y="1408466"/>
                  <a:pt x="2431245" y="1416159"/>
                  <a:pt x="2427778" y="1422400"/>
                </a:cubicBezTo>
                <a:cubicBezTo>
                  <a:pt x="2401932" y="1468922"/>
                  <a:pt x="2411350" y="1454454"/>
                  <a:pt x="2380365" y="1476587"/>
                </a:cubicBezTo>
                <a:cubicBezTo>
                  <a:pt x="2371179" y="1483149"/>
                  <a:pt x="2363369" y="1491859"/>
                  <a:pt x="2353272" y="1496907"/>
                </a:cubicBezTo>
                <a:cubicBezTo>
                  <a:pt x="2344946" y="1501070"/>
                  <a:pt x="2335209" y="1501422"/>
                  <a:pt x="2326178" y="1503680"/>
                </a:cubicBezTo>
                <a:cubicBezTo>
                  <a:pt x="2288392" y="1528871"/>
                  <a:pt x="2319125" y="1512758"/>
                  <a:pt x="2251672" y="1524000"/>
                </a:cubicBezTo>
                <a:cubicBezTo>
                  <a:pt x="2228960" y="1527785"/>
                  <a:pt x="2205782" y="1530266"/>
                  <a:pt x="2183938" y="1537547"/>
                </a:cubicBezTo>
                <a:cubicBezTo>
                  <a:pt x="2154720" y="1547286"/>
                  <a:pt x="2162715" y="1545795"/>
                  <a:pt x="2122978" y="1551093"/>
                </a:cubicBezTo>
                <a:cubicBezTo>
                  <a:pt x="2033745" y="1562991"/>
                  <a:pt x="2005440" y="1560130"/>
                  <a:pt x="1892685" y="1564640"/>
                </a:cubicBezTo>
                <a:lnTo>
                  <a:pt x="1344045" y="1551093"/>
                </a:lnTo>
                <a:cubicBezTo>
                  <a:pt x="1330330" y="1550390"/>
                  <a:pt x="1317055" y="1545837"/>
                  <a:pt x="1303405" y="1544320"/>
                </a:cubicBezTo>
                <a:cubicBezTo>
                  <a:pt x="1276384" y="1541318"/>
                  <a:pt x="1249273" y="1539014"/>
                  <a:pt x="1222125" y="1537547"/>
                </a:cubicBezTo>
                <a:cubicBezTo>
                  <a:pt x="1165718" y="1534498"/>
                  <a:pt x="1109254" y="1532537"/>
                  <a:pt x="1052792" y="1530773"/>
                </a:cubicBezTo>
                <a:lnTo>
                  <a:pt x="788632" y="1524000"/>
                </a:lnTo>
                <a:cubicBezTo>
                  <a:pt x="569587" y="1515682"/>
                  <a:pt x="584045" y="1515982"/>
                  <a:pt x="436418" y="1503680"/>
                </a:cubicBezTo>
                <a:cubicBezTo>
                  <a:pt x="429645" y="1499164"/>
                  <a:pt x="421854" y="1495889"/>
                  <a:pt x="416098" y="1490133"/>
                </a:cubicBezTo>
                <a:cubicBezTo>
                  <a:pt x="410342" y="1484377"/>
                  <a:pt x="408909" y="1474898"/>
                  <a:pt x="402552" y="1469813"/>
                </a:cubicBezTo>
                <a:cubicBezTo>
                  <a:pt x="396977" y="1465353"/>
                  <a:pt x="389005" y="1465298"/>
                  <a:pt x="382232" y="1463040"/>
                </a:cubicBezTo>
                <a:cubicBezTo>
                  <a:pt x="329062" y="1409871"/>
                  <a:pt x="353415" y="1428025"/>
                  <a:pt x="314498" y="1402080"/>
                </a:cubicBezTo>
                <a:cubicBezTo>
                  <a:pt x="309983" y="1395307"/>
                  <a:pt x="307206" y="1386971"/>
                  <a:pt x="300952" y="1381760"/>
                </a:cubicBezTo>
                <a:cubicBezTo>
                  <a:pt x="254797" y="1343297"/>
                  <a:pt x="290658" y="1399643"/>
                  <a:pt x="246765" y="1341120"/>
                </a:cubicBezTo>
                <a:cubicBezTo>
                  <a:pt x="240707" y="1333042"/>
                  <a:pt x="239087" y="1322243"/>
                  <a:pt x="233218" y="1314027"/>
                </a:cubicBezTo>
                <a:cubicBezTo>
                  <a:pt x="227650" y="1306232"/>
                  <a:pt x="218645" y="1301370"/>
                  <a:pt x="212898" y="1293707"/>
                </a:cubicBezTo>
                <a:cubicBezTo>
                  <a:pt x="192588" y="1266627"/>
                  <a:pt x="194473" y="1259770"/>
                  <a:pt x="179032" y="1232747"/>
                </a:cubicBezTo>
                <a:cubicBezTo>
                  <a:pt x="174993" y="1225679"/>
                  <a:pt x="169524" y="1219495"/>
                  <a:pt x="165485" y="1212427"/>
                </a:cubicBezTo>
                <a:cubicBezTo>
                  <a:pt x="160475" y="1203660"/>
                  <a:pt x="156842" y="1194160"/>
                  <a:pt x="151938" y="1185333"/>
                </a:cubicBezTo>
                <a:cubicBezTo>
                  <a:pt x="145545" y="1173825"/>
                  <a:pt x="138391" y="1162756"/>
                  <a:pt x="131618" y="1151467"/>
                </a:cubicBezTo>
                <a:cubicBezTo>
                  <a:pt x="129360" y="1142436"/>
                  <a:pt x="128512" y="1132930"/>
                  <a:pt x="124845" y="1124373"/>
                </a:cubicBezTo>
                <a:cubicBezTo>
                  <a:pt x="121638" y="1116891"/>
                  <a:pt x="114156" y="1111675"/>
                  <a:pt x="111298" y="1104053"/>
                </a:cubicBezTo>
                <a:cubicBezTo>
                  <a:pt x="107256" y="1093274"/>
                  <a:pt x="108165" y="1081108"/>
                  <a:pt x="104525" y="1070187"/>
                </a:cubicBezTo>
                <a:cubicBezTo>
                  <a:pt x="95610" y="1043441"/>
                  <a:pt x="89660" y="1041775"/>
                  <a:pt x="70658" y="1022773"/>
                </a:cubicBezTo>
                <a:cubicBezTo>
                  <a:pt x="52907" y="969518"/>
                  <a:pt x="80124" y="1046274"/>
                  <a:pt x="43565" y="968587"/>
                </a:cubicBezTo>
                <a:cubicBezTo>
                  <a:pt x="31067" y="942030"/>
                  <a:pt x="9698" y="887307"/>
                  <a:pt x="9698" y="887307"/>
                </a:cubicBezTo>
                <a:cubicBezTo>
                  <a:pt x="-2908" y="786451"/>
                  <a:pt x="-3555" y="804858"/>
                  <a:pt x="9698" y="650240"/>
                </a:cubicBezTo>
                <a:cubicBezTo>
                  <a:pt x="11932" y="624176"/>
                  <a:pt x="25644" y="587271"/>
                  <a:pt x="36792" y="562187"/>
                </a:cubicBezTo>
                <a:cubicBezTo>
                  <a:pt x="40893" y="552960"/>
                  <a:pt x="47145" y="544672"/>
                  <a:pt x="50338" y="535093"/>
                </a:cubicBezTo>
                <a:cubicBezTo>
                  <a:pt x="82327" y="439126"/>
                  <a:pt x="46885" y="514906"/>
                  <a:pt x="77432" y="453813"/>
                </a:cubicBezTo>
                <a:lnTo>
                  <a:pt x="97752" y="372533"/>
                </a:lnTo>
                <a:cubicBezTo>
                  <a:pt x="100010" y="363502"/>
                  <a:pt x="99361" y="353185"/>
                  <a:pt x="104525" y="345440"/>
                </a:cubicBezTo>
                <a:lnTo>
                  <a:pt x="118072" y="325120"/>
                </a:lnTo>
                <a:cubicBezTo>
                  <a:pt x="130732" y="287138"/>
                  <a:pt x="123114" y="311723"/>
                  <a:pt x="138392" y="250613"/>
                </a:cubicBezTo>
                <a:cubicBezTo>
                  <a:pt x="140650" y="241582"/>
                  <a:pt x="140001" y="231265"/>
                  <a:pt x="145165" y="223520"/>
                </a:cubicBezTo>
                <a:cubicBezTo>
                  <a:pt x="149681" y="216747"/>
                  <a:pt x="154673" y="210268"/>
                  <a:pt x="158712" y="203200"/>
                </a:cubicBezTo>
                <a:cubicBezTo>
                  <a:pt x="163721" y="194433"/>
                  <a:pt x="168281" y="185387"/>
                  <a:pt x="172258" y="176107"/>
                </a:cubicBezTo>
                <a:cubicBezTo>
                  <a:pt x="175071" y="169545"/>
                  <a:pt x="173983" y="160836"/>
                  <a:pt x="179032" y="155787"/>
                </a:cubicBezTo>
                <a:cubicBezTo>
                  <a:pt x="197235" y="137584"/>
                  <a:pt x="219588" y="124069"/>
                  <a:pt x="239992" y="108373"/>
                </a:cubicBezTo>
                <a:cubicBezTo>
                  <a:pt x="260265" y="92778"/>
                  <a:pt x="270313" y="83456"/>
                  <a:pt x="294178" y="74507"/>
                </a:cubicBezTo>
                <a:cubicBezTo>
                  <a:pt x="302895" y="71238"/>
                  <a:pt x="312555" y="71002"/>
                  <a:pt x="321272" y="67733"/>
                </a:cubicBezTo>
                <a:cubicBezTo>
                  <a:pt x="330726" y="64188"/>
                  <a:pt x="339085" y="58164"/>
                  <a:pt x="348365" y="54187"/>
                </a:cubicBezTo>
                <a:cubicBezTo>
                  <a:pt x="354927" y="51374"/>
                  <a:pt x="361820" y="49375"/>
                  <a:pt x="368685" y="47413"/>
                </a:cubicBezTo>
                <a:cubicBezTo>
                  <a:pt x="403488" y="37469"/>
                  <a:pt x="405996" y="39363"/>
                  <a:pt x="449965" y="33867"/>
                </a:cubicBezTo>
                <a:cubicBezTo>
                  <a:pt x="463512" y="29351"/>
                  <a:pt x="476603" y="23120"/>
                  <a:pt x="490605" y="20320"/>
                </a:cubicBezTo>
                <a:cubicBezTo>
                  <a:pt x="510653" y="16310"/>
                  <a:pt x="531278" y="16083"/>
                  <a:pt x="551565" y="13547"/>
                </a:cubicBezTo>
                <a:cubicBezTo>
                  <a:pt x="661448" y="-189"/>
                  <a:pt x="524061" y="13583"/>
                  <a:pt x="673485" y="0"/>
                </a:cubicBezTo>
                <a:cubicBezTo>
                  <a:pt x="973318" y="3998"/>
                  <a:pt x="1096316" y="843"/>
                  <a:pt x="1344045" y="13547"/>
                </a:cubicBezTo>
                <a:cubicBezTo>
                  <a:pt x="1377942" y="15285"/>
                  <a:pt x="1411755" y="18437"/>
                  <a:pt x="1445645" y="20320"/>
                </a:cubicBezTo>
                <a:cubicBezTo>
                  <a:pt x="1493039" y="22953"/>
                  <a:pt x="1540533" y="23789"/>
                  <a:pt x="1587885" y="27093"/>
                </a:cubicBezTo>
                <a:cubicBezTo>
                  <a:pt x="2136962" y="65401"/>
                  <a:pt x="1408222" y="21307"/>
                  <a:pt x="1852045" y="47413"/>
                </a:cubicBezTo>
                <a:cubicBezTo>
                  <a:pt x="1938654" y="64736"/>
                  <a:pt x="1814784" y="41437"/>
                  <a:pt x="1980738" y="60960"/>
                </a:cubicBezTo>
                <a:cubicBezTo>
                  <a:pt x="1987829" y="61794"/>
                  <a:pt x="1993927" y="67376"/>
                  <a:pt x="2001058" y="67733"/>
                </a:cubicBezTo>
                <a:cubicBezTo>
                  <a:pt x="2084522" y="71906"/>
                  <a:pt x="2168134" y="72249"/>
                  <a:pt x="2251672" y="74507"/>
                </a:cubicBezTo>
                <a:cubicBezTo>
                  <a:pt x="2262961" y="79022"/>
                  <a:pt x="2273565" y="85940"/>
                  <a:pt x="2285538" y="88053"/>
                </a:cubicBezTo>
                <a:cubicBezTo>
                  <a:pt x="2312312" y="92778"/>
                  <a:pt x="2339817" y="91650"/>
                  <a:pt x="2366818" y="94827"/>
                </a:cubicBezTo>
                <a:cubicBezTo>
                  <a:pt x="2378690" y="96224"/>
                  <a:pt x="2414682" y="104631"/>
                  <a:pt x="2427778" y="108373"/>
                </a:cubicBezTo>
                <a:cubicBezTo>
                  <a:pt x="2467497" y="119722"/>
                  <a:pt x="2428844" y="108906"/>
                  <a:pt x="2468418" y="128693"/>
                </a:cubicBezTo>
                <a:cubicBezTo>
                  <a:pt x="2474804" y="131886"/>
                  <a:pt x="2482497" y="132000"/>
                  <a:pt x="2488738" y="135467"/>
                </a:cubicBezTo>
                <a:cubicBezTo>
                  <a:pt x="2558604" y="174282"/>
                  <a:pt x="2503721" y="154008"/>
                  <a:pt x="2549698" y="169333"/>
                </a:cubicBezTo>
                <a:cubicBezTo>
                  <a:pt x="2564497" y="191531"/>
                  <a:pt x="2555104" y="189653"/>
                  <a:pt x="2570018" y="189653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028F025B-1488-4D92-BF82-2C3880E60C4C}"/>
              </a:ext>
            </a:extLst>
          </p:cNvPr>
          <p:cNvSpPr txBox="1"/>
          <p:nvPr/>
        </p:nvSpPr>
        <p:spPr>
          <a:xfrm>
            <a:off x="147723" y="5519700"/>
            <a:ext cx="498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5400" i="0" dirty="0">
                <a:solidFill>
                  <a:srgbClr val="FF0000"/>
                </a:solidFill>
                <a:latin typeface="Arial Narrow" pitchFamily="34" charset="0"/>
              </a:rPr>
              <a:t>?</a:t>
            </a:r>
          </a:p>
        </p:txBody>
      </p:sp>
      <p:pic>
        <p:nvPicPr>
          <p:cNvPr id="65" name="Picture 2" descr="Transparent Green Checkmark Clip Art at Clker.com - vector clip art online,  royalty free &amp; public domain">
            <a:extLst>
              <a:ext uri="{FF2B5EF4-FFF2-40B4-BE49-F238E27FC236}">
                <a16:creationId xmlns="" xmlns:a16="http://schemas.microsoft.com/office/drawing/2014/main" id="{01CAC838-8B83-407F-8219-8A2D8DC9D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575" y="4263022"/>
            <a:ext cx="465825" cy="48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Transparent Green Checkmark Clip Art at Clker.com - vector clip art online,  royalty free &amp; public domain">
            <a:extLst>
              <a:ext uri="{FF2B5EF4-FFF2-40B4-BE49-F238E27FC236}">
                <a16:creationId xmlns="" xmlns:a16="http://schemas.microsoft.com/office/drawing/2014/main" id="{0CCCDCC2-0E2E-4B49-9853-481C9C137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233" y="4278354"/>
            <a:ext cx="465825" cy="48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Red Thumbs Down Royalty Free Cliparts, Vectors, And Stock Illustration.  Image 69076727.">
            <a:extLst>
              <a:ext uri="{FF2B5EF4-FFF2-40B4-BE49-F238E27FC236}">
                <a16:creationId xmlns="" xmlns:a16="http://schemas.microsoft.com/office/drawing/2014/main" id="{1491B170-C8B8-4295-9D0F-AFB681EDD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46" y="4114800"/>
            <a:ext cx="698454" cy="69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reeform: Shape 42">
            <a:extLst>
              <a:ext uri="{FF2B5EF4-FFF2-40B4-BE49-F238E27FC236}">
                <a16:creationId xmlns="" xmlns:a16="http://schemas.microsoft.com/office/drawing/2014/main" id="{45307AC3-FAA2-413B-A7F1-3C6166D97F99}"/>
              </a:ext>
            </a:extLst>
          </p:cNvPr>
          <p:cNvSpPr/>
          <p:nvPr/>
        </p:nvSpPr>
        <p:spPr>
          <a:xfrm>
            <a:off x="7524089" y="5158414"/>
            <a:ext cx="1162711" cy="1564640"/>
          </a:xfrm>
          <a:custGeom>
            <a:avLst/>
            <a:gdLst>
              <a:gd name="connsiteX0" fmla="*/ 2576792 w 2644525"/>
              <a:gd name="connsiteY0" fmla="*/ 115147 h 1564640"/>
              <a:gd name="connsiteX1" fmla="*/ 2583565 w 2644525"/>
              <a:gd name="connsiteY1" fmla="*/ 149013 h 1564640"/>
              <a:gd name="connsiteX2" fmla="*/ 2590338 w 2644525"/>
              <a:gd name="connsiteY2" fmla="*/ 189653 h 1564640"/>
              <a:gd name="connsiteX3" fmla="*/ 2617432 w 2644525"/>
              <a:gd name="connsiteY3" fmla="*/ 270933 h 1564640"/>
              <a:gd name="connsiteX4" fmla="*/ 2624205 w 2644525"/>
              <a:gd name="connsiteY4" fmla="*/ 291253 h 1564640"/>
              <a:gd name="connsiteX5" fmla="*/ 2630978 w 2644525"/>
              <a:gd name="connsiteY5" fmla="*/ 311573 h 1564640"/>
              <a:gd name="connsiteX6" fmla="*/ 2644525 w 2644525"/>
              <a:gd name="connsiteY6" fmla="*/ 406400 h 1564640"/>
              <a:gd name="connsiteX7" fmla="*/ 2637752 w 2644525"/>
              <a:gd name="connsiteY7" fmla="*/ 629920 h 1564640"/>
              <a:gd name="connsiteX8" fmla="*/ 2630978 w 2644525"/>
              <a:gd name="connsiteY8" fmla="*/ 663787 h 1564640"/>
              <a:gd name="connsiteX9" fmla="*/ 2624205 w 2644525"/>
              <a:gd name="connsiteY9" fmla="*/ 711200 h 1564640"/>
              <a:gd name="connsiteX10" fmla="*/ 2617432 w 2644525"/>
              <a:gd name="connsiteY10" fmla="*/ 765387 h 1564640"/>
              <a:gd name="connsiteX11" fmla="*/ 2603885 w 2644525"/>
              <a:gd name="connsiteY11" fmla="*/ 799253 h 1564640"/>
              <a:gd name="connsiteX12" fmla="*/ 2583565 w 2644525"/>
              <a:gd name="connsiteY12" fmla="*/ 853440 h 1564640"/>
              <a:gd name="connsiteX13" fmla="*/ 2576792 w 2644525"/>
              <a:gd name="connsiteY13" fmla="*/ 887307 h 1564640"/>
              <a:gd name="connsiteX14" fmla="*/ 2570018 w 2644525"/>
              <a:gd name="connsiteY14" fmla="*/ 914400 h 1564640"/>
              <a:gd name="connsiteX15" fmla="*/ 2556472 w 2644525"/>
              <a:gd name="connsiteY15" fmla="*/ 1002453 h 1564640"/>
              <a:gd name="connsiteX16" fmla="*/ 2542925 w 2644525"/>
              <a:gd name="connsiteY16" fmla="*/ 1043093 h 1564640"/>
              <a:gd name="connsiteX17" fmla="*/ 2536152 w 2644525"/>
              <a:gd name="connsiteY17" fmla="*/ 1063413 h 1564640"/>
              <a:gd name="connsiteX18" fmla="*/ 2529378 w 2644525"/>
              <a:gd name="connsiteY18" fmla="*/ 1083733 h 1564640"/>
              <a:gd name="connsiteX19" fmla="*/ 2515832 w 2644525"/>
              <a:gd name="connsiteY19" fmla="*/ 1137920 h 1564640"/>
              <a:gd name="connsiteX20" fmla="*/ 2509058 w 2644525"/>
              <a:gd name="connsiteY20" fmla="*/ 1165013 h 1564640"/>
              <a:gd name="connsiteX21" fmla="*/ 2502285 w 2644525"/>
              <a:gd name="connsiteY21" fmla="*/ 1205653 h 1564640"/>
              <a:gd name="connsiteX22" fmla="*/ 2488738 w 2644525"/>
              <a:gd name="connsiteY22" fmla="*/ 1225973 h 1564640"/>
              <a:gd name="connsiteX23" fmla="*/ 2481965 w 2644525"/>
              <a:gd name="connsiteY23" fmla="*/ 1246293 h 1564640"/>
              <a:gd name="connsiteX24" fmla="*/ 2468418 w 2644525"/>
              <a:gd name="connsiteY24" fmla="*/ 1314027 h 1564640"/>
              <a:gd name="connsiteX25" fmla="*/ 2454872 w 2644525"/>
              <a:gd name="connsiteY25" fmla="*/ 1347893 h 1564640"/>
              <a:gd name="connsiteX26" fmla="*/ 2448098 w 2644525"/>
              <a:gd name="connsiteY26" fmla="*/ 1381760 h 1564640"/>
              <a:gd name="connsiteX27" fmla="*/ 2434552 w 2644525"/>
              <a:gd name="connsiteY27" fmla="*/ 1402080 h 1564640"/>
              <a:gd name="connsiteX28" fmla="*/ 2427778 w 2644525"/>
              <a:gd name="connsiteY28" fmla="*/ 1422400 h 1564640"/>
              <a:gd name="connsiteX29" fmla="*/ 2380365 w 2644525"/>
              <a:gd name="connsiteY29" fmla="*/ 1476587 h 1564640"/>
              <a:gd name="connsiteX30" fmla="*/ 2353272 w 2644525"/>
              <a:gd name="connsiteY30" fmla="*/ 1496907 h 1564640"/>
              <a:gd name="connsiteX31" fmla="*/ 2326178 w 2644525"/>
              <a:gd name="connsiteY31" fmla="*/ 1503680 h 1564640"/>
              <a:gd name="connsiteX32" fmla="*/ 2251672 w 2644525"/>
              <a:gd name="connsiteY32" fmla="*/ 1524000 h 1564640"/>
              <a:gd name="connsiteX33" fmla="*/ 2183938 w 2644525"/>
              <a:gd name="connsiteY33" fmla="*/ 1537547 h 1564640"/>
              <a:gd name="connsiteX34" fmla="*/ 2122978 w 2644525"/>
              <a:gd name="connsiteY34" fmla="*/ 1551093 h 1564640"/>
              <a:gd name="connsiteX35" fmla="*/ 1892685 w 2644525"/>
              <a:gd name="connsiteY35" fmla="*/ 1564640 h 1564640"/>
              <a:gd name="connsiteX36" fmla="*/ 1344045 w 2644525"/>
              <a:gd name="connsiteY36" fmla="*/ 1551093 h 1564640"/>
              <a:gd name="connsiteX37" fmla="*/ 1303405 w 2644525"/>
              <a:gd name="connsiteY37" fmla="*/ 1544320 h 1564640"/>
              <a:gd name="connsiteX38" fmla="*/ 1222125 w 2644525"/>
              <a:gd name="connsiteY38" fmla="*/ 1537547 h 1564640"/>
              <a:gd name="connsiteX39" fmla="*/ 1052792 w 2644525"/>
              <a:gd name="connsiteY39" fmla="*/ 1530773 h 1564640"/>
              <a:gd name="connsiteX40" fmla="*/ 788632 w 2644525"/>
              <a:gd name="connsiteY40" fmla="*/ 1524000 h 1564640"/>
              <a:gd name="connsiteX41" fmla="*/ 436418 w 2644525"/>
              <a:gd name="connsiteY41" fmla="*/ 1503680 h 1564640"/>
              <a:gd name="connsiteX42" fmla="*/ 416098 w 2644525"/>
              <a:gd name="connsiteY42" fmla="*/ 1490133 h 1564640"/>
              <a:gd name="connsiteX43" fmla="*/ 402552 w 2644525"/>
              <a:gd name="connsiteY43" fmla="*/ 1469813 h 1564640"/>
              <a:gd name="connsiteX44" fmla="*/ 382232 w 2644525"/>
              <a:gd name="connsiteY44" fmla="*/ 1463040 h 1564640"/>
              <a:gd name="connsiteX45" fmla="*/ 314498 w 2644525"/>
              <a:gd name="connsiteY45" fmla="*/ 1402080 h 1564640"/>
              <a:gd name="connsiteX46" fmla="*/ 300952 w 2644525"/>
              <a:gd name="connsiteY46" fmla="*/ 1381760 h 1564640"/>
              <a:gd name="connsiteX47" fmla="*/ 246765 w 2644525"/>
              <a:gd name="connsiteY47" fmla="*/ 1341120 h 1564640"/>
              <a:gd name="connsiteX48" fmla="*/ 233218 w 2644525"/>
              <a:gd name="connsiteY48" fmla="*/ 1314027 h 1564640"/>
              <a:gd name="connsiteX49" fmla="*/ 212898 w 2644525"/>
              <a:gd name="connsiteY49" fmla="*/ 1293707 h 1564640"/>
              <a:gd name="connsiteX50" fmla="*/ 179032 w 2644525"/>
              <a:gd name="connsiteY50" fmla="*/ 1232747 h 1564640"/>
              <a:gd name="connsiteX51" fmla="*/ 165485 w 2644525"/>
              <a:gd name="connsiteY51" fmla="*/ 1212427 h 1564640"/>
              <a:gd name="connsiteX52" fmla="*/ 151938 w 2644525"/>
              <a:gd name="connsiteY52" fmla="*/ 1185333 h 1564640"/>
              <a:gd name="connsiteX53" fmla="*/ 131618 w 2644525"/>
              <a:gd name="connsiteY53" fmla="*/ 1151467 h 1564640"/>
              <a:gd name="connsiteX54" fmla="*/ 124845 w 2644525"/>
              <a:gd name="connsiteY54" fmla="*/ 1124373 h 1564640"/>
              <a:gd name="connsiteX55" fmla="*/ 111298 w 2644525"/>
              <a:gd name="connsiteY55" fmla="*/ 1104053 h 1564640"/>
              <a:gd name="connsiteX56" fmla="*/ 104525 w 2644525"/>
              <a:gd name="connsiteY56" fmla="*/ 1070187 h 1564640"/>
              <a:gd name="connsiteX57" fmla="*/ 70658 w 2644525"/>
              <a:gd name="connsiteY57" fmla="*/ 1022773 h 1564640"/>
              <a:gd name="connsiteX58" fmla="*/ 43565 w 2644525"/>
              <a:gd name="connsiteY58" fmla="*/ 968587 h 1564640"/>
              <a:gd name="connsiteX59" fmla="*/ 9698 w 2644525"/>
              <a:gd name="connsiteY59" fmla="*/ 887307 h 1564640"/>
              <a:gd name="connsiteX60" fmla="*/ 9698 w 2644525"/>
              <a:gd name="connsiteY60" fmla="*/ 650240 h 1564640"/>
              <a:gd name="connsiteX61" fmla="*/ 36792 w 2644525"/>
              <a:gd name="connsiteY61" fmla="*/ 562187 h 1564640"/>
              <a:gd name="connsiteX62" fmla="*/ 50338 w 2644525"/>
              <a:gd name="connsiteY62" fmla="*/ 535093 h 1564640"/>
              <a:gd name="connsiteX63" fmla="*/ 77432 w 2644525"/>
              <a:gd name="connsiteY63" fmla="*/ 453813 h 1564640"/>
              <a:gd name="connsiteX64" fmla="*/ 97752 w 2644525"/>
              <a:gd name="connsiteY64" fmla="*/ 372533 h 1564640"/>
              <a:gd name="connsiteX65" fmla="*/ 104525 w 2644525"/>
              <a:gd name="connsiteY65" fmla="*/ 345440 h 1564640"/>
              <a:gd name="connsiteX66" fmla="*/ 118072 w 2644525"/>
              <a:gd name="connsiteY66" fmla="*/ 325120 h 1564640"/>
              <a:gd name="connsiteX67" fmla="*/ 138392 w 2644525"/>
              <a:gd name="connsiteY67" fmla="*/ 250613 h 1564640"/>
              <a:gd name="connsiteX68" fmla="*/ 145165 w 2644525"/>
              <a:gd name="connsiteY68" fmla="*/ 223520 h 1564640"/>
              <a:gd name="connsiteX69" fmla="*/ 158712 w 2644525"/>
              <a:gd name="connsiteY69" fmla="*/ 203200 h 1564640"/>
              <a:gd name="connsiteX70" fmla="*/ 172258 w 2644525"/>
              <a:gd name="connsiteY70" fmla="*/ 176107 h 1564640"/>
              <a:gd name="connsiteX71" fmla="*/ 179032 w 2644525"/>
              <a:gd name="connsiteY71" fmla="*/ 155787 h 1564640"/>
              <a:gd name="connsiteX72" fmla="*/ 239992 w 2644525"/>
              <a:gd name="connsiteY72" fmla="*/ 108373 h 1564640"/>
              <a:gd name="connsiteX73" fmla="*/ 294178 w 2644525"/>
              <a:gd name="connsiteY73" fmla="*/ 74507 h 1564640"/>
              <a:gd name="connsiteX74" fmla="*/ 321272 w 2644525"/>
              <a:gd name="connsiteY74" fmla="*/ 67733 h 1564640"/>
              <a:gd name="connsiteX75" fmla="*/ 348365 w 2644525"/>
              <a:gd name="connsiteY75" fmla="*/ 54187 h 1564640"/>
              <a:gd name="connsiteX76" fmla="*/ 368685 w 2644525"/>
              <a:gd name="connsiteY76" fmla="*/ 47413 h 1564640"/>
              <a:gd name="connsiteX77" fmla="*/ 449965 w 2644525"/>
              <a:gd name="connsiteY77" fmla="*/ 33867 h 1564640"/>
              <a:gd name="connsiteX78" fmla="*/ 490605 w 2644525"/>
              <a:gd name="connsiteY78" fmla="*/ 20320 h 1564640"/>
              <a:gd name="connsiteX79" fmla="*/ 551565 w 2644525"/>
              <a:gd name="connsiteY79" fmla="*/ 13547 h 1564640"/>
              <a:gd name="connsiteX80" fmla="*/ 673485 w 2644525"/>
              <a:gd name="connsiteY80" fmla="*/ 0 h 1564640"/>
              <a:gd name="connsiteX81" fmla="*/ 1344045 w 2644525"/>
              <a:gd name="connsiteY81" fmla="*/ 13547 h 1564640"/>
              <a:gd name="connsiteX82" fmla="*/ 1445645 w 2644525"/>
              <a:gd name="connsiteY82" fmla="*/ 20320 h 1564640"/>
              <a:gd name="connsiteX83" fmla="*/ 1587885 w 2644525"/>
              <a:gd name="connsiteY83" fmla="*/ 27093 h 1564640"/>
              <a:gd name="connsiteX84" fmla="*/ 1852045 w 2644525"/>
              <a:gd name="connsiteY84" fmla="*/ 47413 h 1564640"/>
              <a:gd name="connsiteX85" fmla="*/ 1980738 w 2644525"/>
              <a:gd name="connsiteY85" fmla="*/ 60960 h 1564640"/>
              <a:gd name="connsiteX86" fmla="*/ 2001058 w 2644525"/>
              <a:gd name="connsiteY86" fmla="*/ 67733 h 1564640"/>
              <a:gd name="connsiteX87" fmla="*/ 2251672 w 2644525"/>
              <a:gd name="connsiteY87" fmla="*/ 74507 h 1564640"/>
              <a:gd name="connsiteX88" fmla="*/ 2285538 w 2644525"/>
              <a:gd name="connsiteY88" fmla="*/ 88053 h 1564640"/>
              <a:gd name="connsiteX89" fmla="*/ 2366818 w 2644525"/>
              <a:gd name="connsiteY89" fmla="*/ 94827 h 1564640"/>
              <a:gd name="connsiteX90" fmla="*/ 2427778 w 2644525"/>
              <a:gd name="connsiteY90" fmla="*/ 108373 h 1564640"/>
              <a:gd name="connsiteX91" fmla="*/ 2468418 w 2644525"/>
              <a:gd name="connsiteY91" fmla="*/ 128693 h 1564640"/>
              <a:gd name="connsiteX92" fmla="*/ 2488738 w 2644525"/>
              <a:gd name="connsiteY92" fmla="*/ 135467 h 1564640"/>
              <a:gd name="connsiteX93" fmla="*/ 2549698 w 2644525"/>
              <a:gd name="connsiteY93" fmla="*/ 169333 h 1564640"/>
              <a:gd name="connsiteX94" fmla="*/ 2570018 w 2644525"/>
              <a:gd name="connsiteY94" fmla="*/ 189653 h 156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2644525" h="1564640">
                <a:moveTo>
                  <a:pt x="2576792" y="115147"/>
                </a:moveTo>
                <a:cubicBezTo>
                  <a:pt x="2579050" y="126436"/>
                  <a:pt x="2581506" y="137686"/>
                  <a:pt x="2583565" y="149013"/>
                </a:cubicBezTo>
                <a:cubicBezTo>
                  <a:pt x="2586022" y="162525"/>
                  <a:pt x="2586662" y="176421"/>
                  <a:pt x="2590338" y="189653"/>
                </a:cubicBezTo>
                <a:cubicBezTo>
                  <a:pt x="2597982" y="217170"/>
                  <a:pt x="2608401" y="243840"/>
                  <a:pt x="2617432" y="270933"/>
                </a:cubicBezTo>
                <a:lnTo>
                  <a:pt x="2624205" y="291253"/>
                </a:lnTo>
                <a:cubicBezTo>
                  <a:pt x="2626463" y="298026"/>
                  <a:pt x="2629578" y="304572"/>
                  <a:pt x="2630978" y="311573"/>
                </a:cubicBezTo>
                <a:cubicBezTo>
                  <a:pt x="2641762" y="365488"/>
                  <a:pt x="2636481" y="333998"/>
                  <a:pt x="2644525" y="406400"/>
                </a:cubicBezTo>
                <a:cubicBezTo>
                  <a:pt x="2642267" y="480907"/>
                  <a:pt x="2641670" y="555482"/>
                  <a:pt x="2637752" y="629920"/>
                </a:cubicBezTo>
                <a:cubicBezTo>
                  <a:pt x="2637147" y="641417"/>
                  <a:pt x="2632871" y="652431"/>
                  <a:pt x="2630978" y="663787"/>
                </a:cubicBezTo>
                <a:cubicBezTo>
                  <a:pt x="2628353" y="679535"/>
                  <a:pt x="2626315" y="695375"/>
                  <a:pt x="2624205" y="711200"/>
                </a:cubicBezTo>
                <a:cubicBezTo>
                  <a:pt x="2621799" y="729243"/>
                  <a:pt x="2621525" y="747650"/>
                  <a:pt x="2617432" y="765387"/>
                </a:cubicBezTo>
                <a:cubicBezTo>
                  <a:pt x="2614698" y="777234"/>
                  <a:pt x="2608154" y="787869"/>
                  <a:pt x="2603885" y="799253"/>
                </a:cubicBezTo>
                <a:cubicBezTo>
                  <a:pt x="2572021" y="884223"/>
                  <a:pt x="2635946" y="722490"/>
                  <a:pt x="2583565" y="853440"/>
                </a:cubicBezTo>
                <a:cubicBezTo>
                  <a:pt x="2581307" y="864729"/>
                  <a:pt x="2579289" y="876069"/>
                  <a:pt x="2576792" y="887307"/>
                </a:cubicBezTo>
                <a:cubicBezTo>
                  <a:pt x="2574773" y="896394"/>
                  <a:pt x="2571683" y="905241"/>
                  <a:pt x="2570018" y="914400"/>
                </a:cubicBezTo>
                <a:cubicBezTo>
                  <a:pt x="2567154" y="930154"/>
                  <a:pt x="2560837" y="984995"/>
                  <a:pt x="2556472" y="1002453"/>
                </a:cubicBezTo>
                <a:cubicBezTo>
                  <a:pt x="2553009" y="1016306"/>
                  <a:pt x="2547441" y="1029546"/>
                  <a:pt x="2542925" y="1043093"/>
                </a:cubicBezTo>
                <a:lnTo>
                  <a:pt x="2536152" y="1063413"/>
                </a:lnTo>
                <a:cubicBezTo>
                  <a:pt x="2533894" y="1070186"/>
                  <a:pt x="2531110" y="1076806"/>
                  <a:pt x="2529378" y="1083733"/>
                </a:cubicBezTo>
                <a:lnTo>
                  <a:pt x="2515832" y="1137920"/>
                </a:lnTo>
                <a:cubicBezTo>
                  <a:pt x="2513574" y="1146951"/>
                  <a:pt x="2510588" y="1155831"/>
                  <a:pt x="2509058" y="1165013"/>
                </a:cubicBezTo>
                <a:cubicBezTo>
                  <a:pt x="2506800" y="1178560"/>
                  <a:pt x="2506628" y="1192624"/>
                  <a:pt x="2502285" y="1205653"/>
                </a:cubicBezTo>
                <a:cubicBezTo>
                  <a:pt x="2499711" y="1213376"/>
                  <a:pt x="2493254" y="1219200"/>
                  <a:pt x="2488738" y="1225973"/>
                </a:cubicBezTo>
                <a:cubicBezTo>
                  <a:pt x="2486480" y="1232746"/>
                  <a:pt x="2483570" y="1239336"/>
                  <a:pt x="2481965" y="1246293"/>
                </a:cubicBezTo>
                <a:cubicBezTo>
                  <a:pt x="2476788" y="1268729"/>
                  <a:pt x="2476969" y="1292649"/>
                  <a:pt x="2468418" y="1314027"/>
                </a:cubicBezTo>
                <a:cubicBezTo>
                  <a:pt x="2463903" y="1325316"/>
                  <a:pt x="2458366" y="1336248"/>
                  <a:pt x="2454872" y="1347893"/>
                </a:cubicBezTo>
                <a:cubicBezTo>
                  <a:pt x="2451564" y="1358920"/>
                  <a:pt x="2452140" y="1370980"/>
                  <a:pt x="2448098" y="1381760"/>
                </a:cubicBezTo>
                <a:cubicBezTo>
                  <a:pt x="2445240" y="1389382"/>
                  <a:pt x="2438193" y="1394799"/>
                  <a:pt x="2434552" y="1402080"/>
                </a:cubicBezTo>
                <a:cubicBezTo>
                  <a:pt x="2431359" y="1408466"/>
                  <a:pt x="2431245" y="1416159"/>
                  <a:pt x="2427778" y="1422400"/>
                </a:cubicBezTo>
                <a:cubicBezTo>
                  <a:pt x="2401932" y="1468922"/>
                  <a:pt x="2411350" y="1454454"/>
                  <a:pt x="2380365" y="1476587"/>
                </a:cubicBezTo>
                <a:cubicBezTo>
                  <a:pt x="2371179" y="1483149"/>
                  <a:pt x="2363369" y="1491859"/>
                  <a:pt x="2353272" y="1496907"/>
                </a:cubicBezTo>
                <a:cubicBezTo>
                  <a:pt x="2344946" y="1501070"/>
                  <a:pt x="2335209" y="1501422"/>
                  <a:pt x="2326178" y="1503680"/>
                </a:cubicBezTo>
                <a:cubicBezTo>
                  <a:pt x="2288392" y="1528871"/>
                  <a:pt x="2319125" y="1512758"/>
                  <a:pt x="2251672" y="1524000"/>
                </a:cubicBezTo>
                <a:cubicBezTo>
                  <a:pt x="2228960" y="1527785"/>
                  <a:pt x="2205782" y="1530266"/>
                  <a:pt x="2183938" y="1537547"/>
                </a:cubicBezTo>
                <a:cubicBezTo>
                  <a:pt x="2154720" y="1547286"/>
                  <a:pt x="2162715" y="1545795"/>
                  <a:pt x="2122978" y="1551093"/>
                </a:cubicBezTo>
                <a:cubicBezTo>
                  <a:pt x="2033745" y="1562991"/>
                  <a:pt x="2005440" y="1560130"/>
                  <a:pt x="1892685" y="1564640"/>
                </a:cubicBezTo>
                <a:lnTo>
                  <a:pt x="1344045" y="1551093"/>
                </a:lnTo>
                <a:cubicBezTo>
                  <a:pt x="1330330" y="1550390"/>
                  <a:pt x="1317055" y="1545837"/>
                  <a:pt x="1303405" y="1544320"/>
                </a:cubicBezTo>
                <a:cubicBezTo>
                  <a:pt x="1276384" y="1541318"/>
                  <a:pt x="1249273" y="1539014"/>
                  <a:pt x="1222125" y="1537547"/>
                </a:cubicBezTo>
                <a:cubicBezTo>
                  <a:pt x="1165718" y="1534498"/>
                  <a:pt x="1109254" y="1532537"/>
                  <a:pt x="1052792" y="1530773"/>
                </a:cubicBezTo>
                <a:lnTo>
                  <a:pt x="788632" y="1524000"/>
                </a:lnTo>
                <a:cubicBezTo>
                  <a:pt x="569587" y="1515682"/>
                  <a:pt x="584045" y="1515982"/>
                  <a:pt x="436418" y="1503680"/>
                </a:cubicBezTo>
                <a:cubicBezTo>
                  <a:pt x="429645" y="1499164"/>
                  <a:pt x="421854" y="1495889"/>
                  <a:pt x="416098" y="1490133"/>
                </a:cubicBezTo>
                <a:cubicBezTo>
                  <a:pt x="410342" y="1484377"/>
                  <a:pt x="408909" y="1474898"/>
                  <a:pt x="402552" y="1469813"/>
                </a:cubicBezTo>
                <a:cubicBezTo>
                  <a:pt x="396977" y="1465353"/>
                  <a:pt x="389005" y="1465298"/>
                  <a:pt x="382232" y="1463040"/>
                </a:cubicBezTo>
                <a:cubicBezTo>
                  <a:pt x="329062" y="1409871"/>
                  <a:pt x="353415" y="1428025"/>
                  <a:pt x="314498" y="1402080"/>
                </a:cubicBezTo>
                <a:cubicBezTo>
                  <a:pt x="309983" y="1395307"/>
                  <a:pt x="307206" y="1386971"/>
                  <a:pt x="300952" y="1381760"/>
                </a:cubicBezTo>
                <a:cubicBezTo>
                  <a:pt x="254797" y="1343297"/>
                  <a:pt x="290658" y="1399643"/>
                  <a:pt x="246765" y="1341120"/>
                </a:cubicBezTo>
                <a:cubicBezTo>
                  <a:pt x="240707" y="1333042"/>
                  <a:pt x="239087" y="1322243"/>
                  <a:pt x="233218" y="1314027"/>
                </a:cubicBezTo>
                <a:cubicBezTo>
                  <a:pt x="227650" y="1306232"/>
                  <a:pt x="218645" y="1301370"/>
                  <a:pt x="212898" y="1293707"/>
                </a:cubicBezTo>
                <a:cubicBezTo>
                  <a:pt x="192588" y="1266627"/>
                  <a:pt x="194473" y="1259770"/>
                  <a:pt x="179032" y="1232747"/>
                </a:cubicBezTo>
                <a:cubicBezTo>
                  <a:pt x="174993" y="1225679"/>
                  <a:pt x="169524" y="1219495"/>
                  <a:pt x="165485" y="1212427"/>
                </a:cubicBezTo>
                <a:cubicBezTo>
                  <a:pt x="160475" y="1203660"/>
                  <a:pt x="156842" y="1194160"/>
                  <a:pt x="151938" y="1185333"/>
                </a:cubicBezTo>
                <a:cubicBezTo>
                  <a:pt x="145545" y="1173825"/>
                  <a:pt x="138391" y="1162756"/>
                  <a:pt x="131618" y="1151467"/>
                </a:cubicBezTo>
                <a:cubicBezTo>
                  <a:pt x="129360" y="1142436"/>
                  <a:pt x="128512" y="1132930"/>
                  <a:pt x="124845" y="1124373"/>
                </a:cubicBezTo>
                <a:cubicBezTo>
                  <a:pt x="121638" y="1116891"/>
                  <a:pt x="114156" y="1111675"/>
                  <a:pt x="111298" y="1104053"/>
                </a:cubicBezTo>
                <a:cubicBezTo>
                  <a:pt x="107256" y="1093274"/>
                  <a:pt x="108165" y="1081108"/>
                  <a:pt x="104525" y="1070187"/>
                </a:cubicBezTo>
                <a:cubicBezTo>
                  <a:pt x="95610" y="1043441"/>
                  <a:pt x="89660" y="1041775"/>
                  <a:pt x="70658" y="1022773"/>
                </a:cubicBezTo>
                <a:cubicBezTo>
                  <a:pt x="52907" y="969518"/>
                  <a:pt x="80124" y="1046274"/>
                  <a:pt x="43565" y="968587"/>
                </a:cubicBezTo>
                <a:cubicBezTo>
                  <a:pt x="31067" y="942030"/>
                  <a:pt x="9698" y="887307"/>
                  <a:pt x="9698" y="887307"/>
                </a:cubicBezTo>
                <a:cubicBezTo>
                  <a:pt x="-2908" y="786451"/>
                  <a:pt x="-3555" y="804858"/>
                  <a:pt x="9698" y="650240"/>
                </a:cubicBezTo>
                <a:cubicBezTo>
                  <a:pt x="11932" y="624176"/>
                  <a:pt x="25644" y="587271"/>
                  <a:pt x="36792" y="562187"/>
                </a:cubicBezTo>
                <a:cubicBezTo>
                  <a:pt x="40893" y="552960"/>
                  <a:pt x="47145" y="544672"/>
                  <a:pt x="50338" y="535093"/>
                </a:cubicBezTo>
                <a:cubicBezTo>
                  <a:pt x="82327" y="439126"/>
                  <a:pt x="46885" y="514906"/>
                  <a:pt x="77432" y="453813"/>
                </a:cubicBezTo>
                <a:lnTo>
                  <a:pt x="97752" y="372533"/>
                </a:lnTo>
                <a:cubicBezTo>
                  <a:pt x="100010" y="363502"/>
                  <a:pt x="99361" y="353185"/>
                  <a:pt x="104525" y="345440"/>
                </a:cubicBezTo>
                <a:lnTo>
                  <a:pt x="118072" y="325120"/>
                </a:lnTo>
                <a:cubicBezTo>
                  <a:pt x="130732" y="287138"/>
                  <a:pt x="123114" y="311723"/>
                  <a:pt x="138392" y="250613"/>
                </a:cubicBezTo>
                <a:cubicBezTo>
                  <a:pt x="140650" y="241582"/>
                  <a:pt x="140001" y="231265"/>
                  <a:pt x="145165" y="223520"/>
                </a:cubicBezTo>
                <a:cubicBezTo>
                  <a:pt x="149681" y="216747"/>
                  <a:pt x="154673" y="210268"/>
                  <a:pt x="158712" y="203200"/>
                </a:cubicBezTo>
                <a:cubicBezTo>
                  <a:pt x="163721" y="194433"/>
                  <a:pt x="168281" y="185387"/>
                  <a:pt x="172258" y="176107"/>
                </a:cubicBezTo>
                <a:cubicBezTo>
                  <a:pt x="175071" y="169545"/>
                  <a:pt x="173983" y="160836"/>
                  <a:pt x="179032" y="155787"/>
                </a:cubicBezTo>
                <a:cubicBezTo>
                  <a:pt x="197235" y="137584"/>
                  <a:pt x="219588" y="124069"/>
                  <a:pt x="239992" y="108373"/>
                </a:cubicBezTo>
                <a:cubicBezTo>
                  <a:pt x="260265" y="92778"/>
                  <a:pt x="270313" y="83456"/>
                  <a:pt x="294178" y="74507"/>
                </a:cubicBezTo>
                <a:cubicBezTo>
                  <a:pt x="302895" y="71238"/>
                  <a:pt x="312555" y="71002"/>
                  <a:pt x="321272" y="67733"/>
                </a:cubicBezTo>
                <a:cubicBezTo>
                  <a:pt x="330726" y="64188"/>
                  <a:pt x="339085" y="58164"/>
                  <a:pt x="348365" y="54187"/>
                </a:cubicBezTo>
                <a:cubicBezTo>
                  <a:pt x="354927" y="51374"/>
                  <a:pt x="361820" y="49375"/>
                  <a:pt x="368685" y="47413"/>
                </a:cubicBezTo>
                <a:cubicBezTo>
                  <a:pt x="403488" y="37469"/>
                  <a:pt x="405996" y="39363"/>
                  <a:pt x="449965" y="33867"/>
                </a:cubicBezTo>
                <a:cubicBezTo>
                  <a:pt x="463512" y="29351"/>
                  <a:pt x="476603" y="23120"/>
                  <a:pt x="490605" y="20320"/>
                </a:cubicBezTo>
                <a:cubicBezTo>
                  <a:pt x="510653" y="16310"/>
                  <a:pt x="531278" y="16083"/>
                  <a:pt x="551565" y="13547"/>
                </a:cubicBezTo>
                <a:cubicBezTo>
                  <a:pt x="661448" y="-189"/>
                  <a:pt x="524061" y="13583"/>
                  <a:pt x="673485" y="0"/>
                </a:cubicBezTo>
                <a:cubicBezTo>
                  <a:pt x="973318" y="3998"/>
                  <a:pt x="1096316" y="843"/>
                  <a:pt x="1344045" y="13547"/>
                </a:cubicBezTo>
                <a:cubicBezTo>
                  <a:pt x="1377942" y="15285"/>
                  <a:pt x="1411755" y="18437"/>
                  <a:pt x="1445645" y="20320"/>
                </a:cubicBezTo>
                <a:cubicBezTo>
                  <a:pt x="1493039" y="22953"/>
                  <a:pt x="1540533" y="23789"/>
                  <a:pt x="1587885" y="27093"/>
                </a:cubicBezTo>
                <a:cubicBezTo>
                  <a:pt x="2136962" y="65401"/>
                  <a:pt x="1408222" y="21307"/>
                  <a:pt x="1852045" y="47413"/>
                </a:cubicBezTo>
                <a:cubicBezTo>
                  <a:pt x="1938654" y="64736"/>
                  <a:pt x="1814784" y="41437"/>
                  <a:pt x="1980738" y="60960"/>
                </a:cubicBezTo>
                <a:cubicBezTo>
                  <a:pt x="1987829" y="61794"/>
                  <a:pt x="1993927" y="67376"/>
                  <a:pt x="2001058" y="67733"/>
                </a:cubicBezTo>
                <a:cubicBezTo>
                  <a:pt x="2084522" y="71906"/>
                  <a:pt x="2168134" y="72249"/>
                  <a:pt x="2251672" y="74507"/>
                </a:cubicBezTo>
                <a:cubicBezTo>
                  <a:pt x="2262961" y="79022"/>
                  <a:pt x="2273565" y="85940"/>
                  <a:pt x="2285538" y="88053"/>
                </a:cubicBezTo>
                <a:cubicBezTo>
                  <a:pt x="2312312" y="92778"/>
                  <a:pt x="2339817" y="91650"/>
                  <a:pt x="2366818" y="94827"/>
                </a:cubicBezTo>
                <a:cubicBezTo>
                  <a:pt x="2378690" y="96224"/>
                  <a:pt x="2414682" y="104631"/>
                  <a:pt x="2427778" y="108373"/>
                </a:cubicBezTo>
                <a:cubicBezTo>
                  <a:pt x="2467497" y="119722"/>
                  <a:pt x="2428844" y="108906"/>
                  <a:pt x="2468418" y="128693"/>
                </a:cubicBezTo>
                <a:cubicBezTo>
                  <a:pt x="2474804" y="131886"/>
                  <a:pt x="2482497" y="132000"/>
                  <a:pt x="2488738" y="135467"/>
                </a:cubicBezTo>
                <a:cubicBezTo>
                  <a:pt x="2558604" y="174282"/>
                  <a:pt x="2503721" y="154008"/>
                  <a:pt x="2549698" y="169333"/>
                </a:cubicBezTo>
                <a:cubicBezTo>
                  <a:pt x="2564497" y="191531"/>
                  <a:pt x="2555104" y="189653"/>
                  <a:pt x="2570018" y="189653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43">
            <a:extLst>
              <a:ext uri="{FF2B5EF4-FFF2-40B4-BE49-F238E27FC236}">
                <a16:creationId xmlns="" xmlns:a16="http://schemas.microsoft.com/office/drawing/2014/main" id="{EC3AC7B3-50E2-4D81-BCCB-C2B0FB4FCA8B}"/>
              </a:ext>
            </a:extLst>
          </p:cNvPr>
          <p:cNvSpPr/>
          <p:nvPr/>
        </p:nvSpPr>
        <p:spPr>
          <a:xfrm>
            <a:off x="708275" y="5173256"/>
            <a:ext cx="5921125" cy="1608544"/>
          </a:xfrm>
          <a:custGeom>
            <a:avLst/>
            <a:gdLst>
              <a:gd name="connsiteX0" fmla="*/ 2576792 w 2644525"/>
              <a:gd name="connsiteY0" fmla="*/ 115147 h 1564640"/>
              <a:gd name="connsiteX1" fmla="*/ 2583565 w 2644525"/>
              <a:gd name="connsiteY1" fmla="*/ 149013 h 1564640"/>
              <a:gd name="connsiteX2" fmla="*/ 2590338 w 2644525"/>
              <a:gd name="connsiteY2" fmla="*/ 189653 h 1564640"/>
              <a:gd name="connsiteX3" fmla="*/ 2617432 w 2644525"/>
              <a:gd name="connsiteY3" fmla="*/ 270933 h 1564640"/>
              <a:gd name="connsiteX4" fmla="*/ 2624205 w 2644525"/>
              <a:gd name="connsiteY4" fmla="*/ 291253 h 1564640"/>
              <a:gd name="connsiteX5" fmla="*/ 2630978 w 2644525"/>
              <a:gd name="connsiteY5" fmla="*/ 311573 h 1564640"/>
              <a:gd name="connsiteX6" fmla="*/ 2644525 w 2644525"/>
              <a:gd name="connsiteY6" fmla="*/ 406400 h 1564640"/>
              <a:gd name="connsiteX7" fmla="*/ 2637752 w 2644525"/>
              <a:gd name="connsiteY7" fmla="*/ 629920 h 1564640"/>
              <a:gd name="connsiteX8" fmla="*/ 2630978 w 2644525"/>
              <a:gd name="connsiteY8" fmla="*/ 663787 h 1564640"/>
              <a:gd name="connsiteX9" fmla="*/ 2624205 w 2644525"/>
              <a:gd name="connsiteY9" fmla="*/ 711200 h 1564640"/>
              <a:gd name="connsiteX10" fmla="*/ 2617432 w 2644525"/>
              <a:gd name="connsiteY10" fmla="*/ 765387 h 1564640"/>
              <a:gd name="connsiteX11" fmla="*/ 2603885 w 2644525"/>
              <a:gd name="connsiteY11" fmla="*/ 799253 h 1564640"/>
              <a:gd name="connsiteX12" fmla="*/ 2583565 w 2644525"/>
              <a:gd name="connsiteY12" fmla="*/ 853440 h 1564640"/>
              <a:gd name="connsiteX13" fmla="*/ 2576792 w 2644525"/>
              <a:gd name="connsiteY13" fmla="*/ 887307 h 1564640"/>
              <a:gd name="connsiteX14" fmla="*/ 2570018 w 2644525"/>
              <a:gd name="connsiteY14" fmla="*/ 914400 h 1564640"/>
              <a:gd name="connsiteX15" fmla="*/ 2556472 w 2644525"/>
              <a:gd name="connsiteY15" fmla="*/ 1002453 h 1564640"/>
              <a:gd name="connsiteX16" fmla="*/ 2542925 w 2644525"/>
              <a:gd name="connsiteY16" fmla="*/ 1043093 h 1564640"/>
              <a:gd name="connsiteX17" fmla="*/ 2536152 w 2644525"/>
              <a:gd name="connsiteY17" fmla="*/ 1063413 h 1564640"/>
              <a:gd name="connsiteX18" fmla="*/ 2529378 w 2644525"/>
              <a:gd name="connsiteY18" fmla="*/ 1083733 h 1564640"/>
              <a:gd name="connsiteX19" fmla="*/ 2515832 w 2644525"/>
              <a:gd name="connsiteY19" fmla="*/ 1137920 h 1564640"/>
              <a:gd name="connsiteX20" fmla="*/ 2509058 w 2644525"/>
              <a:gd name="connsiteY20" fmla="*/ 1165013 h 1564640"/>
              <a:gd name="connsiteX21" fmla="*/ 2502285 w 2644525"/>
              <a:gd name="connsiteY21" fmla="*/ 1205653 h 1564640"/>
              <a:gd name="connsiteX22" fmla="*/ 2488738 w 2644525"/>
              <a:gd name="connsiteY22" fmla="*/ 1225973 h 1564640"/>
              <a:gd name="connsiteX23" fmla="*/ 2481965 w 2644525"/>
              <a:gd name="connsiteY23" fmla="*/ 1246293 h 1564640"/>
              <a:gd name="connsiteX24" fmla="*/ 2468418 w 2644525"/>
              <a:gd name="connsiteY24" fmla="*/ 1314027 h 1564640"/>
              <a:gd name="connsiteX25" fmla="*/ 2454872 w 2644525"/>
              <a:gd name="connsiteY25" fmla="*/ 1347893 h 1564640"/>
              <a:gd name="connsiteX26" fmla="*/ 2448098 w 2644525"/>
              <a:gd name="connsiteY26" fmla="*/ 1381760 h 1564640"/>
              <a:gd name="connsiteX27" fmla="*/ 2434552 w 2644525"/>
              <a:gd name="connsiteY27" fmla="*/ 1402080 h 1564640"/>
              <a:gd name="connsiteX28" fmla="*/ 2427778 w 2644525"/>
              <a:gd name="connsiteY28" fmla="*/ 1422400 h 1564640"/>
              <a:gd name="connsiteX29" fmla="*/ 2380365 w 2644525"/>
              <a:gd name="connsiteY29" fmla="*/ 1476587 h 1564640"/>
              <a:gd name="connsiteX30" fmla="*/ 2353272 w 2644525"/>
              <a:gd name="connsiteY30" fmla="*/ 1496907 h 1564640"/>
              <a:gd name="connsiteX31" fmla="*/ 2326178 w 2644525"/>
              <a:gd name="connsiteY31" fmla="*/ 1503680 h 1564640"/>
              <a:gd name="connsiteX32" fmla="*/ 2251672 w 2644525"/>
              <a:gd name="connsiteY32" fmla="*/ 1524000 h 1564640"/>
              <a:gd name="connsiteX33" fmla="*/ 2183938 w 2644525"/>
              <a:gd name="connsiteY33" fmla="*/ 1537547 h 1564640"/>
              <a:gd name="connsiteX34" fmla="*/ 2122978 w 2644525"/>
              <a:gd name="connsiteY34" fmla="*/ 1551093 h 1564640"/>
              <a:gd name="connsiteX35" fmla="*/ 1892685 w 2644525"/>
              <a:gd name="connsiteY35" fmla="*/ 1564640 h 1564640"/>
              <a:gd name="connsiteX36" fmla="*/ 1344045 w 2644525"/>
              <a:gd name="connsiteY36" fmla="*/ 1551093 h 1564640"/>
              <a:gd name="connsiteX37" fmla="*/ 1303405 w 2644525"/>
              <a:gd name="connsiteY37" fmla="*/ 1544320 h 1564640"/>
              <a:gd name="connsiteX38" fmla="*/ 1222125 w 2644525"/>
              <a:gd name="connsiteY38" fmla="*/ 1537547 h 1564640"/>
              <a:gd name="connsiteX39" fmla="*/ 1052792 w 2644525"/>
              <a:gd name="connsiteY39" fmla="*/ 1530773 h 1564640"/>
              <a:gd name="connsiteX40" fmla="*/ 788632 w 2644525"/>
              <a:gd name="connsiteY40" fmla="*/ 1524000 h 1564640"/>
              <a:gd name="connsiteX41" fmla="*/ 436418 w 2644525"/>
              <a:gd name="connsiteY41" fmla="*/ 1503680 h 1564640"/>
              <a:gd name="connsiteX42" fmla="*/ 416098 w 2644525"/>
              <a:gd name="connsiteY42" fmla="*/ 1490133 h 1564640"/>
              <a:gd name="connsiteX43" fmla="*/ 402552 w 2644525"/>
              <a:gd name="connsiteY43" fmla="*/ 1469813 h 1564640"/>
              <a:gd name="connsiteX44" fmla="*/ 382232 w 2644525"/>
              <a:gd name="connsiteY44" fmla="*/ 1463040 h 1564640"/>
              <a:gd name="connsiteX45" fmla="*/ 314498 w 2644525"/>
              <a:gd name="connsiteY45" fmla="*/ 1402080 h 1564640"/>
              <a:gd name="connsiteX46" fmla="*/ 300952 w 2644525"/>
              <a:gd name="connsiteY46" fmla="*/ 1381760 h 1564640"/>
              <a:gd name="connsiteX47" fmla="*/ 246765 w 2644525"/>
              <a:gd name="connsiteY47" fmla="*/ 1341120 h 1564640"/>
              <a:gd name="connsiteX48" fmla="*/ 233218 w 2644525"/>
              <a:gd name="connsiteY48" fmla="*/ 1314027 h 1564640"/>
              <a:gd name="connsiteX49" fmla="*/ 212898 w 2644525"/>
              <a:gd name="connsiteY49" fmla="*/ 1293707 h 1564640"/>
              <a:gd name="connsiteX50" fmla="*/ 179032 w 2644525"/>
              <a:gd name="connsiteY50" fmla="*/ 1232747 h 1564640"/>
              <a:gd name="connsiteX51" fmla="*/ 165485 w 2644525"/>
              <a:gd name="connsiteY51" fmla="*/ 1212427 h 1564640"/>
              <a:gd name="connsiteX52" fmla="*/ 151938 w 2644525"/>
              <a:gd name="connsiteY52" fmla="*/ 1185333 h 1564640"/>
              <a:gd name="connsiteX53" fmla="*/ 131618 w 2644525"/>
              <a:gd name="connsiteY53" fmla="*/ 1151467 h 1564640"/>
              <a:gd name="connsiteX54" fmla="*/ 124845 w 2644525"/>
              <a:gd name="connsiteY54" fmla="*/ 1124373 h 1564640"/>
              <a:gd name="connsiteX55" fmla="*/ 111298 w 2644525"/>
              <a:gd name="connsiteY55" fmla="*/ 1104053 h 1564640"/>
              <a:gd name="connsiteX56" fmla="*/ 104525 w 2644525"/>
              <a:gd name="connsiteY56" fmla="*/ 1070187 h 1564640"/>
              <a:gd name="connsiteX57" fmla="*/ 70658 w 2644525"/>
              <a:gd name="connsiteY57" fmla="*/ 1022773 h 1564640"/>
              <a:gd name="connsiteX58" fmla="*/ 43565 w 2644525"/>
              <a:gd name="connsiteY58" fmla="*/ 968587 h 1564640"/>
              <a:gd name="connsiteX59" fmla="*/ 9698 w 2644525"/>
              <a:gd name="connsiteY59" fmla="*/ 887307 h 1564640"/>
              <a:gd name="connsiteX60" fmla="*/ 9698 w 2644525"/>
              <a:gd name="connsiteY60" fmla="*/ 650240 h 1564640"/>
              <a:gd name="connsiteX61" fmla="*/ 36792 w 2644525"/>
              <a:gd name="connsiteY61" fmla="*/ 562187 h 1564640"/>
              <a:gd name="connsiteX62" fmla="*/ 50338 w 2644525"/>
              <a:gd name="connsiteY62" fmla="*/ 535093 h 1564640"/>
              <a:gd name="connsiteX63" fmla="*/ 77432 w 2644525"/>
              <a:gd name="connsiteY63" fmla="*/ 453813 h 1564640"/>
              <a:gd name="connsiteX64" fmla="*/ 97752 w 2644525"/>
              <a:gd name="connsiteY64" fmla="*/ 372533 h 1564640"/>
              <a:gd name="connsiteX65" fmla="*/ 104525 w 2644525"/>
              <a:gd name="connsiteY65" fmla="*/ 345440 h 1564640"/>
              <a:gd name="connsiteX66" fmla="*/ 118072 w 2644525"/>
              <a:gd name="connsiteY66" fmla="*/ 325120 h 1564640"/>
              <a:gd name="connsiteX67" fmla="*/ 138392 w 2644525"/>
              <a:gd name="connsiteY67" fmla="*/ 250613 h 1564640"/>
              <a:gd name="connsiteX68" fmla="*/ 145165 w 2644525"/>
              <a:gd name="connsiteY68" fmla="*/ 223520 h 1564640"/>
              <a:gd name="connsiteX69" fmla="*/ 158712 w 2644525"/>
              <a:gd name="connsiteY69" fmla="*/ 203200 h 1564640"/>
              <a:gd name="connsiteX70" fmla="*/ 172258 w 2644525"/>
              <a:gd name="connsiteY70" fmla="*/ 176107 h 1564640"/>
              <a:gd name="connsiteX71" fmla="*/ 179032 w 2644525"/>
              <a:gd name="connsiteY71" fmla="*/ 155787 h 1564640"/>
              <a:gd name="connsiteX72" fmla="*/ 239992 w 2644525"/>
              <a:gd name="connsiteY72" fmla="*/ 108373 h 1564640"/>
              <a:gd name="connsiteX73" fmla="*/ 294178 w 2644525"/>
              <a:gd name="connsiteY73" fmla="*/ 74507 h 1564640"/>
              <a:gd name="connsiteX74" fmla="*/ 321272 w 2644525"/>
              <a:gd name="connsiteY74" fmla="*/ 67733 h 1564640"/>
              <a:gd name="connsiteX75" fmla="*/ 348365 w 2644525"/>
              <a:gd name="connsiteY75" fmla="*/ 54187 h 1564640"/>
              <a:gd name="connsiteX76" fmla="*/ 368685 w 2644525"/>
              <a:gd name="connsiteY76" fmla="*/ 47413 h 1564640"/>
              <a:gd name="connsiteX77" fmla="*/ 449965 w 2644525"/>
              <a:gd name="connsiteY77" fmla="*/ 33867 h 1564640"/>
              <a:gd name="connsiteX78" fmla="*/ 490605 w 2644525"/>
              <a:gd name="connsiteY78" fmla="*/ 20320 h 1564640"/>
              <a:gd name="connsiteX79" fmla="*/ 551565 w 2644525"/>
              <a:gd name="connsiteY79" fmla="*/ 13547 h 1564640"/>
              <a:gd name="connsiteX80" fmla="*/ 673485 w 2644525"/>
              <a:gd name="connsiteY80" fmla="*/ 0 h 1564640"/>
              <a:gd name="connsiteX81" fmla="*/ 1344045 w 2644525"/>
              <a:gd name="connsiteY81" fmla="*/ 13547 h 1564640"/>
              <a:gd name="connsiteX82" fmla="*/ 1445645 w 2644525"/>
              <a:gd name="connsiteY82" fmla="*/ 20320 h 1564640"/>
              <a:gd name="connsiteX83" fmla="*/ 1587885 w 2644525"/>
              <a:gd name="connsiteY83" fmla="*/ 27093 h 1564640"/>
              <a:gd name="connsiteX84" fmla="*/ 1852045 w 2644525"/>
              <a:gd name="connsiteY84" fmla="*/ 47413 h 1564640"/>
              <a:gd name="connsiteX85" fmla="*/ 1980738 w 2644525"/>
              <a:gd name="connsiteY85" fmla="*/ 60960 h 1564640"/>
              <a:gd name="connsiteX86" fmla="*/ 2001058 w 2644525"/>
              <a:gd name="connsiteY86" fmla="*/ 67733 h 1564640"/>
              <a:gd name="connsiteX87" fmla="*/ 2251672 w 2644525"/>
              <a:gd name="connsiteY87" fmla="*/ 74507 h 1564640"/>
              <a:gd name="connsiteX88" fmla="*/ 2285538 w 2644525"/>
              <a:gd name="connsiteY88" fmla="*/ 88053 h 1564640"/>
              <a:gd name="connsiteX89" fmla="*/ 2366818 w 2644525"/>
              <a:gd name="connsiteY89" fmla="*/ 94827 h 1564640"/>
              <a:gd name="connsiteX90" fmla="*/ 2427778 w 2644525"/>
              <a:gd name="connsiteY90" fmla="*/ 108373 h 1564640"/>
              <a:gd name="connsiteX91" fmla="*/ 2468418 w 2644525"/>
              <a:gd name="connsiteY91" fmla="*/ 128693 h 1564640"/>
              <a:gd name="connsiteX92" fmla="*/ 2488738 w 2644525"/>
              <a:gd name="connsiteY92" fmla="*/ 135467 h 1564640"/>
              <a:gd name="connsiteX93" fmla="*/ 2549698 w 2644525"/>
              <a:gd name="connsiteY93" fmla="*/ 169333 h 1564640"/>
              <a:gd name="connsiteX94" fmla="*/ 2570018 w 2644525"/>
              <a:gd name="connsiteY94" fmla="*/ 189653 h 156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2644525" h="1564640">
                <a:moveTo>
                  <a:pt x="2576792" y="115147"/>
                </a:moveTo>
                <a:cubicBezTo>
                  <a:pt x="2579050" y="126436"/>
                  <a:pt x="2581506" y="137686"/>
                  <a:pt x="2583565" y="149013"/>
                </a:cubicBezTo>
                <a:cubicBezTo>
                  <a:pt x="2586022" y="162525"/>
                  <a:pt x="2586662" y="176421"/>
                  <a:pt x="2590338" y="189653"/>
                </a:cubicBezTo>
                <a:cubicBezTo>
                  <a:pt x="2597982" y="217170"/>
                  <a:pt x="2608401" y="243840"/>
                  <a:pt x="2617432" y="270933"/>
                </a:cubicBezTo>
                <a:lnTo>
                  <a:pt x="2624205" y="291253"/>
                </a:lnTo>
                <a:cubicBezTo>
                  <a:pt x="2626463" y="298026"/>
                  <a:pt x="2629578" y="304572"/>
                  <a:pt x="2630978" y="311573"/>
                </a:cubicBezTo>
                <a:cubicBezTo>
                  <a:pt x="2641762" y="365488"/>
                  <a:pt x="2636481" y="333998"/>
                  <a:pt x="2644525" y="406400"/>
                </a:cubicBezTo>
                <a:cubicBezTo>
                  <a:pt x="2642267" y="480907"/>
                  <a:pt x="2641670" y="555482"/>
                  <a:pt x="2637752" y="629920"/>
                </a:cubicBezTo>
                <a:cubicBezTo>
                  <a:pt x="2637147" y="641417"/>
                  <a:pt x="2632871" y="652431"/>
                  <a:pt x="2630978" y="663787"/>
                </a:cubicBezTo>
                <a:cubicBezTo>
                  <a:pt x="2628353" y="679535"/>
                  <a:pt x="2626315" y="695375"/>
                  <a:pt x="2624205" y="711200"/>
                </a:cubicBezTo>
                <a:cubicBezTo>
                  <a:pt x="2621799" y="729243"/>
                  <a:pt x="2621525" y="747650"/>
                  <a:pt x="2617432" y="765387"/>
                </a:cubicBezTo>
                <a:cubicBezTo>
                  <a:pt x="2614698" y="777234"/>
                  <a:pt x="2608154" y="787869"/>
                  <a:pt x="2603885" y="799253"/>
                </a:cubicBezTo>
                <a:cubicBezTo>
                  <a:pt x="2572021" y="884223"/>
                  <a:pt x="2635946" y="722490"/>
                  <a:pt x="2583565" y="853440"/>
                </a:cubicBezTo>
                <a:cubicBezTo>
                  <a:pt x="2581307" y="864729"/>
                  <a:pt x="2579289" y="876069"/>
                  <a:pt x="2576792" y="887307"/>
                </a:cubicBezTo>
                <a:cubicBezTo>
                  <a:pt x="2574773" y="896394"/>
                  <a:pt x="2571683" y="905241"/>
                  <a:pt x="2570018" y="914400"/>
                </a:cubicBezTo>
                <a:cubicBezTo>
                  <a:pt x="2567154" y="930154"/>
                  <a:pt x="2560837" y="984995"/>
                  <a:pt x="2556472" y="1002453"/>
                </a:cubicBezTo>
                <a:cubicBezTo>
                  <a:pt x="2553009" y="1016306"/>
                  <a:pt x="2547441" y="1029546"/>
                  <a:pt x="2542925" y="1043093"/>
                </a:cubicBezTo>
                <a:lnTo>
                  <a:pt x="2536152" y="1063413"/>
                </a:lnTo>
                <a:cubicBezTo>
                  <a:pt x="2533894" y="1070186"/>
                  <a:pt x="2531110" y="1076806"/>
                  <a:pt x="2529378" y="1083733"/>
                </a:cubicBezTo>
                <a:lnTo>
                  <a:pt x="2515832" y="1137920"/>
                </a:lnTo>
                <a:cubicBezTo>
                  <a:pt x="2513574" y="1146951"/>
                  <a:pt x="2510588" y="1155831"/>
                  <a:pt x="2509058" y="1165013"/>
                </a:cubicBezTo>
                <a:cubicBezTo>
                  <a:pt x="2506800" y="1178560"/>
                  <a:pt x="2506628" y="1192624"/>
                  <a:pt x="2502285" y="1205653"/>
                </a:cubicBezTo>
                <a:cubicBezTo>
                  <a:pt x="2499711" y="1213376"/>
                  <a:pt x="2493254" y="1219200"/>
                  <a:pt x="2488738" y="1225973"/>
                </a:cubicBezTo>
                <a:cubicBezTo>
                  <a:pt x="2486480" y="1232746"/>
                  <a:pt x="2483570" y="1239336"/>
                  <a:pt x="2481965" y="1246293"/>
                </a:cubicBezTo>
                <a:cubicBezTo>
                  <a:pt x="2476788" y="1268729"/>
                  <a:pt x="2476969" y="1292649"/>
                  <a:pt x="2468418" y="1314027"/>
                </a:cubicBezTo>
                <a:cubicBezTo>
                  <a:pt x="2463903" y="1325316"/>
                  <a:pt x="2458366" y="1336248"/>
                  <a:pt x="2454872" y="1347893"/>
                </a:cubicBezTo>
                <a:cubicBezTo>
                  <a:pt x="2451564" y="1358920"/>
                  <a:pt x="2452140" y="1370980"/>
                  <a:pt x="2448098" y="1381760"/>
                </a:cubicBezTo>
                <a:cubicBezTo>
                  <a:pt x="2445240" y="1389382"/>
                  <a:pt x="2438193" y="1394799"/>
                  <a:pt x="2434552" y="1402080"/>
                </a:cubicBezTo>
                <a:cubicBezTo>
                  <a:pt x="2431359" y="1408466"/>
                  <a:pt x="2431245" y="1416159"/>
                  <a:pt x="2427778" y="1422400"/>
                </a:cubicBezTo>
                <a:cubicBezTo>
                  <a:pt x="2401932" y="1468922"/>
                  <a:pt x="2411350" y="1454454"/>
                  <a:pt x="2380365" y="1476587"/>
                </a:cubicBezTo>
                <a:cubicBezTo>
                  <a:pt x="2371179" y="1483149"/>
                  <a:pt x="2363369" y="1491859"/>
                  <a:pt x="2353272" y="1496907"/>
                </a:cubicBezTo>
                <a:cubicBezTo>
                  <a:pt x="2344946" y="1501070"/>
                  <a:pt x="2335209" y="1501422"/>
                  <a:pt x="2326178" y="1503680"/>
                </a:cubicBezTo>
                <a:cubicBezTo>
                  <a:pt x="2288392" y="1528871"/>
                  <a:pt x="2319125" y="1512758"/>
                  <a:pt x="2251672" y="1524000"/>
                </a:cubicBezTo>
                <a:cubicBezTo>
                  <a:pt x="2228960" y="1527785"/>
                  <a:pt x="2205782" y="1530266"/>
                  <a:pt x="2183938" y="1537547"/>
                </a:cubicBezTo>
                <a:cubicBezTo>
                  <a:pt x="2154720" y="1547286"/>
                  <a:pt x="2162715" y="1545795"/>
                  <a:pt x="2122978" y="1551093"/>
                </a:cubicBezTo>
                <a:cubicBezTo>
                  <a:pt x="2033745" y="1562991"/>
                  <a:pt x="2005440" y="1560130"/>
                  <a:pt x="1892685" y="1564640"/>
                </a:cubicBezTo>
                <a:lnTo>
                  <a:pt x="1344045" y="1551093"/>
                </a:lnTo>
                <a:cubicBezTo>
                  <a:pt x="1330330" y="1550390"/>
                  <a:pt x="1317055" y="1545837"/>
                  <a:pt x="1303405" y="1544320"/>
                </a:cubicBezTo>
                <a:cubicBezTo>
                  <a:pt x="1276384" y="1541318"/>
                  <a:pt x="1249273" y="1539014"/>
                  <a:pt x="1222125" y="1537547"/>
                </a:cubicBezTo>
                <a:cubicBezTo>
                  <a:pt x="1165718" y="1534498"/>
                  <a:pt x="1109254" y="1532537"/>
                  <a:pt x="1052792" y="1530773"/>
                </a:cubicBezTo>
                <a:lnTo>
                  <a:pt x="788632" y="1524000"/>
                </a:lnTo>
                <a:cubicBezTo>
                  <a:pt x="569587" y="1515682"/>
                  <a:pt x="584045" y="1515982"/>
                  <a:pt x="436418" y="1503680"/>
                </a:cubicBezTo>
                <a:cubicBezTo>
                  <a:pt x="429645" y="1499164"/>
                  <a:pt x="421854" y="1495889"/>
                  <a:pt x="416098" y="1490133"/>
                </a:cubicBezTo>
                <a:cubicBezTo>
                  <a:pt x="410342" y="1484377"/>
                  <a:pt x="408909" y="1474898"/>
                  <a:pt x="402552" y="1469813"/>
                </a:cubicBezTo>
                <a:cubicBezTo>
                  <a:pt x="396977" y="1465353"/>
                  <a:pt x="389005" y="1465298"/>
                  <a:pt x="382232" y="1463040"/>
                </a:cubicBezTo>
                <a:cubicBezTo>
                  <a:pt x="329062" y="1409871"/>
                  <a:pt x="353415" y="1428025"/>
                  <a:pt x="314498" y="1402080"/>
                </a:cubicBezTo>
                <a:cubicBezTo>
                  <a:pt x="309983" y="1395307"/>
                  <a:pt x="307206" y="1386971"/>
                  <a:pt x="300952" y="1381760"/>
                </a:cubicBezTo>
                <a:cubicBezTo>
                  <a:pt x="254797" y="1343297"/>
                  <a:pt x="290658" y="1399643"/>
                  <a:pt x="246765" y="1341120"/>
                </a:cubicBezTo>
                <a:cubicBezTo>
                  <a:pt x="240707" y="1333042"/>
                  <a:pt x="239087" y="1322243"/>
                  <a:pt x="233218" y="1314027"/>
                </a:cubicBezTo>
                <a:cubicBezTo>
                  <a:pt x="227650" y="1306232"/>
                  <a:pt x="218645" y="1301370"/>
                  <a:pt x="212898" y="1293707"/>
                </a:cubicBezTo>
                <a:cubicBezTo>
                  <a:pt x="192588" y="1266627"/>
                  <a:pt x="194473" y="1259770"/>
                  <a:pt x="179032" y="1232747"/>
                </a:cubicBezTo>
                <a:cubicBezTo>
                  <a:pt x="174993" y="1225679"/>
                  <a:pt x="169524" y="1219495"/>
                  <a:pt x="165485" y="1212427"/>
                </a:cubicBezTo>
                <a:cubicBezTo>
                  <a:pt x="160475" y="1203660"/>
                  <a:pt x="156842" y="1194160"/>
                  <a:pt x="151938" y="1185333"/>
                </a:cubicBezTo>
                <a:cubicBezTo>
                  <a:pt x="145545" y="1173825"/>
                  <a:pt x="138391" y="1162756"/>
                  <a:pt x="131618" y="1151467"/>
                </a:cubicBezTo>
                <a:cubicBezTo>
                  <a:pt x="129360" y="1142436"/>
                  <a:pt x="128512" y="1132930"/>
                  <a:pt x="124845" y="1124373"/>
                </a:cubicBezTo>
                <a:cubicBezTo>
                  <a:pt x="121638" y="1116891"/>
                  <a:pt x="114156" y="1111675"/>
                  <a:pt x="111298" y="1104053"/>
                </a:cubicBezTo>
                <a:cubicBezTo>
                  <a:pt x="107256" y="1093274"/>
                  <a:pt x="108165" y="1081108"/>
                  <a:pt x="104525" y="1070187"/>
                </a:cubicBezTo>
                <a:cubicBezTo>
                  <a:pt x="95610" y="1043441"/>
                  <a:pt x="89660" y="1041775"/>
                  <a:pt x="70658" y="1022773"/>
                </a:cubicBezTo>
                <a:cubicBezTo>
                  <a:pt x="52907" y="969518"/>
                  <a:pt x="80124" y="1046274"/>
                  <a:pt x="43565" y="968587"/>
                </a:cubicBezTo>
                <a:cubicBezTo>
                  <a:pt x="31067" y="942030"/>
                  <a:pt x="9698" y="887307"/>
                  <a:pt x="9698" y="887307"/>
                </a:cubicBezTo>
                <a:cubicBezTo>
                  <a:pt x="-2908" y="786451"/>
                  <a:pt x="-3555" y="804858"/>
                  <a:pt x="9698" y="650240"/>
                </a:cubicBezTo>
                <a:cubicBezTo>
                  <a:pt x="11932" y="624176"/>
                  <a:pt x="25644" y="587271"/>
                  <a:pt x="36792" y="562187"/>
                </a:cubicBezTo>
                <a:cubicBezTo>
                  <a:pt x="40893" y="552960"/>
                  <a:pt x="47145" y="544672"/>
                  <a:pt x="50338" y="535093"/>
                </a:cubicBezTo>
                <a:cubicBezTo>
                  <a:pt x="82327" y="439126"/>
                  <a:pt x="46885" y="514906"/>
                  <a:pt x="77432" y="453813"/>
                </a:cubicBezTo>
                <a:lnTo>
                  <a:pt x="97752" y="372533"/>
                </a:lnTo>
                <a:cubicBezTo>
                  <a:pt x="100010" y="363502"/>
                  <a:pt x="99361" y="353185"/>
                  <a:pt x="104525" y="345440"/>
                </a:cubicBezTo>
                <a:lnTo>
                  <a:pt x="118072" y="325120"/>
                </a:lnTo>
                <a:cubicBezTo>
                  <a:pt x="130732" y="287138"/>
                  <a:pt x="123114" y="311723"/>
                  <a:pt x="138392" y="250613"/>
                </a:cubicBezTo>
                <a:cubicBezTo>
                  <a:pt x="140650" y="241582"/>
                  <a:pt x="140001" y="231265"/>
                  <a:pt x="145165" y="223520"/>
                </a:cubicBezTo>
                <a:cubicBezTo>
                  <a:pt x="149681" y="216747"/>
                  <a:pt x="154673" y="210268"/>
                  <a:pt x="158712" y="203200"/>
                </a:cubicBezTo>
                <a:cubicBezTo>
                  <a:pt x="163721" y="194433"/>
                  <a:pt x="168281" y="185387"/>
                  <a:pt x="172258" y="176107"/>
                </a:cubicBezTo>
                <a:cubicBezTo>
                  <a:pt x="175071" y="169545"/>
                  <a:pt x="173983" y="160836"/>
                  <a:pt x="179032" y="155787"/>
                </a:cubicBezTo>
                <a:cubicBezTo>
                  <a:pt x="197235" y="137584"/>
                  <a:pt x="219588" y="124069"/>
                  <a:pt x="239992" y="108373"/>
                </a:cubicBezTo>
                <a:cubicBezTo>
                  <a:pt x="260265" y="92778"/>
                  <a:pt x="270313" y="83456"/>
                  <a:pt x="294178" y="74507"/>
                </a:cubicBezTo>
                <a:cubicBezTo>
                  <a:pt x="302895" y="71238"/>
                  <a:pt x="312555" y="71002"/>
                  <a:pt x="321272" y="67733"/>
                </a:cubicBezTo>
                <a:cubicBezTo>
                  <a:pt x="330726" y="64188"/>
                  <a:pt x="339085" y="58164"/>
                  <a:pt x="348365" y="54187"/>
                </a:cubicBezTo>
                <a:cubicBezTo>
                  <a:pt x="354927" y="51374"/>
                  <a:pt x="361820" y="49375"/>
                  <a:pt x="368685" y="47413"/>
                </a:cubicBezTo>
                <a:cubicBezTo>
                  <a:pt x="403488" y="37469"/>
                  <a:pt x="405996" y="39363"/>
                  <a:pt x="449965" y="33867"/>
                </a:cubicBezTo>
                <a:cubicBezTo>
                  <a:pt x="463512" y="29351"/>
                  <a:pt x="476603" y="23120"/>
                  <a:pt x="490605" y="20320"/>
                </a:cubicBezTo>
                <a:cubicBezTo>
                  <a:pt x="510653" y="16310"/>
                  <a:pt x="531278" y="16083"/>
                  <a:pt x="551565" y="13547"/>
                </a:cubicBezTo>
                <a:cubicBezTo>
                  <a:pt x="661448" y="-189"/>
                  <a:pt x="524061" y="13583"/>
                  <a:pt x="673485" y="0"/>
                </a:cubicBezTo>
                <a:cubicBezTo>
                  <a:pt x="973318" y="3998"/>
                  <a:pt x="1096316" y="843"/>
                  <a:pt x="1344045" y="13547"/>
                </a:cubicBezTo>
                <a:cubicBezTo>
                  <a:pt x="1377942" y="15285"/>
                  <a:pt x="1411755" y="18437"/>
                  <a:pt x="1445645" y="20320"/>
                </a:cubicBezTo>
                <a:cubicBezTo>
                  <a:pt x="1493039" y="22953"/>
                  <a:pt x="1540533" y="23789"/>
                  <a:pt x="1587885" y="27093"/>
                </a:cubicBezTo>
                <a:cubicBezTo>
                  <a:pt x="2136962" y="65401"/>
                  <a:pt x="1408222" y="21307"/>
                  <a:pt x="1852045" y="47413"/>
                </a:cubicBezTo>
                <a:cubicBezTo>
                  <a:pt x="1938654" y="64736"/>
                  <a:pt x="1814784" y="41437"/>
                  <a:pt x="1980738" y="60960"/>
                </a:cubicBezTo>
                <a:cubicBezTo>
                  <a:pt x="1987829" y="61794"/>
                  <a:pt x="1993927" y="67376"/>
                  <a:pt x="2001058" y="67733"/>
                </a:cubicBezTo>
                <a:cubicBezTo>
                  <a:pt x="2084522" y="71906"/>
                  <a:pt x="2168134" y="72249"/>
                  <a:pt x="2251672" y="74507"/>
                </a:cubicBezTo>
                <a:cubicBezTo>
                  <a:pt x="2262961" y="79022"/>
                  <a:pt x="2273565" y="85940"/>
                  <a:pt x="2285538" y="88053"/>
                </a:cubicBezTo>
                <a:cubicBezTo>
                  <a:pt x="2312312" y="92778"/>
                  <a:pt x="2339817" y="91650"/>
                  <a:pt x="2366818" y="94827"/>
                </a:cubicBezTo>
                <a:cubicBezTo>
                  <a:pt x="2378690" y="96224"/>
                  <a:pt x="2414682" y="104631"/>
                  <a:pt x="2427778" y="108373"/>
                </a:cubicBezTo>
                <a:cubicBezTo>
                  <a:pt x="2467497" y="119722"/>
                  <a:pt x="2428844" y="108906"/>
                  <a:pt x="2468418" y="128693"/>
                </a:cubicBezTo>
                <a:cubicBezTo>
                  <a:pt x="2474804" y="131886"/>
                  <a:pt x="2482497" y="132000"/>
                  <a:pt x="2488738" y="135467"/>
                </a:cubicBezTo>
                <a:cubicBezTo>
                  <a:pt x="2558604" y="174282"/>
                  <a:pt x="2503721" y="154008"/>
                  <a:pt x="2549698" y="169333"/>
                </a:cubicBezTo>
                <a:cubicBezTo>
                  <a:pt x="2564497" y="191531"/>
                  <a:pt x="2555104" y="189653"/>
                  <a:pt x="2570018" y="189653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8BED0E06-C5AA-4255-899F-6E86609D58CF}"/>
              </a:ext>
            </a:extLst>
          </p:cNvPr>
          <p:cNvSpPr txBox="1"/>
          <p:nvPr/>
        </p:nvSpPr>
        <p:spPr>
          <a:xfrm>
            <a:off x="6825944" y="5563810"/>
            <a:ext cx="802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b="1" i="0" dirty="0">
                <a:solidFill>
                  <a:srgbClr val="FF0000"/>
                </a:solidFill>
                <a:latin typeface="Arial Narrow" pitchFamily="34" charset="0"/>
              </a:rPr>
              <a:t>YES!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3404FEDC-777E-42BF-A29F-50E0C90D7EBF}"/>
              </a:ext>
            </a:extLst>
          </p:cNvPr>
          <p:cNvSpPr txBox="1"/>
          <p:nvPr/>
        </p:nvSpPr>
        <p:spPr>
          <a:xfrm>
            <a:off x="25240" y="5617804"/>
            <a:ext cx="802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b="1" i="0" dirty="0">
                <a:solidFill>
                  <a:srgbClr val="FF0000"/>
                </a:solidFill>
                <a:latin typeface="Arial Narrow" pitchFamily="34" charset="0"/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51722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64" grpId="0"/>
      <p:bldP spid="64" grpId="1"/>
      <p:bldP spid="68" grpId="0" animBg="1"/>
      <p:bldP spid="69" grpId="0" animBg="1"/>
      <p:bldP spid="70" grpId="0"/>
      <p:bldP spid="7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 Basic Graph Notions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id="{42C1E48D-2ECD-40CA-9AAB-A0A389803701}"/>
                  </a:ext>
                </a:extLst>
              </p:cNvPr>
              <p:cNvSpPr txBox="1"/>
              <p:nvPr/>
            </p:nvSpPr>
            <p:spPr>
              <a:xfrm>
                <a:off x="228600" y="2971800"/>
                <a:ext cx="8915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FF0000"/>
                  </a:buClr>
                  <a:buSzPct val="150000"/>
                  <a:buFontTx/>
                  <a:buChar char="♦"/>
                </a:pPr>
                <a:r>
                  <a:rPr lang="en-US" sz="2400" i="0" dirty="0" smtClean="0">
                    <a:solidFill>
                      <a:schemeClr val="tx1"/>
                    </a:solidFill>
                    <a:latin typeface="Arial Narrow" pitchFamily="34" charset="0"/>
                  </a:rPr>
                  <a:t> A </a:t>
                </a:r>
                <a:r>
                  <a:rPr lang="en-US" sz="2400" b="1" i="0" dirty="0">
                    <a:solidFill>
                      <a:schemeClr val="tx1"/>
                    </a:solidFill>
                    <a:latin typeface="Arial Narrow" pitchFamily="34" charset="0"/>
                  </a:rPr>
                  <a:t>path</a:t>
                </a:r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in </a:t>
                </a:r>
                <a14:m/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is a sequence of vertices </a:t>
                </a:r>
                <a14:m/>
                <a:r>
                  <a:rPr lang="en-US" sz="2400" i="0" dirty="0" smtClean="0">
                    <a:solidFill>
                      <a:schemeClr val="tx1"/>
                    </a:solidFill>
                    <a:latin typeface="Arial Narrow" pitchFamily="34" charset="0"/>
                  </a:rPr>
                  <a:t>such </a:t>
                </a:r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that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2C1E48D-2ECD-40CA-9AAB-A0A389803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971800"/>
                <a:ext cx="8915400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2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4101B562-77B1-4237-89E1-BC8CDCC0E385}"/>
                  </a:ext>
                </a:extLst>
              </p:cNvPr>
              <p:cNvSpPr txBox="1"/>
              <p:nvPr/>
            </p:nvSpPr>
            <p:spPr>
              <a:xfrm>
                <a:off x="2552700" y="3505200"/>
                <a:ext cx="426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14:m/>
                <a:endParaRPr lang="en-US" sz="2400" i="0" dirty="0">
                  <a:latin typeface="Arial Narrow" pitchFamily="34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101B562-77B1-4237-89E1-BC8CDCC0E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700" y="3505200"/>
                <a:ext cx="42672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7E07FEE9-A383-44FB-BC6F-73522DC0E6D7}"/>
                  </a:ext>
                </a:extLst>
              </p:cNvPr>
              <p:cNvSpPr txBox="1"/>
              <p:nvPr/>
            </p:nvSpPr>
            <p:spPr>
              <a:xfrm>
                <a:off x="381000" y="1143000"/>
                <a:ext cx="89154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FF0000"/>
                  </a:buClr>
                  <a:buSzPct val="150000"/>
                  <a:buFontTx/>
                  <a:buChar char="♦"/>
                </a:pPr>
                <a:r>
                  <a:rPr lang="en-US" sz="2400" i="0" dirty="0" smtClean="0">
                    <a:solidFill>
                      <a:schemeClr val="tx1"/>
                    </a:solidFill>
                    <a:latin typeface="Arial Narrow" pitchFamily="34" charset="0"/>
                  </a:rPr>
                  <a:t> A </a:t>
                </a:r>
                <a:r>
                  <a:rPr lang="en-US" sz="2400" b="1" i="0" dirty="0">
                    <a:solidFill>
                      <a:schemeClr val="tx1"/>
                    </a:solidFill>
                    <a:latin typeface="Arial Narrow" pitchFamily="34" charset="0"/>
                  </a:rPr>
                  <a:t>subgraph</a:t>
                </a:r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of a graph </a:t>
                </a:r>
                <a14:m/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is a graph </a:t>
                </a:r>
                <a:r>
                  <a:rPr lang="en-US" sz="2000" i="1" dirty="0" smtClean="0">
                    <a:solidFill>
                      <a:schemeClr val="tx1"/>
                    </a:solidFill>
                    <a:latin typeface="Arial Narrow" pitchFamily="34" charset="0"/>
                  </a:rPr>
                  <a:t>G</a:t>
                </a:r>
                <a:r>
                  <a:rPr lang="en-US" sz="2000" i="1" dirty="0">
                    <a:latin typeface="Arial Narrow" pitchFamily="34" charset="0"/>
                  </a:rPr>
                  <a:t>’ =(V’,E’) </a:t>
                </a:r>
                <a:r>
                  <a:rPr lang="en-US" sz="2400" i="0" dirty="0" smtClean="0">
                    <a:solidFill>
                      <a:schemeClr val="tx1"/>
                    </a:solidFill>
                    <a:latin typeface="Arial Narrow" pitchFamily="34" charset="0"/>
                  </a:rPr>
                  <a:t>such </a:t>
                </a:r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that</a:t>
                </a:r>
              </a:p>
              <a:p>
                <a:pPr>
                  <a:buClr>
                    <a:srgbClr val="FF0000"/>
                  </a:buClr>
                  <a:buSzPct val="150000"/>
                </a:pPr>
                <a:endParaRPr lang="en-US" sz="2400" i="0" dirty="0">
                  <a:solidFill>
                    <a:schemeClr val="tx1"/>
                  </a:solidFill>
                  <a:latin typeface="Arial Narrow" pitchFamily="34" charset="0"/>
                </a:endParaRPr>
              </a:p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dirty="0">
                    <a:latin typeface="Arial Narrow" pitchFamily="34" charset="0"/>
                  </a:rPr>
                  <a:t> 	       </a:t>
                </a:r>
                <a:r>
                  <a:rPr lang="en-US" sz="2400" i="1" dirty="0">
                    <a:latin typeface="Arial Narrow" pitchFamily="34" charset="0"/>
                  </a:rPr>
                  <a:t> </a:t>
                </a:r>
                <a:r>
                  <a:rPr lang="en-US" sz="2400" i="1" dirty="0" smtClean="0">
                    <a:latin typeface="Arial Narrow" pitchFamily="34" charset="0"/>
                  </a:rPr>
                  <a:t>v’</a:t>
                </a:r>
                <a14:m/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and                </a:t>
                </a:r>
                <a:r>
                  <a:rPr lang="en-US" i="1" dirty="0" smtClean="0">
                    <a:solidFill>
                      <a:schemeClr val="tx1"/>
                    </a:solidFill>
                    <a:latin typeface="Arial Narrow" pitchFamily="34" charset="0"/>
                  </a:rPr>
                  <a:t>E’</a:t>
                </a:r>
                <a14:m/>
                <a:endParaRPr lang="en-US" sz="2400" i="0" dirty="0">
                  <a:solidFill>
                    <a:schemeClr val="tx1"/>
                  </a:solidFill>
                  <a:latin typeface="Arial Narrow" pitchFamily="34" charset="0"/>
                </a:endParaRPr>
              </a:p>
              <a:p>
                <a:pPr marL="285750" indent="-285750">
                  <a:buClr>
                    <a:srgbClr val="FF0000"/>
                  </a:buClr>
                  <a:buSzPct val="150000"/>
                  <a:buFontTx/>
                  <a:buChar char="♦"/>
                </a:pPr>
                <a:endParaRPr lang="en-US" sz="2400" i="0" dirty="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E07FEE9-A383-44FB-BC6F-73522DC0E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143000"/>
                <a:ext cx="8915400" cy="1569660"/>
              </a:xfrm>
              <a:prstGeom prst="rect">
                <a:avLst/>
              </a:prstGeom>
              <a:blipFill rotWithShape="1">
                <a:blip r:embed="rId4"/>
                <a:stretch>
                  <a:fillRect t="-6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FEAF597B-D80E-47DB-A33A-40A9114806CE}"/>
                  </a:ext>
                </a:extLst>
              </p:cNvPr>
              <p:cNvSpPr txBox="1"/>
              <p:nvPr/>
            </p:nvSpPr>
            <p:spPr>
              <a:xfrm>
                <a:off x="152400" y="3881735"/>
                <a:ext cx="8915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FF0000"/>
                  </a:buClr>
                  <a:buSzPct val="100000"/>
                  <a:buFontTx/>
                  <a:buChar char="♦"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 </a:t>
                </a:r>
                <a14:m>
                  <m:oMath xmlns=""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is </a:t>
                </a:r>
                <a:r>
                  <a:rPr lang="en-US" sz="2400" b="1" i="0" dirty="0">
                    <a:solidFill>
                      <a:schemeClr val="tx1"/>
                    </a:solidFill>
                    <a:latin typeface="Arial Narrow" pitchFamily="34" charset="0"/>
                  </a:rPr>
                  <a:t>connected</a:t>
                </a:r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if each pair of vertices in </a:t>
                </a:r>
                <a14:m>
                  <m:oMath xmlns=""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are connected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EAF597B-D80E-47DB-A33A-40A911480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881735"/>
                <a:ext cx="8915400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="" xmlns:a16="http://schemas.microsoft.com/office/drawing/2014/main" id="{7916BE5E-67AC-4EE6-A47F-7AEF137B92AD}"/>
                  </a:ext>
                </a:extLst>
              </p:cNvPr>
              <p:cNvSpPr txBox="1"/>
              <p:nvPr/>
            </p:nvSpPr>
            <p:spPr>
              <a:xfrm>
                <a:off x="190315" y="4648200"/>
                <a:ext cx="8915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FF0000"/>
                  </a:buClr>
                  <a:buSzPct val="150000"/>
                  <a:buFontTx/>
                  <a:buChar char="♦"/>
                </a:pPr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A </a:t>
                </a:r>
                <a:r>
                  <a:rPr lang="en-US" sz="2400" b="1" i="0" dirty="0">
                    <a:solidFill>
                      <a:schemeClr val="tx1"/>
                    </a:solidFill>
                    <a:latin typeface="Arial Narrow" pitchFamily="34" charset="0"/>
                  </a:rPr>
                  <a:t>connected component</a:t>
                </a:r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of </a:t>
                </a:r>
                <a14:m>
                  <m:oMath xmlns=""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is a maximal connected subgraph of  </a:t>
                </a:r>
                <a14:m>
                  <m:oMath xmlns=""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i="0" dirty="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916BE5E-67AC-4EE6-A47F-7AEF137B9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15" y="4648200"/>
                <a:ext cx="8915400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2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id="{DE87EC90-7F4C-4B69-B2C8-6680785BC347}"/>
                  </a:ext>
                </a:extLst>
              </p:cNvPr>
              <p:cNvSpPr txBox="1"/>
              <p:nvPr/>
            </p:nvSpPr>
            <p:spPr>
              <a:xfrm>
                <a:off x="190315" y="5638800"/>
                <a:ext cx="8915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FF0000"/>
                  </a:buClr>
                  <a:buSzPct val="150000"/>
                  <a:buFontTx/>
                  <a:buChar char="♦"/>
                </a:pPr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The </a:t>
                </a:r>
                <a:r>
                  <a:rPr lang="en-US" sz="2400" b="1" i="0" dirty="0">
                    <a:solidFill>
                      <a:schemeClr val="tx1"/>
                    </a:solidFill>
                    <a:latin typeface="Arial Narrow" pitchFamily="34" charset="0"/>
                  </a:rPr>
                  <a:t>distance </a:t>
                </a:r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between </a:t>
                </a:r>
                <a14:m>
                  <m:oMath xmlns=""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and </a:t>
                </a:r>
                <a14:m>
                  <m:oMath xmlns=""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is the length of the min-length </a:t>
                </a:r>
                <a14:m>
                  <m:oMath xmlns=""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-to-</a:t>
                </a:r>
                <a14:m>
                  <m:oMath xmlns=""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path</a:t>
                </a: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E87EC90-7F4C-4B69-B2C8-6680785BC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15" y="5638800"/>
                <a:ext cx="8915400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617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066800"/>
                <a:ext cx="8991600" cy="50292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𝐺</m:t>
                      </m:r>
                      <m:r>
                        <a:rPr lang="en-US" i="1" dirty="0" smtClean="0">
                          <a:latin typeface="Cambria Math"/>
                        </a:rPr>
                        <m:t>=(</m:t>
                      </m:r>
                      <m:r>
                        <a:rPr lang="en-US" i="1" dirty="0" smtClean="0">
                          <a:latin typeface="Cambria Math"/>
                        </a:rPr>
                        <m:t>𝑉</m:t>
                      </m:r>
                      <m:r>
                        <a:rPr lang="en-US" i="1" dirty="0" smtClean="0">
                          <a:latin typeface="Cambria Math"/>
                        </a:rPr>
                        <m:t>,</m:t>
                      </m:r>
                      <m:r>
                        <a:rPr lang="en-US" i="1" dirty="0" smtClean="0">
                          <a:latin typeface="Cambria Math"/>
                        </a:rPr>
                        <m:t>𝐸</m:t>
                      </m:r>
                      <m:r>
                        <a:rPr lang="en-US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i="1" dirty="0">
                  <a:latin typeface="Cambria Math"/>
                </a:endParaRPr>
              </a:p>
              <a:p>
                <a14:m>
                  <m:oMath xmlns:m="http://schemas.openxmlformats.org/officeDocument/2006/math" xmlns=""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 set of </a:t>
                </a:r>
                <a:r>
                  <a:rPr lang="en-US" i="1" dirty="0"/>
                  <a:t>vertices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|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denoted by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     Often: </a:t>
                </a:r>
                <a14:m>
                  <m:oMath xmlns:m="http://schemas.openxmlformats.org/officeDocument/2006/math" xmlns=""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/>
                      </a:rPr>
                      <m:t>   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={1,…,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i="1" dirty="0">
                  <a:latin typeface="Cambria Math"/>
                </a:endParaRPr>
              </a:p>
              <a:p>
                <a14:m>
                  <m:oMath xmlns:m="http://schemas.openxmlformats.org/officeDocument/2006/math" xmlns="">
                    <m:r>
                      <a:rPr lang="en-US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⊂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𝑉</m:t>
                    </m:r>
                    <m:r>
                      <a:rPr lang="en-US" b="0" i="1" dirty="0" smtClean="0">
                        <a:latin typeface="Cambria Math"/>
                      </a:rPr>
                      <m:t>×</m:t>
                    </m:r>
                    <m:r>
                      <a:rPr lang="en-US" b="0" i="1" dirty="0" smtClean="0">
                        <a:latin typeface="Cambria Math"/>
                      </a:rPr>
                      <m:t>𝑉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 set of </a:t>
                </a:r>
                <a:r>
                  <a:rPr lang="en-US" i="1" dirty="0"/>
                  <a:t>edges</a:t>
                </a:r>
                <a:r>
                  <a:rPr lang="en-US" dirty="0"/>
                  <a:t> (pairs of vertices)</a:t>
                </a:r>
              </a:p>
              <a:p>
                <a:pPr marL="0" indent="0">
                  <a:buNone/>
                </a:pPr>
                <a:r>
                  <a:rPr lang="en-US" dirty="0"/>
                  <a:t>   	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|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𝐸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denoted by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𝑚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             =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i="1" baseline="30000" dirty="0" smtClean="0">
                        <a:solidFill>
                          <a:srgbClr val="FF0000"/>
                        </a:solidFill>
                        <a:latin typeface="Cambria Math"/>
                      </a:rPr>
                      <m:t>2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066800"/>
                <a:ext cx="8991600" cy="50292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86400" y="4495800"/>
            <a:ext cx="1198899" cy="58477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3200" i="0" dirty="0" smtClean="0">
                <a:latin typeface="Times New Roman"/>
                <a:cs typeface="Times New Roman"/>
              </a:rPr>
              <a:t> O(</a:t>
            </a:r>
            <a:r>
              <a:rPr lang="en-US" sz="3200" i="1" dirty="0" smtClean="0">
                <a:latin typeface="Times New Roman"/>
                <a:cs typeface="Times New Roman"/>
              </a:rPr>
              <a:t>n</a:t>
            </a:r>
            <a:r>
              <a:rPr lang="en-US" sz="3200" i="0" baseline="30000" dirty="0" smtClean="0">
                <a:latin typeface="Times New Roman"/>
                <a:cs typeface="Times New Roman"/>
              </a:rPr>
              <a:t>2</a:t>
            </a:r>
            <a:r>
              <a:rPr lang="en-US" sz="3200" i="0" dirty="0" smtClean="0">
                <a:latin typeface="Times New Roman"/>
                <a:cs typeface="Times New Roman"/>
              </a:rPr>
              <a:t>)  </a:t>
            </a:r>
            <a:endParaRPr lang="en-US" sz="3200" i="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0039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 Basic Graph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id="{42C1E48D-2ECD-40CA-9AAB-A0A389803701}"/>
                  </a:ext>
                </a:extLst>
              </p:cNvPr>
              <p:cNvSpPr txBox="1"/>
              <p:nvPr/>
            </p:nvSpPr>
            <p:spPr>
              <a:xfrm>
                <a:off x="304800" y="1828800"/>
                <a:ext cx="8915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FF0000"/>
                  </a:buClr>
                  <a:buSzPct val="150000"/>
                  <a:buFontTx/>
                  <a:buChar char="♦"/>
                </a:pPr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Find the distance from s to every other vertex of </a:t>
                </a:r>
                <a14:m>
                  <m:oMath xmlns=""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i="0" dirty="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C1E48D-2ECD-40CA-9AAB-A0A389803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828800"/>
                <a:ext cx="8915400" cy="461665"/>
              </a:xfrm>
              <a:prstGeom prst="rect">
                <a:avLst/>
              </a:prstGeom>
              <a:blipFill>
                <a:blip r:embed="rId2"/>
                <a:stretch>
                  <a:fillRect l="-1914" t="-44737" b="-5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03DF626F-65C9-467B-A599-754E2543B17A}"/>
                  </a:ext>
                </a:extLst>
              </p:cNvPr>
              <p:cNvSpPr txBox="1"/>
              <p:nvPr/>
            </p:nvSpPr>
            <p:spPr>
              <a:xfrm>
                <a:off x="304800" y="2597497"/>
                <a:ext cx="8915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FF0000"/>
                  </a:buClr>
                  <a:buSzPct val="150000"/>
                  <a:buFontTx/>
                  <a:buChar char="♦"/>
                </a:pPr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Find whether </a:t>
                </a:r>
                <a14:m>
                  <m:oMath xmlns=""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is connected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DF626F-65C9-467B-A599-754E2543B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597497"/>
                <a:ext cx="8915400" cy="461665"/>
              </a:xfrm>
              <a:prstGeom prst="rect">
                <a:avLst/>
              </a:prstGeom>
              <a:blipFill>
                <a:blip r:embed="rId3"/>
                <a:stretch>
                  <a:fillRect l="-1914" t="-44737" b="-5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3D11F512-11E2-4761-A176-E92497784E7B}"/>
                  </a:ext>
                </a:extLst>
              </p:cNvPr>
              <p:cNvSpPr txBox="1"/>
              <p:nvPr/>
            </p:nvSpPr>
            <p:spPr>
              <a:xfrm>
                <a:off x="304800" y="3412067"/>
                <a:ext cx="8915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FF0000"/>
                  </a:buClr>
                  <a:buSzPct val="150000"/>
                  <a:buFontTx/>
                  <a:buChar char="♦"/>
                </a:pPr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Find the connected component to which a vertex </a:t>
                </a:r>
                <a14:m>
                  <m:oMath xmlns=""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belongs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11F512-11E2-4761-A176-E92497784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412067"/>
                <a:ext cx="8915400" cy="461665"/>
              </a:xfrm>
              <a:prstGeom prst="rect">
                <a:avLst/>
              </a:prstGeom>
              <a:blipFill>
                <a:blip r:embed="rId4"/>
                <a:stretch>
                  <a:fillRect l="-1914" t="-46667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0CD759AA-1BA1-4502-A307-8DE4854A0463}"/>
                  </a:ext>
                </a:extLst>
              </p:cNvPr>
              <p:cNvSpPr txBox="1"/>
              <p:nvPr/>
            </p:nvSpPr>
            <p:spPr>
              <a:xfrm>
                <a:off x="336973" y="4235104"/>
                <a:ext cx="8915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FF0000"/>
                  </a:buClr>
                  <a:buSzPct val="150000"/>
                  <a:buFontTx/>
                  <a:buChar char="♦"/>
                </a:pPr>
                <a:r>
                  <a:rPr lang="en-US" sz="2400" i="0" dirty="0">
                    <a:solidFill>
                      <a:schemeClr val="tx1"/>
                    </a:solidFill>
                    <a:latin typeface="Arial Narrow" pitchFamily="34" charset="0"/>
                  </a:rPr>
                  <a:t> Find the connected components of </a:t>
                </a:r>
                <a14:m>
                  <m:oMath xmlns=""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i="0" dirty="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D759AA-1BA1-4502-A307-8DE4854A0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73" y="4235104"/>
                <a:ext cx="8915400" cy="461665"/>
              </a:xfrm>
              <a:prstGeom prst="rect">
                <a:avLst/>
              </a:prstGeom>
              <a:blipFill>
                <a:blip r:embed="rId5"/>
                <a:stretch>
                  <a:fillRect l="-1914" t="-46667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E2D961D-40D4-4456-B3DF-9A82D1E1B820}"/>
              </a:ext>
            </a:extLst>
          </p:cNvPr>
          <p:cNvSpPr txBox="1"/>
          <p:nvPr/>
        </p:nvSpPr>
        <p:spPr>
          <a:xfrm>
            <a:off x="2590800" y="54864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  <a:buSzPct val="150000"/>
            </a:pPr>
            <a:r>
              <a:rPr lang="en-US" sz="3600" i="0" dirty="0">
                <a:latin typeface="Arial Narrow" pitchFamily="34" charset="0"/>
              </a:rPr>
              <a:t>Breadth-First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3326094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0500" y="990600"/>
                <a:ext cx="90678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i="0" dirty="0">
                    <a:latin typeface="Arial Narrow" pitchFamily="34" charset="0"/>
                  </a:rPr>
                  <a:t>Initially, </a:t>
                </a:r>
                <a14:m>
                  <m:oMath xmlns=""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sz="2400" i="0" dirty="0">
                    <a:latin typeface="Arial Narrow" pitchFamily="34" charset="0"/>
                  </a:rPr>
                  <a:t> </a:t>
                </a:r>
                <a14:m>
                  <m:oMath xmlns=""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sz="2400" i="0" dirty="0">
                    <a:latin typeface="Arial Narrow" pitchFamily="34" charset="0"/>
                  </a:rPr>
                  <a:t> is marked </a:t>
                </a:r>
                <a14:m>
                  <m:oMath xmlns=""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sz="2400" i="0" dirty="0">
                    <a:latin typeface="Arial Narrow" pitchFamily="34" charset="0"/>
                  </a:rPr>
                  <a:t>, all other vertices are </a:t>
                </a:r>
                <a:r>
                  <a:rPr lang="en-US" sz="2400" b="1" dirty="0">
                    <a:latin typeface="Arial Narrow" pitchFamily="34" charset="0"/>
                  </a:rPr>
                  <a:t>un</a:t>
                </a:r>
                <a:r>
                  <a:rPr lang="en-US" sz="2400" i="0" dirty="0">
                    <a:latin typeface="Arial Narrow" pitchFamily="34" charset="0"/>
                  </a:rPr>
                  <a:t>marked (marked “</a:t>
                </a:r>
                <a14:m>
                  <m:oMath xmlns=""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400" i="0" dirty="0">
                    <a:latin typeface="Arial Narrow" pitchFamily="34" charset="0"/>
                  </a:rPr>
                  <a:t>”)</a:t>
                </a:r>
              </a:p>
              <a:p>
                <a:pPr>
                  <a:buClr>
                    <a:srgbClr val="FF0000"/>
                  </a:buClr>
                  <a:buSzPct val="150000"/>
                </a:pPr>
                <a:endParaRPr lang="en-US" sz="2400" dirty="0">
                  <a:latin typeface="Arial Narrow" pitchFamily="34" charset="0"/>
                </a:endParaRPr>
              </a:p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b="0" i="0" dirty="0">
                    <a:latin typeface="Arial Narrow" pitchFamily="34" charset="0"/>
                  </a:rPr>
                  <a:t>1.  Mark </a:t>
                </a:r>
                <a14:m>
                  <m:oMath xmlns=""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sz="2400" b="0" i="0" dirty="0">
                    <a:latin typeface="Arial Narrow" pitchFamily="34" charset="0"/>
                  </a:rPr>
                  <a:t>all </a:t>
                </a:r>
                <a:r>
                  <a:rPr lang="en-US" sz="2400" b="1" i="0" dirty="0">
                    <a:latin typeface="Arial Narrow" pitchFamily="34" charset="0"/>
                  </a:rPr>
                  <a:t>un</a:t>
                </a:r>
                <a:r>
                  <a:rPr lang="en-US" sz="2400" b="0" i="0" dirty="0">
                    <a:latin typeface="Arial Narrow" pitchFamily="34" charset="0"/>
                  </a:rPr>
                  <a:t>marked neighbors of vertices marked </a:t>
                </a:r>
                <a14:m>
                  <m:oMath xmlns=""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b="0" i="0" dirty="0">
                    <a:latin typeface="Arial Narrow" pitchFamily="34" charset="0"/>
                  </a:rPr>
                  <a:t>. If none, STOP.</a:t>
                </a:r>
              </a:p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dirty="0">
                    <a:latin typeface="Arial Narrow" pitchFamily="34" charset="0"/>
                  </a:rPr>
                  <a:t>2</a:t>
                </a:r>
                <a:r>
                  <a:rPr lang="en-US" sz="2400" b="0" i="0" dirty="0">
                    <a:latin typeface="Arial Narrow" pitchFamily="34" charset="0"/>
                  </a:rPr>
                  <a:t>.  </a:t>
                </a:r>
                <a14:m>
                  <m:oMath xmlns=""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</a:rPr>
                      <m:t>←</m:t>
                    </m:r>
                    <m:r>
                      <a:rPr lang="en-US" sz="2400" b="0" i="1" smtClean="0"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</a:rPr>
                      <m:t>+1 </m:t>
                    </m:r>
                  </m:oMath>
                </a14:m>
                <a:r>
                  <a:rPr lang="en-US" sz="2400" b="0" i="0" dirty="0">
                    <a:latin typeface="Arial Narrow" pitchFamily="34" charset="0"/>
                  </a:rPr>
                  <a:t>and go to Step 1.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990600"/>
                <a:ext cx="9067800" cy="1569660"/>
              </a:xfrm>
              <a:prstGeom prst="rect">
                <a:avLst/>
              </a:prstGeom>
              <a:blipFill>
                <a:blip r:embed="rId3"/>
                <a:stretch>
                  <a:fillRect l="-1008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="" xmlns:a16="http://schemas.microsoft.com/office/drawing/2014/main" id="{3EDF6E62-6DCC-4C0B-92F9-3E1C9D6DCE7F}"/>
              </a:ext>
            </a:extLst>
          </p:cNvPr>
          <p:cNvSpPr txBox="1">
            <a:spLocks/>
          </p:cNvSpPr>
          <p:nvPr/>
        </p:nvSpPr>
        <p:spPr>
          <a:xfrm>
            <a:off x="304800" y="272317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 sz="3600" dirty="0"/>
              <a:t>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1015B93-E151-4CA9-ACEB-95B213F09F28}"/>
              </a:ext>
            </a:extLst>
          </p:cNvPr>
          <p:cNvSpPr txBox="1"/>
          <p:nvPr/>
        </p:nvSpPr>
        <p:spPr>
          <a:xfrm>
            <a:off x="1066800" y="3637577"/>
            <a:ext cx="304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B6B89A6-4163-4E54-B0B7-521534D53F0F}"/>
              </a:ext>
            </a:extLst>
          </p:cNvPr>
          <p:cNvSpPr txBox="1"/>
          <p:nvPr/>
        </p:nvSpPr>
        <p:spPr>
          <a:xfrm>
            <a:off x="2743200" y="5390177"/>
            <a:ext cx="304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4356EE3-350A-49E3-9C25-5E750DA02D20}"/>
              </a:ext>
            </a:extLst>
          </p:cNvPr>
          <p:cNvSpPr txBox="1"/>
          <p:nvPr/>
        </p:nvSpPr>
        <p:spPr>
          <a:xfrm>
            <a:off x="990600" y="5847377"/>
            <a:ext cx="304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E6D1E4D-609C-482F-9FB5-B3CA0CF1D805}"/>
              </a:ext>
            </a:extLst>
          </p:cNvPr>
          <p:cNvSpPr txBox="1"/>
          <p:nvPr/>
        </p:nvSpPr>
        <p:spPr>
          <a:xfrm flipH="1">
            <a:off x="5029200" y="3637577"/>
            <a:ext cx="381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1B1C57A-8A80-4705-9308-E6CAFD556E5B}"/>
              </a:ext>
            </a:extLst>
          </p:cNvPr>
          <p:cNvSpPr txBox="1"/>
          <p:nvPr/>
        </p:nvSpPr>
        <p:spPr>
          <a:xfrm flipH="1">
            <a:off x="5486400" y="6075977"/>
            <a:ext cx="381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4BDCBF0-04EB-4A2C-8D29-1A339F6E45F9}"/>
              </a:ext>
            </a:extLst>
          </p:cNvPr>
          <p:cNvSpPr txBox="1"/>
          <p:nvPr/>
        </p:nvSpPr>
        <p:spPr>
          <a:xfrm flipH="1">
            <a:off x="7543800" y="5923577"/>
            <a:ext cx="381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788DAE9-9DD9-4921-9E18-80938F39CF6B}"/>
              </a:ext>
            </a:extLst>
          </p:cNvPr>
          <p:cNvSpPr txBox="1"/>
          <p:nvPr/>
        </p:nvSpPr>
        <p:spPr>
          <a:xfrm flipH="1">
            <a:off x="7467600" y="4094777"/>
            <a:ext cx="3810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95400" y="3637577"/>
            <a:ext cx="6248400" cy="2667000"/>
            <a:chOff x="1295400" y="3637577"/>
            <a:chExt cx="6248400" cy="2667000"/>
          </a:xfrm>
        </p:grpSpPr>
        <p:grpSp>
          <p:nvGrpSpPr>
            <p:cNvPr id="16" name="Group 15">
              <a:extLst>
                <a:ext uri="{FF2B5EF4-FFF2-40B4-BE49-F238E27FC236}">
                  <a16:creationId xmlns="" xmlns:a16="http://schemas.microsoft.com/office/drawing/2014/main" id="{F88C5A43-097F-4D83-8740-C92A59671F41}"/>
                </a:ext>
              </a:extLst>
            </p:cNvPr>
            <p:cNvGrpSpPr/>
            <p:nvPr/>
          </p:nvGrpSpPr>
          <p:grpSpPr>
            <a:xfrm>
              <a:off x="1295400" y="3637577"/>
              <a:ext cx="6248400" cy="2667000"/>
              <a:chOff x="1447800" y="762000"/>
              <a:chExt cx="6248400" cy="2667000"/>
            </a:xfrm>
          </p:grpSpPr>
          <p:sp>
            <p:nvSpPr>
              <p:cNvPr id="17" name="Oval 16">
                <a:extLst>
                  <a:ext uri="{FF2B5EF4-FFF2-40B4-BE49-F238E27FC236}">
                    <a16:creationId xmlns="" xmlns:a16="http://schemas.microsoft.com/office/drawing/2014/main" id="{2715578F-EFCB-4E15-9FD3-C0B0D8354BCC}"/>
                  </a:ext>
                </a:extLst>
              </p:cNvPr>
              <p:cNvSpPr/>
              <p:nvPr/>
            </p:nvSpPr>
            <p:spPr>
              <a:xfrm>
                <a:off x="1447800" y="11430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a</a:t>
                </a:r>
                <a:endParaRPr lang="en-US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="" xmlns:a16="http://schemas.microsoft.com/office/drawing/2014/main" id="{CF52E3BA-A561-425E-BF8C-C8EA538C699E}"/>
                  </a:ext>
                </a:extLst>
              </p:cNvPr>
              <p:cNvSpPr/>
              <p:nvPr/>
            </p:nvSpPr>
            <p:spPr>
              <a:xfrm>
                <a:off x="5181600" y="28194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c</a:t>
                </a:r>
                <a:endParaRPr lang="en-US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="" xmlns:a16="http://schemas.microsoft.com/office/drawing/2014/main" id="{715F1EAE-3FCD-420B-BB7C-FE65FCBA220F}"/>
                  </a:ext>
                </a:extLst>
              </p:cNvPr>
              <p:cNvSpPr/>
              <p:nvPr/>
            </p:nvSpPr>
            <p:spPr>
              <a:xfrm>
                <a:off x="7086600" y="27432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v</a:t>
                </a:r>
                <a:endParaRPr lang="en-US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="" xmlns:a16="http://schemas.microsoft.com/office/drawing/2014/main" id="{104CCA5D-B0B8-4C59-8D92-7D3F2E6D5FB8}"/>
                  </a:ext>
                </a:extLst>
              </p:cNvPr>
              <p:cNvSpPr/>
              <p:nvPr/>
            </p:nvSpPr>
            <p:spPr>
              <a:xfrm>
                <a:off x="3200400" y="27432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x</a:t>
                </a:r>
                <a:endParaRPr lang="en-US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="" xmlns:a16="http://schemas.microsoft.com/office/drawing/2014/main" id="{F73EEB55-E9DA-4032-9FD8-7A0B5180E8B4}"/>
                  </a:ext>
                </a:extLst>
              </p:cNvPr>
              <p:cNvSpPr/>
              <p:nvPr/>
            </p:nvSpPr>
            <p:spPr>
              <a:xfrm>
                <a:off x="1447800" y="26670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z</a:t>
                </a:r>
                <a:endParaRPr lang="en-US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>
                    <a:extLst>
                      <a:ext uri="{FF2B5EF4-FFF2-40B4-BE49-F238E27FC236}">
                        <a16:creationId xmlns="" xmlns:a16="http://schemas.microsoft.com/office/drawing/2014/main" id="{B6E5455F-4078-4BE7-BEA1-BA6AC8576A3A}"/>
                      </a:ext>
                    </a:extLst>
                  </p:cNvPr>
                  <p:cNvSpPr/>
                  <p:nvPr/>
                </p:nvSpPr>
                <p:spPr>
                  <a:xfrm>
                    <a:off x="3172460" y="1162281"/>
                    <a:ext cx="609600" cy="6096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=""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𝑠</m:t>
                          </m:r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B6E5455F-4078-4BE7-BEA1-BA6AC8576A3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72460" y="1162281"/>
                    <a:ext cx="609600" cy="6096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Oval 22">
                <a:extLst>
                  <a:ext uri="{FF2B5EF4-FFF2-40B4-BE49-F238E27FC236}">
                    <a16:creationId xmlns="" xmlns:a16="http://schemas.microsoft.com/office/drawing/2014/main" id="{C05047B1-9BC2-4A80-BC1E-1F9EE1B148C7}"/>
                  </a:ext>
                </a:extLst>
              </p:cNvPr>
              <p:cNvSpPr/>
              <p:nvPr/>
            </p:nvSpPr>
            <p:spPr>
              <a:xfrm>
                <a:off x="5181600" y="11430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d</a:t>
                </a:r>
                <a:endParaRPr lang="en-US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="" xmlns:a16="http://schemas.microsoft.com/office/drawing/2014/main" id="{C3728195-DFFE-4F3F-A7EA-F7494FC9A312}"/>
                  </a:ext>
                </a:extLst>
              </p:cNvPr>
              <p:cNvSpPr/>
              <p:nvPr/>
            </p:nvSpPr>
            <p:spPr>
              <a:xfrm>
                <a:off x="6934200" y="12192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f</a:t>
                </a:r>
                <a:endParaRPr lang="en-US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="" xmlns:a16="http://schemas.microsoft.com/office/drawing/2014/main" id="{E72DF4DD-9E7B-423D-96B6-2E54CAFA57F9}"/>
                  </a:ext>
                </a:extLst>
              </p:cNvPr>
              <p:cNvCxnSpPr>
                <a:stCxn id="17" idx="6"/>
                <a:endCxn id="22" idx="2"/>
              </p:cNvCxnSpPr>
              <p:nvPr/>
            </p:nvCxnSpPr>
            <p:spPr>
              <a:xfrm>
                <a:off x="2057400" y="1447800"/>
                <a:ext cx="1115060" cy="1928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="" xmlns:a16="http://schemas.microsoft.com/office/drawing/2014/main" id="{431A9BED-D27F-4F1A-A917-329C77757007}"/>
                  </a:ext>
                </a:extLst>
              </p:cNvPr>
              <p:cNvCxnSpPr>
                <a:stCxn id="17" idx="4"/>
                <a:endCxn id="21" idx="0"/>
              </p:cNvCxnSpPr>
              <p:nvPr/>
            </p:nvCxnSpPr>
            <p:spPr>
              <a:xfrm>
                <a:off x="1752600" y="1752600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="" xmlns:a16="http://schemas.microsoft.com/office/drawing/2014/main" id="{9778C34F-3244-4E20-B7FD-93200F6D52A7}"/>
                  </a:ext>
                </a:extLst>
              </p:cNvPr>
              <p:cNvCxnSpPr>
                <a:stCxn id="22" idx="4"/>
                <a:endCxn id="20" idx="0"/>
              </p:cNvCxnSpPr>
              <p:nvPr/>
            </p:nvCxnSpPr>
            <p:spPr>
              <a:xfrm>
                <a:off x="3477260" y="1771881"/>
                <a:ext cx="27940" cy="97131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="" xmlns:a16="http://schemas.microsoft.com/office/drawing/2014/main" id="{E8C843B6-739B-4FAB-B769-0246388936BF}"/>
                  </a:ext>
                </a:extLst>
              </p:cNvPr>
              <p:cNvCxnSpPr>
                <a:stCxn id="23" idx="3"/>
                <a:endCxn id="20" idx="7"/>
              </p:cNvCxnSpPr>
              <p:nvPr/>
            </p:nvCxnSpPr>
            <p:spPr>
              <a:xfrm flipH="1">
                <a:off x="3720726" y="1663326"/>
                <a:ext cx="1550148" cy="116914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="" xmlns:a16="http://schemas.microsoft.com/office/drawing/2014/main" id="{0277ADDD-9E84-4FA9-BF71-BB98B29E4762}"/>
                  </a:ext>
                </a:extLst>
              </p:cNvPr>
              <p:cNvCxnSpPr>
                <a:stCxn id="23" idx="4"/>
                <a:endCxn id="18" idx="0"/>
              </p:cNvCxnSpPr>
              <p:nvPr/>
            </p:nvCxnSpPr>
            <p:spPr>
              <a:xfrm>
                <a:off x="5486400" y="1752600"/>
                <a:ext cx="0" cy="1066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="" xmlns:a16="http://schemas.microsoft.com/office/drawing/2014/main" id="{019254FC-E859-4C66-A50A-46B4C9C26030}"/>
                  </a:ext>
                </a:extLst>
              </p:cNvPr>
              <p:cNvCxnSpPr>
                <a:stCxn id="20" idx="6"/>
                <a:endCxn id="18" idx="2"/>
              </p:cNvCxnSpPr>
              <p:nvPr/>
            </p:nvCxnSpPr>
            <p:spPr>
              <a:xfrm>
                <a:off x="3810000" y="3048000"/>
                <a:ext cx="1371600" cy="76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="" xmlns:a16="http://schemas.microsoft.com/office/drawing/2014/main" id="{EB51AB93-F9D5-4CF4-B5A4-B7DA1342CC13}"/>
                  </a:ext>
                </a:extLst>
              </p:cNvPr>
              <p:cNvCxnSpPr>
                <a:stCxn id="23" idx="6"/>
                <a:endCxn id="24" idx="2"/>
              </p:cNvCxnSpPr>
              <p:nvPr/>
            </p:nvCxnSpPr>
            <p:spPr>
              <a:xfrm>
                <a:off x="5791200" y="1447800"/>
                <a:ext cx="1143000" cy="76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="" xmlns:a16="http://schemas.microsoft.com/office/drawing/2014/main" id="{60FEE4EA-6677-4C29-AC9B-9F71514FE214}"/>
                  </a:ext>
                </a:extLst>
              </p:cNvPr>
              <p:cNvCxnSpPr>
                <a:stCxn id="18" idx="7"/>
                <a:endCxn id="24" idx="3"/>
              </p:cNvCxnSpPr>
              <p:nvPr/>
            </p:nvCxnSpPr>
            <p:spPr>
              <a:xfrm flipV="1">
                <a:off x="5701926" y="1739526"/>
                <a:ext cx="1321548" cy="116914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="" xmlns:a16="http://schemas.microsoft.com/office/drawing/2014/main" id="{1AD2B999-D7B0-4CEA-9FC4-B678665E527C}"/>
                  </a:ext>
                </a:extLst>
              </p:cNvPr>
              <p:cNvCxnSpPr>
                <a:stCxn id="24" idx="4"/>
                <a:endCxn id="19" idx="0"/>
              </p:cNvCxnSpPr>
              <p:nvPr/>
            </p:nvCxnSpPr>
            <p:spPr>
              <a:xfrm>
                <a:off x="7239000" y="1828800"/>
                <a:ext cx="152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="" xmlns:a16="http://schemas.microsoft.com/office/drawing/2014/main" id="{7543C39B-6066-4DD9-BDB4-EADBEAC916E4}"/>
                  </a:ext>
                </a:extLst>
              </p:cNvPr>
              <p:cNvCxnSpPr>
                <a:stCxn id="19" idx="2"/>
                <a:endCxn id="18" idx="6"/>
              </p:cNvCxnSpPr>
              <p:nvPr/>
            </p:nvCxnSpPr>
            <p:spPr>
              <a:xfrm rot="10800000" flipV="1">
                <a:off x="5791200" y="3048000"/>
                <a:ext cx="1295400" cy="76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20821477-A0B5-479C-B37A-40AFFDE08905}"/>
                  </a:ext>
                </a:extLst>
              </p:cNvPr>
              <p:cNvSpPr txBox="1"/>
              <p:nvPr/>
            </p:nvSpPr>
            <p:spPr>
              <a:xfrm>
                <a:off x="3124200" y="762000"/>
                <a:ext cx="3048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0</a:t>
                </a: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3123940" y="3886200"/>
              <a:ext cx="3842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rgbClr val="FF0000"/>
                </a:buClr>
                <a:buSzPct val="150000"/>
              </a:pPr>
              <a:r>
                <a:rPr lang="en-US" sz="4000" dirty="0" smtClean="0">
                  <a:latin typeface="Times New Roman"/>
                  <a:cs typeface="Times New Roman"/>
                </a:rPr>
                <a:t>s</a:t>
              </a:r>
              <a:endParaRPr lang="en-US" sz="4000" dirty="0" smtClean="0">
                <a:latin typeface="Times New Roman"/>
                <a:cs typeface="Times New Roman"/>
              </a:endParaR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Breadth First Search (From </a:t>
            </a:r>
            <a:r>
              <a:rPr lang="en-US" dirty="0" smtClean="0"/>
              <a:t>s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064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5B7BE604-DA25-4E83-ADF5-229D11F56D31}"/>
              </a:ext>
            </a:extLst>
          </p:cNvPr>
          <p:cNvSpPr/>
          <p:nvPr/>
        </p:nvSpPr>
        <p:spPr>
          <a:xfrm>
            <a:off x="5121498" y="5020802"/>
            <a:ext cx="1062521" cy="3418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9D5D5B2A-3A52-4E84-9D0A-94E72401A21D}"/>
              </a:ext>
            </a:extLst>
          </p:cNvPr>
          <p:cNvSpPr/>
          <p:nvPr/>
        </p:nvSpPr>
        <p:spPr>
          <a:xfrm>
            <a:off x="4852247" y="4131893"/>
            <a:ext cx="829819" cy="3418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DCAA888E-1601-4219-A7C2-3C645A226769}"/>
              </a:ext>
            </a:extLst>
          </p:cNvPr>
          <p:cNvSpPr/>
          <p:nvPr/>
        </p:nvSpPr>
        <p:spPr>
          <a:xfrm>
            <a:off x="8081391" y="4131893"/>
            <a:ext cx="829819" cy="3418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0500" y="990600"/>
                <a:ext cx="90678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i="0" dirty="0">
                    <a:latin typeface="Arial Narrow" pitchFamily="34" charset="0"/>
                  </a:rPr>
                  <a:t>Initially, </a:t>
                </a:r>
                <a14:m>
                  <m:oMath xmlns=""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sz="2400" i="0" dirty="0">
                    <a:latin typeface="Arial Narrow" pitchFamily="34" charset="0"/>
                  </a:rPr>
                  <a:t> </a:t>
                </a:r>
                <a14:m>
                  <m:oMath xmlns=""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sz="2400" i="0" dirty="0">
                    <a:latin typeface="Arial Narrow" pitchFamily="34" charset="0"/>
                  </a:rPr>
                  <a:t> is marked </a:t>
                </a:r>
                <a14:m>
                  <m:oMath xmlns=""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sz="2400" i="0" dirty="0">
                    <a:latin typeface="Arial Narrow" pitchFamily="34" charset="0"/>
                  </a:rPr>
                  <a:t>, all other vertices are </a:t>
                </a:r>
                <a:r>
                  <a:rPr lang="en-US" sz="2400" b="1" dirty="0">
                    <a:latin typeface="Arial Narrow" pitchFamily="34" charset="0"/>
                  </a:rPr>
                  <a:t>un</a:t>
                </a:r>
                <a:r>
                  <a:rPr lang="en-US" sz="2400" i="0" dirty="0">
                    <a:latin typeface="Arial Narrow" pitchFamily="34" charset="0"/>
                  </a:rPr>
                  <a:t>marked (marked “</a:t>
                </a:r>
                <a14:m>
                  <m:oMath xmlns=""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400" i="0" dirty="0">
                    <a:latin typeface="Arial Narrow" pitchFamily="34" charset="0"/>
                  </a:rPr>
                  <a:t>”)</a:t>
                </a:r>
              </a:p>
              <a:p>
                <a:pPr>
                  <a:buClr>
                    <a:srgbClr val="FF0000"/>
                  </a:buClr>
                  <a:buSzPct val="150000"/>
                </a:pPr>
                <a:endParaRPr lang="en-US" sz="2400" dirty="0">
                  <a:latin typeface="Arial Narrow" pitchFamily="34" charset="0"/>
                </a:endParaRPr>
              </a:p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b="0" i="0" dirty="0">
                    <a:latin typeface="Arial Narrow" pitchFamily="34" charset="0"/>
                  </a:rPr>
                  <a:t>1.  Mark </a:t>
                </a:r>
                <a14:m>
                  <m:oMath xmlns=""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sz="2400" b="0" i="0" dirty="0">
                    <a:latin typeface="Arial Narrow" pitchFamily="34" charset="0"/>
                  </a:rPr>
                  <a:t>all </a:t>
                </a:r>
                <a:r>
                  <a:rPr lang="en-US" sz="2400" b="1" i="0" dirty="0">
                    <a:latin typeface="Arial Narrow" pitchFamily="34" charset="0"/>
                  </a:rPr>
                  <a:t>un</a:t>
                </a:r>
                <a:r>
                  <a:rPr lang="en-US" sz="2400" b="0" i="0" dirty="0">
                    <a:latin typeface="Arial Narrow" pitchFamily="34" charset="0"/>
                  </a:rPr>
                  <a:t>marked neighbors of vertices marked </a:t>
                </a:r>
                <a14:m>
                  <m:oMath xmlns=""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b="0" i="0" dirty="0">
                    <a:latin typeface="Arial Narrow" pitchFamily="34" charset="0"/>
                  </a:rPr>
                  <a:t>. If none, STOP.</a:t>
                </a:r>
              </a:p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dirty="0">
                    <a:latin typeface="Arial Narrow" pitchFamily="34" charset="0"/>
                  </a:rPr>
                  <a:t>2</a:t>
                </a:r>
                <a:r>
                  <a:rPr lang="en-US" sz="2400" b="0" i="0" dirty="0">
                    <a:latin typeface="Arial Narrow" pitchFamily="34" charset="0"/>
                  </a:rPr>
                  <a:t>.  </a:t>
                </a:r>
                <a14:m>
                  <m:oMath xmlns=""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</a:rPr>
                      <m:t>←</m:t>
                    </m:r>
                    <m:r>
                      <a:rPr lang="en-US" sz="2400" b="0" i="1" smtClean="0"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</a:rPr>
                      <m:t>+1 </m:t>
                    </m:r>
                  </m:oMath>
                </a14:m>
                <a:r>
                  <a:rPr lang="en-US" sz="2400" b="0" i="0" dirty="0">
                    <a:latin typeface="Arial Narrow" pitchFamily="34" charset="0"/>
                  </a:rPr>
                  <a:t>and go to Step 1.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990600"/>
                <a:ext cx="9067800" cy="1569660"/>
              </a:xfrm>
              <a:prstGeom prst="rect">
                <a:avLst/>
              </a:prstGeom>
              <a:blipFill>
                <a:blip r:embed="rId4"/>
                <a:stretch>
                  <a:fillRect l="-1008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id="{CE3D287B-F4A6-43C4-8594-E789A7F7F496}"/>
                  </a:ext>
                </a:extLst>
              </p:cNvPr>
              <p:cNvSpPr txBox="1"/>
              <p:nvPr/>
            </p:nvSpPr>
            <p:spPr>
              <a:xfrm>
                <a:off x="381000" y="2895600"/>
                <a:ext cx="807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b="1" i="0" dirty="0" err="1">
                    <a:solidFill>
                      <a:srgbClr val="FF0000"/>
                    </a:solidFill>
                    <a:latin typeface="Arial Narrow" pitchFamily="34" charset="0"/>
                  </a:rPr>
                  <a:t>Thm</a:t>
                </a:r>
                <a:r>
                  <a:rPr lang="en-US" sz="2400" b="1" i="0" dirty="0">
                    <a:solidFill>
                      <a:srgbClr val="FF0000"/>
                    </a:solidFill>
                    <a:latin typeface="Arial Narrow" pitchFamily="34" charset="0"/>
                  </a:rPr>
                  <a:t>: </a:t>
                </a:r>
                <a:r>
                  <a:rPr lang="en-US" sz="2400" i="0" dirty="0">
                    <a:latin typeface="Arial Narrow" pitchFamily="34" charset="0"/>
                  </a:rPr>
                  <a:t>Upon termination, each vertex is marked with its distance from </a:t>
                </a:r>
                <a14:m>
                  <m:oMath xmlns=""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400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3D287B-F4A6-43C4-8594-E789A7F7F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895600"/>
                <a:ext cx="8077200" cy="461665"/>
              </a:xfrm>
              <a:prstGeom prst="rect">
                <a:avLst/>
              </a:prstGeom>
              <a:blipFill>
                <a:blip r:embed="rId5"/>
                <a:stretch>
                  <a:fillRect l="-1208" t="-10526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D0B4ED1-4526-4EF9-B798-4CC434B6C428}"/>
              </a:ext>
            </a:extLst>
          </p:cNvPr>
          <p:cNvSpPr txBox="1"/>
          <p:nvPr/>
        </p:nvSpPr>
        <p:spPr>
          <a:xfrm>
            <a:off x="381000" y="3505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b="1" i="0" dirty="0">
                <a:solidFill>
                  <a:srgbClr val="FF0000"/>
                </a:solidFill>
                <a:latin typeface="Arial Narrow" pitchFamily="34" charset="0"/>
              </a:rPr>
              <a:t>Proof </a:t>
            </a:r>
            <a:r>
              <a:rPr lang="en-US" sz="2400" b="1" dirty="0">
                <a:solidFill>
                  <a:srgbClr val="FF0000"/>
                </a:solidFill>
                <a:latin typeface="Arial Narrow" pitchFamily="34" charset="0"/>
              </a:rPr>
              <a:t>S</a:t>
            </a:r>
            <a:r>
              <a:rPr lang="en-US" sz="2400" b="1" i="0" dirty="0" smtClean="0">
                <a:solidFill>
                  <a:srgbClr val="FF0000"/>
                </a:solidFill>
                <a:latin typeface="Arial Narrow" pitchFamily="34" charset="0"/>
              </a:rPr>
              <a:t>ketch of </a:t>
            </a:r>
            <a:r>
              <a:rPr lang="en-US" sz="2400" b="1" i="0" dirty="0" err="1" smtClean="0">
                <a:solidFill>
                  <a:srgbClr val="FF0000"/>
                </a:solidFill>
                <a:latin typeface="Arial Narrow" pitchFamily="34" charset="0"/>
              </a:rPr>
              <a:t>Thm</a:t>
            </a:r>
            <a:r>
              <a:rPr lang="en-US" sz="2400" b="1" i="0" dirty="0">
                <a:solidFill>
                  <a:srgbClr val="FF0000"/>
                </a:solidFill>
                <a:latin typeface="Arial Narrow" pitchFamily="34" charset="0"/>
              </a:rPr>
              <a:t>: </a:t>
            </a:r>
            <a:r>
              <a:rPr lang="en-US" sz="2400" i="0" dirty="0">
                <a:latin typeface="Arial Narrow" pitchFamily="34" charset="0"/>
              </a:rPr>
              <a:t>By contradiction.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7C6FDA2A-9952-42FE-B485-AF71C1DE1277}"/>
                  </a:ext>
                </a:extLst>
              </p:cNvPr>
              <p:cNvSpPr txBox="1"/>
              <p:nvPr/>
            </p:nvSpPr>
            <p:spPr>
              <a:xfrm>
                <a:off x="2667000" y="4506125"/>
                <a:ext cx="320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14:m/>
                <a:r>
                  <a:rPr lang="en-US" i="0" dirty="0">
                    <a:latin typeface="Arial Narrow" pitchFamily="34" charset="0"/>
                  </a:rPr>
                  <a:t>the distance of </a:t>
                </a:r>
                <a:r>
                  <a:rPr lang="en-US" dirty="0" smtClean="0">
                    <a:latin typeface="Arial Narrow" pitchFamily="34" charset="0"/>
                  </a:rPr>
                  <a:t>X</a:t>
                </a:r>
                <a:r>
                  <a:rPr lang="en-US" baseline="-25000" dirty="0" smtClean="0">
                    <a:latin typeface="Arial Narrow" pitchFamily="34" charset="0"/>
                  </a:rPr>
                  <a:t>d-1</a:t>
                </a:r>
                <a:r>
                  <a:rPr lang="en-US" baseline="-25000" dirty="0">
                    <a:latin typeface="Arial Narrow" pitchFamily="34" charset="0"/>
                  </a:rPr>
                  <a:t> </a:t>
                </a:r>
                <a:r>
                  <a:rPr lang="en-US" dirty="0" smtClean="0">
                    <a:latin typeface="Arial Narrow" pitchFamily="34" charset="0"/>
                  </a:rPr>
                  <a:t>is</a:t>
                </a:r>
                <a:r>
                  <a:rPr lang="en-US" i="0" baseline="-25000" dirty="0" smtClean="0">
                    <a:latin typeface="Arial Narrow" pitchFamily="34" charset="0"/>
                  </a:rPr>
                  <a:t> </a:t>
                </a:r>
                <a14:m/>
                <a:r>
                  <a:rPr lang="en-US" i="0" dirty="0">
                    <a:latin typeface="Arial Narrow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C6FDA2A-9952-42FE-B485-AF71C1DE1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506125"/>
                <a:ext cx="32004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131BB601-341B-41D0-B756-E693334FF380}"/>
                  </a:ext>
                </a:extLst>
              </p:cNvPr>
              <p:cNvSpPr txBox="1"/>
              <p:nvPr/>
            </p:nvSpPr>
            <p:spPr>
              <a:xfrm>
                <a:off x="381000" y="4114800"/>
                <a:ext cx="845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:r>
                  <a:rPr lang="en-US" i="0" dirty="0">
                    <a:latin typeface="Arial Narrow" pitchFamily="34" charset="0"/>
                  </a:rPr>
                  <a:t>Let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i="0" dirty="0">
                    <a:latin typeface="Arial Narrow" pitchFamily="34" charset="0"/>
                  </a:rPr>
                  <a:t> be </a:t>
                </a:r>
                <a:r>
                  <a:rPr lang="en-US" dirty="0">
                    <a:latin typeface="Arial Narrow" pitchFamily="34" charset="0"/>
                  </a:rPr>
                  <a:t>the </a:t>
                </a:r>
                <a:r>
                  <a:rPr lang="en-US" dirty="0">
                    <a:solidFill>
                      <a:srgbClr val="FF0000"/>
                    </a:solidFill>
                    <a:latin typeface="Arial Narrow" pitchFamily="34" charset="0"/>
                  </a:rPr>
                  <a:t>minimum</a:t>
                </a:r>
                <a:r>
                  <a:rPr lang="en-US" dirty="0">
                    <a:latin typeface="Arial Narrow" pitchFamily="34" charset="0"/>
                  </a:rPr>
                  <a:t> such an integer and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i="0" dirty="0">
                    <a:latin typeface="Arial Narrow" pitchFamily="34" charset="0"/>
                  </a:rPr>
                  <a:t> a vertex </a:t>
                </a:r>
                <a:r>
                  <a:rPr lang="en-US" i="0" dirty="0">
                    <a:solidFill>
                      <a:srgbClr val="FF0000"/>
                    </a:solidFill>
                    <a:latin typeface="Arial Narrow" pitchFamily="34" charset="0"/>
                  </a:rPr>
                  <a:t>marked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i="0" dirty="0">
                    <a:solidFill>
                      <a:srgbClr val="FF0000"/>
                    </a:solidFill>
                    <a:latin typeface="Arial Narrow" pitchFamily="34" charset="0"/>
                  </a:rPr>
                  <a:t> </a:t>
                </a:r>
                <a:r>
                  <a:rPr lang="en-US" i="0" dirty="0">
                    <a:latin typeface="Arial Narrow" pitchFamily="34" charset="0"/>
                  </a:rPr>
                  <a:t>but whose distance from </a:t>
                </a:r>
                <a14:m>
                  <m:oMath xmlns=""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i="0" dirty="0">
                    <a:latin typeface="Arial Narrow" pitchFamily="34" charset="0"/>
                  </a:rPr>
                  <a:t> is </a:t>
                </a:r>
                <a14:m>
                  <m:oMath xmlns=""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i="0" dirty="0">
                  <a:latin typeface="Arial Narrow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31BB601-341B-41D0-B756-E693334FF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114800"/>
                <a:ext cx="845820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03B8676D-B14E-4808-9A86-D1FE1015B521}"/>
                  </a:ext>
                </a:extLst>
              </p:cNvPr>
              <p:cNvSpPr txBox="1"/>
              <p:nvPr/>
            </p:nvSpPr>
            <p:spPr>
              <a:xfrm>
                <a:off x="381000" y="4490859"/>
                <a:ext cx="220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14:m/>
                <a:endParaRPr lang="en-US" i="0" dirty="0">
                  <a:latin typeface="Arial Narrow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3B8676D-B14E-4808-9A86-D1FE1015B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490859"/>
                <a:ext cx="22098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76162DCB-F22C-4975-8C59-851A665804C4}"/>
                  </a:ext>
                </a:extLst>
              </p:cNvPr>
              <p:cNvSpPr txBox="1"/>
              <p:nvPr/>
            </p:nvSpPr>
            <p:spPr>
              <a:xfrm>
                <a:off x="5791200" y="4529073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14:m/>
                <a:r>
                  <a:rPr lang="en-US" i="0" dirty="0" smtClean="0">
                    <a:latin typeface="Arial Narrow" pitchFamily="34" charset="0"/>
                  </a:rPr>
                  <a:t> is marked </a:t>
                </a:r>
                <a14:m/>
                <a:r>
                  <a:rPr lang="en-US" i="0" dirty="0">
                    <a:latin typeface="Arial Narrow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6162DCB-F22C-4975-8C59-851A66580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4529073"/>
                <a:ext cx="281940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DA1E9672-8BD6-4D2F-831B-3C29D59DD5A7}"/>
                  </a:ext>
                </a:extLst>
              </p:cNvPr>
              <p:cNvSpPr txBox="1"/>
              <p:nvPr/>
            </p:nvSpPr>
            <p:spPr>
              <a:xfrm>
                <a:off x="2680547" y="4986618"/>
                <a:ext cx="2171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14:m>
                  <m:oMath xmlns=""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i="0" dirty="0">
                    <a:latin typeface="Arial Narrow" pitchFamily="34" charset="0"/>
                  </a:rPr>
                  <a:t> is marked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i="0" dirty="0">
                  <a:latin typeface="Arial Narrow" pitchFamily="34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A1E9672-8BD6-4D2F-831B-3C29D59DD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547" y="4986618"/>
                <a:ext cx="217170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A05A1659-F8DD-4F89-9A4B-AACB03FD2D96}"/>
              </a:ext>
            </a:extLst>
          </p:cNvPr>
          <p:cNvGrpSpPr/>
          <p:nvPr/>
        </p:nvGrpSpPr>
        <p:grpSpPr>
          <a:xfrm>
            <a:off x="6629400" y="5203386"/>
            <a:ext cx="1143000" cy="0"/>
            <a:chOff x="4953000" y="6400800"/>
            <a:chExt cx="1143000" cy="0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="" xmlns:a16="http://schemas.microsoft.com/office/drawing/2014/main" id="{15C09E7C-8846-4D36-845D-0A2E71177562}"/>
                </a:ext>
              </a:extLst>
            </p:cNvPr>
            <p:cNvCxnSpPr/>
            <p:nvPr/>
          </p:nvCxnSpPr>
          <p:spPr>
            <a:xfrm>
              <a:off x="4953000" y="6400800"/>
              <a:ext cx="609600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="" xmlns:a16="http://schemas.microsoft.com/office/drawing/2014/main" id="{6FB549AC-6DE5-40C3-9400-1485121896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6400" y="6400800"/>
              <a:ext cx="609600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737E9C8C-9707-40E1-B9A5-130BE2127D10}"/>
                  </a:ext>
                </a:extLst>
              </p:cNvPr>
              <p:cNvSpPr txBox="1"/>
              <p:nvPr/>
            </p:nvSpPr>
            <p:spPr>
              <a:xfrm>
                <a:off x="4457700" y="5000065"/>
                <a:ext cx="2171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14:m>
                  <m:oMath xmlns=""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i="0" dirty="0">
                    <a:latin typeface="Arial Narrow" pitchFamily="34" charset="0"/>
                  </a:rPr>
                  <a:t> is marked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i="0" dirty="0">
                  <a:latin typeface="Arial Narrow" pitchFamily="34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37E9C8C-9707-40E1-B9A5-130BE2127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700" y="5000065"/>
                <a:ext cx="217170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itle 7"/>
          <p:cNvSpPr txBox="1">
            <a:spLocks/>
          </p:cNvSpPr>
          <p:nvPr/>
        </p:nvSpPr>
        <p:spPr>
          <a:xfrm>
            <a:off x="457200" y="25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 dirty="0" smtClean="0">
                <a:solidFill>
                  <a:srgbClr val="0000FF"/>
                </a:solidFill>
              </a:rPr>
              <a:t>Breadth First Search (From </a:t>
            </a:r>
            <a:r>
              <a:rPr lang="en-US" dirty="0" smtClean="0"/>
              <a:t>s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620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5" grpId="0" animBg="1"/>
      <p:bldP spid="24" grpId="0" animBg="1"/>
      <p:bldP spid="10" grpId="0"/>
      <p:bldP spid="11" grpId="0"/>
      <p:bldP spid="13" grpId="0"/>
      <p:bldP spid="14" grpId="0"/>
      <p:bldP spid="16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0500" y="990600"/>
                <a:ext cx="90678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i="0" dirty="0">
                    <a:latin typeface="Arial Narrow" pitchFamily="34" charset="0"/>
                  </a:rPr>
                  <a:t>Initially, </a:t>
                </a:r>
                <a14:m>
                  <m:oMath xmlns=""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sz="2400" i="0" dirty="0">
                    <a:latin typeface="Arial Narrow" pitchFamily="34" charset="0"/>
                  </a:rPr>
                  <a:t> </a:t>
                </a:r>
                <a14:m>
                  <m:oMath xmlns=""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sz="2400" i="0" dirty="0">
                    <a:latin typeface="Arial Narrow" pitchFamily="34" charset="0"/>
                  </a:rPr>
                  <a:t> is marked </a:t>
                </a:r>
                <a14:m>
                  <m:oMath xmlns=""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sz="2400" i="0" dirty="0">
                    <a:latin typeface="Arial Narrow" pitchFamily="34" charset="0"/>
                  </a:rPr>
                  <a:t>, all other vertices are </a:t>
                </a:r>
                <a:r>
                  <a:rPr lang="en-US" sz="2400" b="1" dirty="0">
                    <a:latin typeface="Arial Narrow" pitchFamily="34" charset="0"/>
                  </a:rPr>
                  <a:t>un</a:t>
                </a:r>
                <a:r>
                  <a:rPr lang="en-US" sz="2400" i="0" dirty="0">
                    <a:latin typeface="Arial Narrow" pitchFamily="34" charset="0"/>
                  </a:rPr>
                  <a:t>marked (marked “</a:t>
                </a:r>
                <a14:m>
                  <m:oMath xmlns=""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400" i="0" dirty="0">
                    <a:latin typeface="Arial Narrow" pitchFamily="34" charset="0"/>
                  </a:rPr>
                  <a:t>”)</a:t>
                </a:r>
              </a:p>
              <a:p>
                <a:pPr>
                  <a:buClr>
                    <a:srgbClr val="FF0000"/>
                  </a:buClr>
                  <a:buSzPct val="150000"/>
                </a:pPr>
                <a:endParaRPr lang="en-US" sz="2400" dirty="0">
                  <a:latin typeface="Arial Narrow" pitchFamily="34" charset="0"/>
                </a:endParaRPr>
              </a:p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b="0" i="0" dirty="0">
                    <a:latin typeface="Arial Narrow" pitchFamily="34" charset="0"/>
                  </a:rPr>
                  <a:t>1.  Mark </a:t>
                </a:r>
                <a14:m>
                  <m:oMath xmlns=""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sz="2400" b="0" i="0" dirty="0">
                    <a:latin typeface="Arial Narrow" pitchFamily="34" charset="0"/>
                  </a:rPr>
                  <a:t>all </a:t>
                </a:r>
                <a:r>
                  <a:rPr lang="en-US" sz="2400" b="1" i="0" dirty="0">
                    <a:latin typeface="Arial Narrow" pitchFamily="34" charset="0"/>
                  </a:rPr>
                  <a:t>un</a:t>
                </a:r>
                <a:r>
                  <a:rPr lang="en-US" sz="2400" b="0" i="0" dirty="0">
                    <a:latin typeface="Arial Narrow" pitchFamily="34" charset="0"/>
                  </a:rPr>
                  <a:t>marked neighbors of vertices marked </a:t>
                </a:r>
                <a14:m>
                  <m:oMath xmlns=""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b="0" i="0" dirty="0">
                    <a:latin typeface="Arial Narrow" pitchFamily="34" charset="0"/>
                  </a:rPr>
                  <a:t>. If none, STOP.</a:t>
                </a:r>
              </a:p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dirty="0">
                    <a:latin typeface="Arial Narrow" pitchFamily="34" charset="0"/>
                  </a:rPr>
                  <a:t>2</a:t>
                </a:r>
                <a:r>
                  <a:rPr lang="en-US" sz="2400" b="0" i="0" dirty="0">
                    <a:latin typeface="Arial Narrow" pitchFamily="34" charset="0"/>
                  </a:rPr>
                  <a:t>.  </a:t>
                </a:r>
                <a14:m>
                  <m:oMath xmlns=""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</a:rPr>
                      <m:t>←</m:t>
                    </m:r>
                    <m:r>
                      <a:rPr lang="en-US" sz="2400" b="0" i="1" smtClean="0"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</a:rPr>
                      <m:t>+1 </m:t>
                    </m:r>
                  </m:oMath>
                </a14:m>
                <a:r>
                  <a:rPr lang="en-US" sz="2400" b="0" i="0" dirty="0">
                    <a:latin typeface="Arial Narrow" pitchFamily="34" charset="0"/>
                  </a:rPr>
                  <a:t>and go to Step 1.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990600"/>
                <a:ext cx="9067800" cy="1569660"/>
              </a:xfrm>
              <a:prstGeom prst="rect">
                <a:avLst/>
              </a:prstGeom>
              <a:blipFill>
                <a:blip r:embed="rId4"/>
                <a:stretch>
                  <a:fillRect l="-1008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202F7CB-A7BE-42F2-BC5B-499ADDC200B3}"/>
              </a:ext>
            </a:extLst>
          </p:cNvPr>
          <p:cNvSpPr txBox="1"/>
          <p:nvPr/>
        </p:nvSpPr>
        <p:spPr>
          <a:xfrm>
            <a:off x="190500" y="2745226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SzPct val="150000"/>
              <a:buFontTx/>
              <a:buChar char="♦"/>
            </a:pPr>
            <a:r>
              <a:rPr lang="en-US" sz="2400" i="0" dirty="0">
                <a:latin typeface="Arial Narrow" pitchFamily="34" charset="0"/>
              </a:rPr>
              <a:t>BFS finds min distances (from 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C8C6490-22B5-4D08-A5AE-5EAA23EDCEF7}"/>
              </a:ext>
            </a:extLst>
          </p:cNvPr>
          <p:cNvSpPr txBox="1"/>
          <p:nvPr/>
        </p:nvSpPr>
        <p:spPr>
          <a:xfrm>
            <a:off x="190500" y="3431026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SzPct val="150000"/>
              <a:buFontTx/>
              <a:buChar char="♦"/>
            </a:pPr>
            <a:r>
              <a:rPr lang="en-US" sz="2400" b="1" dirty="0">
                <a:latin typeface="Arial Narrow" pitchFamily="34" charset="0"/>
              </a:rPr>
              <a:t>Complexity of BFS?</a:t>
            </a:r>
            <a:endParaRPr lang="en-US" sz="2400" b="1" i="0" dirty="0">
              <a:latin typeface="Arial Narrow" pitchFamily="34" charset="0"/>
            </a:endParaRPr>
          </a:p>
        </p:txBody>
      </p:sp>
      <p:pic>
        <p:nvPicPr>
          <p:cNvPr id="27" name="Picture 2" descr="Transparent Green Checkmark Clip Art at Clker.com - vector clip art online,  royalty free &amp; public domain">
            <a:extLst>
              <a:ext uri="{FF2B5EF4-FFF2-40B4-BE49-F238E27FC236}">
                <a16:creationId xmlns="" xmlns:a16="http://schemas.microsoft.com/office/drawing/2014/main" id="{C6BF2743-9F3D-44DA-9087-AC52ECD4C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173" y="2590800"/>
            <a:ext cx="465825" cy="48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86BF18F5-E264-4ECD-97DD-4BFAC99F2E4A}"/>
              </a:ext>
            </a:extLst>
          </p:cNvPr>
          <p:cNvSpPr/>
          <p:nvPr/>
        </p:nvSpPr>
        <p:spPr>
          <a:xfrm>
            <a:off x="1908193" y="1488440"/>
            <a:ext cx="5095434" cy="873760"/>
          </a:xfrm>
          <a:custGeom>
            <a:avLst/>
            <a:gdLst>
              <a:gd name="connsiteX0" fmla="*/ 2142260 w 5095434"/>
              <a:gd name="connsiteY0" fmla="*/ 758614 h 873760"/>
              <a:gd name="connsiteX1" fmla="*/ 2250634 w 5095434"/>
              <a:gd name="connsiteY1" fmla="*/ 738294 h 873760"/>
              <a:gd name="connsiteX2" fmla="*/ 2284500 w 5095434"/>
              <a:gd name="connsiteY2" fmla="*/ 731520 h 873760"/>
              <a:gd name="connsiteX3" fmla="*/ 2704447 w 5095434"/>
              <a:gd name="connsiteY3" fmla="*/ 745067 h 873760"/>
              <a:gd name="connsiteX4" fmla="*/ 3022794 w 5095434"/>
              <a:gd name="connsiteY4" fmla="*/ 758614 h 873760"/>
              <a:gd name="connsiteX5" fmla="*/ 3232767 w 5095434"/>
              <a:gd name="connsiteY5" fmla="*/ 778934 h 873760"/>
              <a:gd name="connsiteX6" fmla="*/ 3327594 w 5095434"/>
              <a:gd name="connsiteY6" fmla="*/ 792480 h 873760"/>
              <a:gd name="connsiteX7" fmla="*/ 4302954 w 5095434"/>
              <a:gd name="connsiteY7" fmla="*/ 806027 h 873760"/>
              <a:gd name="connsiteX8" fmla="*/ 4336820 w 5095434"/>
              <a:gd name="connsiteY8" fmla="*/ 812800 h 873760"/>
              <a:gd name="connsiteX9" fmla="*/ 4377460 w 5095434"/>
              <a:gd name="connsiteY9" fmla="*/ 819574 h 873760"/>
              <a:gd name="connsiteX10" fmla="*/ 4404554 w 5095434"/>
              <a:gd name="connsiteY10" fmla="*/ 826347 h 873760"/>
              <a:gd name="connsiteX11" fmla="*/ 4424874 w 5095434"/>
              <a:gd name="connsiteY11" fmla="*/ 833120 h 873760"/>
              <a:gd name="connsiteX12" fmla="*/ 4472287 w 5095434"/>
              <a:gd name="connsiteY12" fmla="*/ 839894 h 873760"/>
              <a:gd name="connsiteX13" fmla="*/ 4533247 w 5095434"/>
              <a:gd name="connsiteY13" fmla="*/ 853440 h 873760"/>
              <a:gd name="connsiteX14" fmla="*/ 4689034 w 5095434"/>
              <a:gd name="connsiteY14" fmla="*/ 873760 h 873760"/>
              <a:gd name="connsiteX15" fmla="*/ 4858367 w 5095434"/>
              <a:gd name="connsiteY15" fmla="*/ 866987 h 873760"/>
              <a:gd name="connsiteX16" fmla="*/ 4926100 w 5095434"/>
              <a:gd name="connsiteY16" fmla="*/ 846667 h 873760"/>
              <a:gd name="connsiteX17" fmla="*/ 4946420 w 5095434"/>
              <a:gd name="connsiteY17" fmla="*/ 839894 h 873760"/>
              <a:gd name="connsiteX18" fmla="*/ 4987060 w 5095434"/>
              <a:gd name="connsiteY18" fmla="*/ 819574 h 873760"/>
              <a:gd name="connsiteX19" fmla="*/ 5007380 w 5095434"/>
              <a:gd name="connsiteY19" fmla="*/ 806027 h 873760"/>
              <a:gd name="connsiteX20" fmla="*/ 5034474 w 5095434"/>
              <a:gd name="connsiteY20" fmla="*/ 765387 h 873760"/>
              <a:gd name="connsiteX21" fmla="*/ 5048020 w 5095434"/>
              <a:gd name="connsiteY21" fmla="*/ 745067 h 873760"/>
              <a:gd name="connsiteX22" fmla="*/ 5068340 w 5095434"/>
              <a:gd name="connsiteY22" fmla="*/ 704427 h 873760"/>
              <a:gd name="connsiteX23" fmla="*/ 5081887 w 5095434"/>
              <a:gd name="connsiteY23" fmla="*/ 562187 h 873760"/>
              <a:gd name="connsiteX24" fmla="*/ 5095434 w 5095434"/>
              <a:gd name="connsiteY24" fmla="*/ 514774 h 873760"/>
              <a:gd name="connsiteX25" fmla="*/ 5081887 w 5095434"/>
              <a:gd name="connsiteY25" fmla="*/ 372534 h 873760"/>
              <a:gd name="connsiteX26" fmla="*/ 5061567 w 5095434"/>
              <a:gd name="connsiteY26" fmla="*/ 331894 h 873760"/>
              <a:gd name="connsiteX27" fmla="*/ 4932874 w 5095434"/>
              <a:gd name="connsiteY27" fmla="*/ 250614 h 873760"/>
              <a:gd name="connsiteX28" fmla="*/ 4878687 w 5095434"/>
              <a:gd name="connsiteY28" fmla="*/ 230294 h 873760"/>
              <a:gd name="connsiteX29" fmla="*/ 4844820 w 5095434"/>
              <a:gd name="connsiteY29" fmla="*/ 209974 h 873760"/>
              <a:gd name="connsiteX30" fmla="*/ 4817727 w 5095434"/>
              <a:gd name="connsiteY30" fmla="*/ 203200 h 873760"/>
              <a:gd name="connsiteX31" fmla="*/ 4763540 w 5095434"/>
              <a:gd name="connsiteY31" fmla="*/ 182880 h 873760"/>
              <a:gd name="connsiteX32" fmla="*/ 4628074 w 5095434"/>
              <a:gd name="connsiteY32" fmla="*/ 162560 h 873760"/>
              <a:gd name="connsiteX33" fmla="*/ 4594207 w 5095434"/>
              <a:gd name="connsiteY33" fmla="*/ 155787 h 873760"/>
              <a:gd name="connsiteX34" fmla="*/ 4384234 w 5095434"/>
              <a:gd name="connsiteY34" fmla="*/ 142240 h 873760"/>
              <a:gd name="connsiteX35" fmla="*/ 4174260 w 5095434"/>
              <a:gd name="connsiteY35" fmla="*/ 128694 h 873760"/>
              <a:gd name="connsiteX36" fmla="*/ 3286954 w 5095434"/>
              <a:gd name="connsiteY36" fmla="*/ 121920 h 873760"/>
              <a:gd name="connsiteX37" fmla="*/ 3043114 w 5095434"/>
              <a:gd name="connsiteY37" fmla="*/ 108374 h 873760"/>
              <a:gd name="connsiteX38" fmla="*/ 2582527 w 5095434"/>
              <a:gd name="connsiteY38" fmla="*/ 94827 h 873760"/>
              <a:gd name="connsiteX39" fmla="*/ 2433514 w 5095434"/>
              <a:gd name="connsiteY39" fmla="*/ 81280 h 873760"/>
              <a:gd name="connsiteX40" fmla="*/ 2176127 w 5095434"/>
              <a:gd name="connsiteY40" fmla="*/ 67734 h 873760"/>
              <a:gd name="connsiteX41" fmla="*/ 2115167 w 5095434"/>
              <a:gd name="connsiteY41" fmla="*/ 60960 h 873760"/>
              <a:gd name="connsiteX42" fmla="*/ 2088074 w 5095434"/>
              <a:gd name="connsiteY42" fmla="*/ 54187 h 873760"/>
              <a:gd name="connsiteX43" fmla="*/ 1878100 w 5095434"/>
              <a:gd name="connsiteY43" fmla="*/ 54187 h 873760"/>
              <a:gd name="connsiteX44" fmla="*/ 1857780 w 5095434"/>
              <a:gd name="connsiteY44" fmla="*/ 60960 h 873760"/>
              <a:gd name="connsiteX45" fmla="*/ 1830687 w 5095434"/>
              <a:gd name="connsiteY45" fmla="*/ 67734 h 873760"/>
              <a:gd name="connsiteX46" fmla="*/ 1790047 w 5095434"/>
              <a:gd name="connsiteY46" fmla="*/ 81280 h 873760"/>
              <a:gd name="connsiteX47" fmla="*/ 1864554 w 5095434"/>
              <a:gd name="connsiteY47" fmla="*/ 94827 h 873760"/>
              <a:gd name="connsiteX48" fmla="*/ 1905194 w 5095434"/>
              <a:gd name="connsiteY48" fmla="*/ 88054 h 873760"/>
              <a:gd name="connsiteX49" fmla="*/ 1925514 w 5095434"/>
              <a:gd name="connsiteY49" fmla="*/ 81280 h 873760"/>
              <a:gd name="connsiteX50" fmla="*/ 1918740 w 5095434"/>
              <a:gd name="connsiteY50" fmla="*/ 60960 h 873760"/>
              <a:gd name="connsiteX51" fmla="*/ 1905194 w 5095434"/>
              <a:gd name="connsiteY51" fmla="*/ 33867 h 873760"/>
              <a:gd name="connsiteX52" fmla="*/ 1878100 w 5095434"/>
              <a:gd name="connsiteY52" fmla="*/ 27094 h 873760"/>
              <a:gd name="connsiteX53" fmla="*/ 1817140 w 5095434"/>
              <a:gd name="connsiteY53" fmla="*/ 13547 h 873760"/>
              <a:gd name="connsiteX54" fmla="*/ 1681674 w 5095434"/>
              <a:gd name="connsiteY54" fmla="*/ 0 h 873760"/>
              <a:gd name="connsiteX55" fmla="*/ 1241407 w 5095434"/>
              <a:gd name="connsiteY55" fmla="*/ 6774 h 873760"/>
              <a:gd name="connsiteX56" fmla="*/ 1166900 w 5095434"/>
              <a:gd name="connsiteY56" fmla="*/ 13547 h 873760"/>
              <a:gd name="connsiteX57" fmla="*/ 889194 w 5095434"/>
              <a:gd name="connsiteY57" fmla="*/ 20320 h 873760"/>
              <a:gd name="connsiteX58" fmla="*/ 855327 w 5095434"/>
              <a:gd name="connsiteY58" fmla="*/ 27094 h 873760"/>
              <a:gd name="connsiteX59" fmla="*/ 807914 w 5095434"/>
              <a:gd name="connsiteY59" fmla="*/ 33867 h 873760"/>
              <a:gd name="connsiteX60" fmla="*/ 746954 w 5095434"/>
              <a:gd name="connsiteY60" fmla="*/ 54187 h 873760"/>
              <a:gd name="connsiteX61" fmla="*/ 699540 w 5095434"/>
              <a:gd name="connsiteY61" fmla="*/ 60960 h 873760"/>
              <a:gd name="connsiteX62" fmla="*/ 665674 w 5095434"/>
              <a:gd name="connsiteY62" fmla="*/ 74507 h 873760"/>
              <a:gd name="connsiteX63" fmla="*/ 645354 w 5095434"/>
              <a:gd name="connsiteY63" fmla="*/ 81280 h 873760"/>
              <a:gd name="connsiteX64" fmla="*/ 597940 w 5095434"/>
              <a:gd name="connsiteY64" fmla="*/ 108374 h 873760"/>
              <a:gd name="connsiteX65" fmla="*/ 557300 w 5095434"/>
              <a:gd name="connsiteY65" fmla="*/ 115147 h 873760"/>
              <a:gd name="connsiteX66" fmla="*/ 455700 w 5095434"/>
              <a:gd name="connsiteY66" fmla="*/ 142240 h 873760"/>
              <a:gd name="connsiteX67" fmla="*/ 415060 w 5095434"/>
              <a:gd name="connsiteY67" fmla="*/ 155787 h 873760"/>
              <a:gd name="connsiteX68" fmla="*/ 347327 w 5095434"/>
              <a:gd name="connsiteY68" fmla="*/ 162560 h 873760"/>
              <a:gd name="connsiteX69" fmla="*/ 299914 w 5095434"/>
              <a:gd name="connsiteY69" fmla="*/ 169334 h 873760"/>
              <a:gd name="connsiteX70" fmla="*/ 279594 w 5095434"/>
              <a:gd name="connsiteY70" fmla="*/ 176107 h 873760"/>
              <a:gd name="connsiteX71" fmla="*/ 245727 w 5095434"/>
              <a:gd name="connsiteY71" fmla="*/ 182880 h 873760"/>
              <a:gd name="connsiteX72" fmla="*/ 218634 w 5095434"/>
              <a:gd name="connsiteY72" fmla="*/ 196427 h 873760"/>
              <a:gd name="connsiteX73" fmla="*/ 171220 w 5095434"/>
              <a:gd name="connsiteY73" fmla="*/ 209974 h 873760"/>
              <a:gd name="connsiteX74" fmla="*/ 150900 w 5095434"/>
              <a:gd name="connsiteY74" fmla="*/ 216747 h 873760"/>
              <a:gd name="connsiteX75" fmla="*/ 117034 w 5095434"/>
              <a:gd name="connsiteY75" fmla="*/ 223520 h 873760"/>
              <a:gd name="connsiteX76" fmla="*/ 76394 w 5095434"/>
              <a:gd name="connsiteY76" fmla="*/ 237067 h 873760"/>
              <a:gd name="connsiteX77" fmla="*/ 62847 w 5095434"/>
              <a:gd name="connsiteY77" fmla="*/ 257387 h 873760"/>
              <a:gd name="connsiteX78" fmla="*/ 35754 w 5095434"/>
              <a:gd name="connsiteY78" fmla="*/ 284480 h 873760"/>
              <a:gd name="connsiteX79" fmla="*/ 22207 w 5095434"/>
              <a:gd name="connsiteY79" fmla="*/ 325120 h 873760"/>
              <a:gd name="connsiteX80" fmla="*/ 8660 w 5095434"/>
              <a:gd name="connsiteY80" fmla="*/ 386080 h 873760"/>
              <a:gd name="connsiteX81" fmla="*/ 8660 w 5095434"/>
              <a:gd name="connsiteY81" fmla="*/ 684107 h 873760"/>
              <a:gd name="connsiteX82" fmla="*/ 49300 w 5095434"/>
              <a:gd name="connsiteY82" fmla="*/ 717974 h 873760"/>
              <a:gd name="connsiteX83" fmla="*/ 103487 w 5095434"/>
              <a:gd name="connsiteY83" fmla="*/ 731520 h 873760"/>
              <a:gd name="connsiteX84" fmla="*/ 415060 w 5095434"/>
              <a:gd name="connsiteY84" fmla="*/ 724747 h 873760"/>
              <a:gd name="connsiteX85" fmla="*/ 462474 w 5095434"/>
              <a:gd name="connsiteY85" fmla="*/ 717974 h 873760"/>
              <a:gd name="connsiteX86" fmla="*/ 570847 w 5095434"/>
              <a:gd name="connsiteY86" fmla="*/ 711200 h 873760"/>
              <a:gd name="connsiteX87" fmla="*/ 807914 w 5095434"/>
              <a:gd name="connsiteY87" fmla="*/ 704427 h 873760"/>
              <a:gd name="connsiteX88" fmla="*/ 868874 w 5095434"/>
              <a:gd name="connsiteY88" fmla="*/ 690880 h 873760"/>
              <a:gd name="connsiteX89" fmla="*/ 1031434 w 5095434"/>
              <a:gd name="connsiteY89" fmla="*/ 670560 h 873760"/>
              <a:gd name="connsiteX90" fmla="*/ 1078847 w 5095434"/>
              <a:gd name="connsiteY90" fmla="*/ 663787 h 873760"/>
              <a:gd name="connsiteX91" fmla="*/ 1586847 w 5095434"/>
              <a:gd name="connsiteY91" fmla="*/ 670560 h 873760"/>
              <a:gd name="connsiteX92" fmla="*/ 1641034 w 5095434"/>
              <a:gd name="connsiteY92" fmla="*/ 684107 h 873760"/>
              <a:gd name="connsiteX93" fmla="*/ 1722314 w 5095434"/>
              <a:gd name="connsiteY93" fmla="*/ 697654 h 873760"/>
              <a:gd name="connsiteX94" fmla="*/ 1756180 w 5095434"/>
              <a:gd name="connsiteY94" fmla="*/ 704427 h 873760"/>
              <a:gd name="connsiteX95" fmla="*/ 1803594 w 5095434"/>
              <a:gd name="connsiteY95" fmla="*/ 711200 h 873760"/>
              <a:gd name="connsiteX96" fmla="*/ 1837460 w 5095434"/>
              <a:gd name="connsiteY96" fmla="*/ 717974 h 873760"/>
              <a:gd name="connsiteX97" fmla="*/ 1932287 w 5095434"/>
              <a:gd name="connsiteY97" fmla="*/ 731520 h 873760"/>
              <a:gd name="connsiteX98" fmla="*/ 2020340 w 5095434"/>
              <a:gd name="connsiteY98" fmla="*/ 751840 h 873760"/>
              <a:gd name="connsiteX99" fmla="*/ 2162580 w 5095434"/>
              <a:gd name="connsiteY99" fmla="*/ 772160 h 873760"/>
              <a:gd name="connsiteX100" fmla="*/ 2182900 w 5095434"/>
              <a:gd name="connsiteY100" fmla="*/ 778934 h 873760"/>
              <a:gd name="connsiteX101" fmla="*/ 2230314 w 5095434"/>
              <a:gd name="connsiteY101" fmla="*/ 799254 h 873760"/>
              <a:gd name="connsiteX102" fmla="*/ 2237087 w 5095434"/>
              <a:gd name="connsiteY102" fmla="*/ 799254 h 87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5095434" h="873760">
                <a:moveTo>
                  <a:pt x="2142260" y="758614"/>
                </a:moveTo>
                <a:lnTo>
                  <a:pt x="2250634" y="738294"/>
                </a:lnTo>
                <a:lnTo>
                  <a:pt x="2284500" y="731520"/>
                </a:lnTo>
                <a:lnTo>
                  <a:pt x="2704447" y="745067"/>
                </a:lnTo>
                <a:lnTo>
                  <a:pt x="3022794" y="758614"/>
                </a:lnTo>
                <a:cubicBezTo>
                  <a:pt x="3177971" y="784475"/>
                  <a:pt x="3027343" y="762500"/>
                  <a:pt x="3232767" y="778934"/>
                </a:cubicBezTo>
                <a:cubicBezTo>
                  <a:pt x="3309590" y="785080"/>
                  <a:pt x="3235620" y="788801"/>
                  <a:pt x="3327594" y="792480"/>
                </a:cubicBezTo>
                <a:cubicBezTo>
                  <a:pt x="3566369" y="802031"/>
                  <a:pt x="4187218" y="804892"/>
                  <a:pt x="4302954" y="806027"/>
                </a:cubicBezTo>
                <a:lnTo>
                  <a:pt x="4336820" y="812800"/>
                </a:lnTo>
                <a:cubicBezTo>
                  <a:pt x="4350332" y="815257"/>
                  <a:pt x="4363993" y="816881"/>
                  <a:pt x="4377460" y="819574"/>
                </a:cubicBezTo>
                <a:cubicBezTo>
                  <a:pt x="4386588" y="821400"/>
                  <a:pt x="4395603" y="823790"/>
                  <a:pt x="4404554" y="826347"/>
                </a:cubicBezTo>
                <a:cubicBezTo>
                  <a:pt x="4411419" y="828308"/>
                  <a:pt x="4417873" y="831720"/>
                  <a:pt x="4424874" y="833120"/>
                </a:cubicBezTo>
                <a:cubicBezTo>
                  <a:pt x="4440529" y="836251"/>
                  <a:pt x="4456580" y="837038"/>
                  <a:pt x="4472287" y="839894"/>
                </a:cubicBezTo>
                <a:cubicBezTo>
                  <a:pt x="4514248" y="847524"/>
                  <a:pt x="4485677" y="847235"/>
                  <a:pt x="4533247" y="853440"/>
                </a:cubicBezTo>
                <a:cubicBezTo>
                  <a:pt x="4703655" y="875667"/>
                  <a:pt x="4604641" y="856882"/>
                  <a:pt x="4689034" y="873760"/>
                </a:cubicBezTo>
                <a:cubicBezTo>
                  <a:pt x="4745478" y="871502"/>
                  <a:pt x="4802011" y="870873"/>
                  <a:pt x="4858367" y="866987"/>
                </a:cubicBezTo>
                <a:cubicBezTo>
                  <a:pt x="4871276" y="866097"/>
                  <a:pt x="4919636" y="848822"/>
                  <a:pt x="4926100" y="846667"/>
                </a:cubicBezTo>
                <a:lnTo>
                  <a:pt x="4946420" y="839894"/>
                </a:lnTo>
                <a:cubicBezTo>
                  <a:pt x="5004655" y="801070"/>
                  <a:pt x="4930974" y="847617"/>
                  <a:pt x="4987060" y="819574"/>
                </a:cubicBezTo>
                <a:cubicBezTo>
                  <a:pt x="4994341" y="815933"/>
                  <a:pt x="5000607" y="810543"/>
                  <a:pt x="5007380" y="806027"/>
                </a:cubicBezTo>
                <a:lnTo>
                  <a:pt x="5034474" y="765387"/>
                </a:lnTo>
                <a:cubicBezTo>
                  <a:pt x="5038989" y="758614"/>
                  <a:pt x="5045446" y="752790"/>
                  <a:pt x="5048020" y="745067"/>
                </a:cubicBezTo>
                <a:cubicBezTo>
                  <a:pt x="5057368" y="717024"/>
                  <a:pt x="5050834" y="730688"/>
                  <a:pt x="5068340" y="704427"/>
                </a:cubicBezTo>
                <a:cubicBezTo>
                  <a:pt x="5072308" y="648875"/>
                  <a:pt x="5072619" y="613162"/>
                  <a:pt x="5081887" y="562187"/>
                </a:cubicBezTo>
                <a:cubicBezTo>
                  <a:pt x="5085290" y="543472"/>
                  <a:pt x="5089629" y="532187"/>
                  <a:pt x="5095434" y="514774"/>
                </a:cubicBezTo>
                <a:cubicBezTo>
                  <a:pt x="5095380" y="513969"/>
                  <a:pt x="5091151" y="400326"/>
                  <a:pt x="5081887" y="372534"/>
                </a:cubicBezTo>
                <a:cubicBezTo>
                  <a:pt x="5077098" y="358166"/>
                  <a:pt x="5072639" y="342228"/>
                  <a:pt x="5061567" y="331894"/>
                </a:cubicBezTo>
                <a:cubicBezTo>
                  <a:pt x="5050634" y="321690"/>
                  <a:pt x="4960767" y="263631"/>
                  <a:pt x="4932874" y="250614"/>
                </a:cubicBezTo>
                <a:cubicBezTo>
                  <a:pt x="4915393" y="242456"/>
                  <a:pt x="4896202" y="238378"/>
                  <a:pt x="4878687" y="230294"/>
                </a:cubicBezTo>
                <a:cubicBezTo>
                  <a:pt x="4866734" y="224777"/>
                  <a:pt x="4856850" y="215321"/>
                  <a:pt x="4844820" y="209974"/>
                </a:cubicBezTo>
                <a:cubicBezTo>
                  <a:pt x="4836313" y="206193"/>
                  <a:pt x="4826558" y="206144"/>
                  <a:pt x="4817727" y="203200"/>
                </a:cubicBezTo>
                <a:cubicBezTo>
                  <a:pt x="4799426" y="197100"/>
                  <a:pt x="4782402" y="186922"/>
                  <a:pt x="4763540" y="182880"/>
                </a:cubicBezTo>
                <a:cubicBezTo>
                  <a:pt x="4718893" y="173313"/>
                  <a:pt x="4672848" y="171514"/>
                  <a:pt x="4628074" y="162560"/>
                </a:cubicBezTo>
                <a:cubicBezTo>
                  <a:pt x="4616785" y="160302"/>
                  <a:pt x="4605649" y="157058"/>
                  <a:pt x="4594207" y="155787"/>
                </a:cubicBezTo>
                <a:cubicBezTo>
                  <a:pt x="4541307" y="149909"/>
                  <a:pt x="4430829" y="145093"/>
                  <a:pt x="4384234" y="142240"/>
                </a:cubicBezTo>
                <a:cubicBezTo>
                  <a:pt x="4314228" y="137954"/>
                  <a:pt x="4244395" y="129229"/>
                  <a:pt x="4174260" y="128694"/>
                </a:cubicBezTo>
                <a:lnTo>
                  <a:pt x="3286954" y="121920"/>
                </a:lnTo>
                <a:cubicBezTo>
                  <a:pt x="3170189" y="110244"/>
                  <a:pt x="3217498" y="113580"/>
                  <a:pt x="3043114" y="108374"/>
                </a:cubicBezTo>
                <a:cubicBezTo>
                  <a:pt x="2447053" y="90581"/>
                  <a:pt x="3027493" y="111306"/>
                  <a:pt x="2582527" y="94827"/>
                </a:cubicBezTo>
                <a:cubicBezTo>
                  <a:pt x="2539375" y="90512"/>
                  <a:pt x="2475539" y="83752"/>
                  <a:pt x="2433514" y="81280"/>
                </a:cubicBezTo>
                <a:cubicBezTo>
                  <a:pt x="2310826" y="74063"/>
                  <a:pt x="2288642" y="76735"/>
                  <a:pt x="2176127" y="67734"/>
                </a:cubicBezTo>
                <a:cubicBezTo>
                  <a:pt x="2155747" y="66104"/>
                  <a:pt x="2135487" y="63218"/>
                  <a:pt x="2115167" y="60960"/>
                </a:cubicBezTo>
                <a:cubicBezTo>
                  <a:pt x="2106136" y="58702"/>
                  <a:pt x="2097319" y="55275"/>
                  <a:pt x="2088074" y="54187"/>
                </a:cubicBezTo>
                <a:cubicBezTo>
                  <a:pt x="1989683" y="42612"/>
                  <a:pt x="1987593" y="48104"/>
                  <a:pt x="1878100" y="54187"/>
                </a:cubicBezTo>
                <a:cubicBezTo>
                  <a:pt x="1871327" y="56445"/>
                  <a:pt x="1864645" y="58999"/>
                  <a:pt x="1857780" y="60960"/>
                </a:cubicBezTo>
                <a:cubicBezTo>
                  <a:pt x="1848829" y="63517"/>
                  <a:pt x="1839603" y="65059"/>
                  <a:pt x="1830687" y="67734"/>
                </a:cubicBezTo>
                <a:cubicBezTo>
                  <a:pt x="1817010" y="71837"/>
                  <a:pt x="1790047" y="81280"/>
                  <a:pt x="1790047" y="81280"/>
                </a:cubicBezTo>
                <a:cubicBezTo>
                  <a:pt x="1801063" y="83483"/>
                  <a:pt x="1855882" y="94827"/>
                  <a:pt x="1864554" y="94827"/>
                </a:cubicBezTo>
                <a:cubicBezTo>
                  <a:pt x="1878288" y="94827"/>
                  <a:pt x="1891647" y="90312"/>
                  <a:pt x="1905194" y="88054"/>
                </a:cubicBezTo>
                <a:cubicBezTo>
                  <a:pt x="1911967" y="85796"/>
                  <a:pt x="1922321" y="87666"/>
                  <a:pt x="1925514" y="81280"/>
                </a:cubicBezTo>
                <a:cubicBezTo>
                  <a:pt x="1928707" y="74894"/>
                  <a:pt x="1921553" y="67522"/>
                  <a:pt x="1918740" y="60960"/>
                </a:cubicBezTo>
                <a:cubicBezTo>
                  <a:pt x="1914763" y="51680"/>
                  <a:pt x="1912951" y="40331"/>
                  <a:pt x="1905194" y="33867"/>
                </a:cubicBezTo>
                <a:cubicBezTo>
                  <a:pt x="1898042" y="27907"/>
                  <a:pt x="1887171" y="29187"/>
                  <a:pt x="1878100" y="27094"/>
                </a:cubicBezTo>
                <a:cubicBezTo>
                  <a:pt x="1857817" y="22413"/>
                  <a:pt x="1837639" y="17164"/>
                  <a:pt x="1817140" y="13547"/>
                </a:cubicBezTo>
                <a:cubicBezTo>
                  <a:pt x="1780838" y="7141"/>
                  <a:pt x="1714088" y="2701"/>
                  <a:pt x="1681674" y="0"/>
                </a:cubicBezTo>
                <a:lnTo>
                  <a:pt x="1241407" y="6774"/>
                </a:lnTo>
                <a:cubicBezTo>
                  <a:pt x="1216478" y="7430"/>
                  <a:pt x="1191820" y="12589"/>
                  <a:pt x="1166900" y="13547"/>
                </a:cubicBezTo>
                <a:cubicBezTo>
                  <a:pt x="1074372" y="17106"/>
                  <a:pt x="981763" y="18062"/>
                  <a:pt x="889194" y="20320"/>
                </a:cubicBezTo>
                <a:cubicBezTo>
                  <a:pt x="877905" y="22578"/>
                  <a:pt x="866683" y="25201"/>
                  <a:pt x="855327" y="27094"/>
                </a:cubicBezTo>
                <a:cubicBezTo>
                  <a:pt x="839579" y="29719"/>
                  <a:pt x="823621" y="31011"/>
                  <a:pt x="807914" y="33867"/>
                </a:cubicBezTo>
                <a:cubicBezTo>
                  <a:pt x="736300" y="46887"/>
                  <a:pt x="832204" y="32875"/>
                  <a:pt x="746954" y="54187"/>
                </a:cubicBezTo>
                <a:cubicBezTo>
                  <a:pt x="731466" y="58059"/>
                  <a:pt x="715345" y="58702"/>
                  <a:pt x="699540" y="60960"/>
                </a:cubicBezTo>
                <a:cubicBezTo>
                  <a:pt x="688251" y="65476"/>
                  <a:pt x="677058" y="70238"/>
                  <a:pt x="665674" y="74507"/>
                </a:cubicBezTo>
                <a:cubicBezTo>
                  <a:pt x="658989" y="77014"/>
                  <a:pt x="651740" y="78087"/>
                  <a:pt x="645354" y="81280"/>
                </a:cubicBezTo>
                <a:cubicBezTo>
                  <a:pt x="620410" y="93752"/>
                  <a:pt x="627630" y="99467"/>
                  <a:pt x="597940" y="108374"/>
                </a:cubicBezTo>
                <a:cubicBezTo>
                  <a:pt x="584786" y="112320"/>
                  <a:pt x="570847" y="112889"/>
                  <a:pt x="557300" y="115147"/>
                </a:cubicBezTo>
                <a:cubicBezTo>
                  <a:pt x="439180" y="159442"/>
                  <a:pt x="562752" y="117536"/>
                  <a:pt x="455700" y="142240"/>
                </a:cubicBezTo>
                <a:cubicBezTo>
                  <a:pt x="441786" y="145451"/>
                  <a:pt x="429095" y="153155"/>
                  <a:pt x="415060" y="155787"/>
                </a:cubicBezTo>
                <a:cubicBezTo>
                  <a:pt x="392758" y="159969"/>
                  <a:pt x="369862" y="159909"/>
                  <a:pt x="347327" y="162560"/>
                </a:cubicBezTo>
                <a:cubicBezTo>
                  <a:pt x="331472" y="164425"/>
                  <a:pt x="315718" y="167076"/>
                  <a:pt x="299914" y="169334"/>
                </a:cubicBezTo>
                <a:cubicBezTo>
                  <a:pt x="293141" y="171592"/>
                  <a:pt x="286521" y="174375"/>
                  <a:pt x="279594" y="176107"/>
                </a:cubicBezTo>
                <a:cubicBezTo>
                  <a:pt x="268425" y="178899"/>
                  <a:pt x="256649" y="179239"/>
                  <a:pt x="245727" y="182880"/>
                </a:cubicBezTo>
                <a:cubicBezTo>
                  <a:pt x="236148" y="186073"/>
                  <a:pt x="228123" y="192976"/>
                  <a:pt x="218634" y="196427"/>
                </a:cubicBezTo>
                <a:cubicBezTo>
                  <a:pt x="203187" y="202044"/>
                  <a:pt x="186964" y="205251"/>
                  <a:pt x="171220" y="209974"/>
                </a:cubicBezTo>
                <a:cubicBezTo>
                  <a:pt x="164381" y="212026"/>
                  <a:pt x="157827" y="215015"/>
                  <a:pt x="150900" y="216747"/>
                </a:cubicBezTo>
                <a:cubicBezTo>
                  <a:pt x="139731" y="219539"/>
                  <a:pt x="128141" y="220491"/>
                  <a:pt x="117034" y="223520"/>
                </a:cubicBezTo>
                <a:cubicBezTo>
                  <a:pt x="103258" y="227277"/>
                  <a:pt x="76394" y="237067"/>
                  <a:pt x="76394" y="237067"/>
                </a:cubicBezTo>
                <a:cubicBezTo>
                  <a:pt x="71878" y="243840"/>
                  <a:pt x="68145" y="251206"/>
                  <a:pt x="62847" y="257387"/>
                </a:cubicBezTo>
                <a:cubicBezTo>
                  <a:pt x="54535" y="267084"/>
                  <a:pt x="42325" y="273528"/>
                  <a:pt x="35754" y="284480"/>
                </a:cubicBezTo>
                <a:cubicBezTo>
                  <a:pt x="28407" y="296725"/>
                  <a:pt x="25670" y="311267"/>
                  <a:pt x="22207" y="325120"/>
                </a:cubicBezTo>
                <a:cubicBezTo>
                  <a:pt x="12642" y="363383"/>
                  <a:pt x="17260" y="343086"/>
                  <a:pt x="8660" y="386080"/>
                </a:cubicBezTo>
                <a:cubicBezTo>
                  <a:pt x="1202" y="497958"/>
                  <a:pt x="-6371" y="560096"/>
                  <a:pt x="8660" y="684107"/>
                </a:cubicBezTo>
                <a:cubicBezTo>
                  <a:pt x="11558" y="708017"/>
                  <a:pt x="31999" y="713256"/>
                  <a:pt x="49300" y="717974"/>
                </a:cubicBezTo>
                <a:cubicBezTo>
                  <a:pt x="67262" y="722873"/>
                  <a:pt x="103487" y="731520"/>
                  <a:pt x="103487" y="731520"/>
                </a:cubicBezTo>
                <a:lnTo>
                  <a:pt x="415060" y="724747"/>
                </a:lnTo>
                <a:cubicBezTo>
                  <a:pt x="431014" y="724145"/>
                  <a:pt x="446569" y="719357"/>
                  <a:pt x="462474" y="717974"/>
                </a:cubicBezTo>
                <a:cubicBezTo>
                  <a:pt x="498533" y="714838"/>
                  <a:pt x="534680" y="712618"/>
                  <a:pt x="570847" y="711200"/>
                </a:cubicBezTo>
                <a:cubicBezTo>
                  <a:pt x="649841" y="708102"/>
                  <a:pt x="728892" y="706685"/>
                  <a:pt x="807914" y="704427"/>
                </a:cubicBezTo>
                <a:cubicBezTo>
                  <a:pt x="828234" y="699911"/>
                  <a:pt x="848293" y="693998"/>
                  <a:pt x="868874" y="690880"/>
                </a:cubicBezTo>
                <a:cubicBezTo>
                  <a:pt x="922866" y="682699"/>
                  <a:pt x="977374" y="678282"/>
                  <a:pt x="1031434" y="670560"/>
                </a:cubicBezTo>
                <a:lnTo>
                  <a:pt x="1078847" y="663787"/>
                </a:lnTo>
                <a:cubicBezTo>
                  <a:pt x="1248180" y="666045"/>
                  <a:pt x="1417609" y="664443"/>
                  <a:pt x="1586847" y="670560"/>
                </a:cubicBezTo>
                <a:cubicBezTo>
                  <a:pt x="1605453" y="671233"/>
                  <a:pt x="1622669" y="681046"/>
                  <a:pt x="1641034" y="684107"/>
                </a:cubicBezTo>
                <a:lnTo>
                  <a:pt x="1722314" y="697654"/>
                </a:lnTo>
                <a:cubicBezTo>
                  <a:pt x="1733651" y="699655"/>
                  <a:pt x="1744824" y="702534"/>
                  <a:pt x="1756180" y="704427"/>
                </a:cubicBezTo>
                <a:cubicBezTo>
                  <a:pt x="1771928" y="707052"/>
                  <a:pt x="1787846" y="708575"/>
                  <a:pt x="1803594" y="711200"/>
                </a:cubicBezTo>
                <a:cubicBezTo>
                  <a:pt x="1814950" y="713093"/>
                  <a:pt x="1826089" y="716179"/>
                  <a:pt x="1837460" y="717974"/>
                </a:cubicBezTo>
                <a:cubicBezTo>
                  <a:pt x="1868999" y="722954"/>
                  <a:pt x="1901311" y="723776"/>
                  <a:pt x="1932287" y="731520"/>
                </a:cubicBezTo>
                <a:cubicBezTo>
                  <a:pt x="1975178" y="742243"/>
                  <a:pt x="1982108" y="744888"/>
                  <a:pt x="2020340" y="751840"/>
                </a:cubicBezTo>
                <a:cubicBezTo>
                  <a:pt x="2067499" y="760415"/>
                  <a:pt x="2115039" y="766218"/>
                  <a:pt x="2162580" y="772160"/>
                </a:cubicBezTo>
                <a:cubicBezTo>
                  <a:pt x="2169353" y="774418"/>
                  <a:pt x="2176337" y="776122"/>
                  <a:pt x="2182900" y="778934"/>
                </a:cubicBezTo>
                <a:cubicBezTo>
                  <a:pt x="2210032" y="790562"/>
                  <a:pt x="2204904" y="792901"/>
                  <a:pt x="2230314" y="799254"/>
                </a:cubicBezTo>
                <a:cubicBezTo>
                  <a:pt x="2232504" y="799802"/>
                  <a:pt x="2234829" y="799254"/>
                  <a:pt x="2237087" y="79925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95926E79-E532-4D19-9108-4CDCB5765FCF}"/>
                  </a:ext>
                </a:extLst>
              </p:cNvPr>
              <p:cNvSpPr txBox="1"/>
              <p:nvPr/>
            </p:nvSpPr>
            <p:spPr>
              <a:xfrm>
                <a:off x="152400" y="4893870"/>
                <a:ext cx="2743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3200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926E79-E532-4D19-9108-4CDCB5765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893870"/>
                <a:ext cx="274320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7DB571A9-D39F-401C-A8D0-79FA0D86D7E1}"/>
                  </a:ext>
                </a:extLst>
              </p:cNvPr>
              <p:cNvSpPr txBox="1"/>
              <p:nvPr/>
            </p:nvSpPr>
            <p:spPr>
              <a:xfrm>
                <a:off x="2590800" y="4879205"/>
                <a:ext cx="2743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DB571A9-D39F-401C-A8D0-79FA0D86D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879205"/>
                <a:ext cx="274320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5643375D-8789-4375-B95F-F460885F4C9F}"/>
                  </a:ext>
                </a:extLst>
              </p:cNvPr>
              <p:cNvSpPr txBox="1"/>
              <p:nvPr/>
            </p:nvSpPr>
            <p:spPr>
              <a:xfrm>
                <a:off x="5715000" y="4879204"/>
                <a:ext cx="2743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14:m/>
                <a:endParaRPr lang="en-US" sz="3200" i="0" dirty="0">
                  <a:latin typeface="Arial Narrow" pitchFamily="34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643375D-8789-4375-B95F-F460885F4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4879204"/>
                <a:ext cx="274320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BE433CA3-91A8-4D30-A513-E1850721294D}"/>
                  </a:ext>
                </a:extLst>
              </p:cNvPr>
              <p:cNvSpPr txBox="1"/>
              <p:nvPr/>
            </p:nvSpPr>
            <p:spPr>
              <a:xfrm>
                <a:off x="192193" y="4190854"/>
                <a:ext cx="2743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3200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433CA3-91A8-4D30-A513-E18507212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93" y="4190854"/>
                <a:ext cx="2743200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03F738DA-907F-436B-824B-B0E88FFCF8FD}"/>
                  </a:ext>
                </a:extLst>
              </p:cNvPr>
              <p:cNvSpPr txBox="1"/>
              <p:nvPr/>
            </p:nvSpPr>
            <p:spPr>
              <a:xfrm>
                <a:off x="2630593" y="4176189"/>
                <a:ext cx="2743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3F738DA-907F-436B-824B-B0E88FFCF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593" y="4176189"/>
                <a:ext cx="2743200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4553AA8F-8C03-4496-9373-9468DC056233}"/>
                  </a:ext>
                </a:extLst>
              </p:cNvPr>
              <p:cNvSpPr txBox="1"/>
              <p:nvPr/>
            </p:nvSpPr>
            <p:spPr>
              <a:xfrm>
                <a:off x="5754793" y="4176188"/>
                <a:ext cx="2743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3200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553AA8F-8C03-4496-9373-9468DC056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793" y="4176188"/>
                <a:ext cx="2743200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CC9E5DA3-8BB7-42F3-A2C3-8135D68BEE5C}"/>
              </a:ext>
            </a:extLst>
          </p:cNvPr>
          <p:cNvSpPr txBox="1"/>
          <p:nvPr/>
        </p:nvSpPr>
        <p:spPr>
          <a:xfrm>
            <a:off x="1809750" y="5867400"/>
            <a:ext cx="552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  <a:buSzPct val="150000"/>
            </a:pPr>
            <a:r>
              <a:rPr lang="en-US" sz="2400" b="1" i="0" dirty="0">
                <a:solidFill>
                  <a:srgbClr val="FF0000"/>
                </a:solidFill>
                <a:latin typeface="Arial Narrow" pitchFamily="34" charset="0"/>
              </a:rPr>
              <a:t>CAREFUL COUNTING </a:t>
            </a:r>
          </a:p>
          <a:p>
            <a:pPr algn="ctr">
              <a:buClr>
                <a:srgbClr val="FF0000"/>
              </a:buClr>
              <a:buSzPct val="150000"/>
            </a:pPr>
            <a:r>
              <a:rPr lang="en-US" sz="2400" dirty="0">
                <a:latin typeface="Arial Narrow" pitchFamily="34" charset="0"/>
              </a:rPr>
              <a:t>The cornerstone of efficient graph algorithms</a:t>
            </a:r>
            <a:endParaRPr lang="en-US" sz="2400" i="0" dirty="0">
              <a:latin typeface="Arial Narrow" pitchFamily="34" charset="0"/>
            </a:endParaRPr>
          </a:p>
        </p:txBody>
      </p:sp>
      <p:sp>
        <p:nvSpPr>
          <p:cNvPr id="20" name="Title 7"/>
          <p:cNvSpPr txBox="1">
            <a:spLocks/>
          </p:cNvSpPr>
          <p:nvPr/>
        </p:nvSpPr>
        <p:spPr>
          <a:xfrm>
            <a:off x="457200" y="25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 dirty="0" smtClean="0">
                <a:solidFill>
                  <a:srgbClr val="0000FF"/>
                </a:solidFill>
              </a:rPr>
              <a:t>Breadth First Search (From </a:t>
            </a:r>
            <a:r>
              <a:rPr lang="en-US" dirty="0" smtClean="0"/>
              <a:t>s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502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7" grpId="0"/>
      <p:bldP spid="18" grpId="0"/>
      <p:bldP spid="29" grpId="0"/>
      <p:bldP spid="31" grpId="0"/>
      <p:bldP spid="35" grpId="0"/>
      <p:bldP spid="37" grpId="0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04615" y="4322393"/>
            <a:ext cx="4533900" cy="446809"/>
            <a:chOff x="571500" y="4038600"/>
            <a:chExt cx="4533900" cy="446809"/>
          </a:xfrm>
        </p:grpSpPr>
        <p:sp>
          <p:nvSpPr>
            <p:cNvPr id="61" name="TextBox 60"/>
            <p:cNvSpPr txBox="1"/>
            <p:nvPr/>
          </p:nvSpPr>
          <p:spPr>
            <a:xfrm>
              <a:off x="571500" y="4038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FF0000"/>
                </a:buClr>
                <a:buSzPct val="150000"/>
              </a:pPr>
              <a:r>
                <a:rPr lang="en-US" i="0" dirty="0">
                  <a:latin typeface="Arial Narrow" pitchFamily="34" charset="0"/>
                </a:rPr>
                <a:t>d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14400" y="4084462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795866" y="4084462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176866" y="4084462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833966" y="410323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FF0000"/>
                </a:buClr>
                <a:buSzPct val="150000"/>
              </a:pPr>
              <a:r>
                <a:rPr lang="en-US" i="0" dirty="0">
                  <a:latin typeface="Arial Narrow" pitchFamily="34" charset="0"/>
                </a:rPr>
                <a:t>f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121617" y="4114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FF0000"/>
                </a:buClr>
                <a:buSzPct val="150000"/>
              </a:pPr>
              <a:r>
                <a:rPr lang="en-US" i="0" dirty="0">
                  <a:latin typeface="Arial Narrow" pitchFamily="34" charset="0"/>
                </a:rPr>
                <a:t>w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1110066" y="4274962"/>
              <a:ext cx="609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3083517" y="4091566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464517" y="4091566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>
              <a:off x="2405466" y="4282066"/>
              <a:ext cx="609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4706318" y="4123181"/>
              <a:ext cx="381000" cy="362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4381500" y="4116077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FF0000"/>
                </a:buClr>
                <a:buSzPct val="150000"/>
              </a:pPr>
              <a:r>
                <a:rPr lang="en-US" i="0" dirty="0">
                  <a:latin typeface="Arial Narrow" pitchFamily="34" charset="0"/>
                </a:rPr>
                <a:t>g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343400" y="4092843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724400" y="4092843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3665349" y="4283343"/>
              <a:ext cx="609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252782" y="2946318"/>
            <a:ext cx="6323952" cy="409311"/>
            <a:chOff x="1252782" y="2662525"/>
            <a:chExt cx="6323952" cy="409311"/>
          </a:xfrm>
        </p:grpSpPr>
        <p:sp>
          <p:nvSpPr>
            <p:cNvPr id="9" name="Rectangle 8"/>
            <p:cNvSpPr/>
            <p:nvPr/>
          </p:nvSpPr>
          <p:spPr>
            <a:xfrm>
              <a:off x="3241083" y="2667000"/>
              <a:ext cx="381000" cy="381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264617" y="2667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645617" y="2667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527083" y="2667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908083" y="2667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791632" y="2674104"/>
                  <a:ext cx="4494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Clr>
                      <a:srgbClr val="FF0000"/>
                    </a:buClr>
                    <a:buSzPct val="150000"/>
                  </a:pPr>
                  <a14:m>
                    <m:oMathPara xmlns=""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≡</m:t>
                        </m:r>
                      </m:oMath>
                    </m:oMathPara>
                  </a14:m>
                  <a:endParaRPr lang="en-US" i="0" dirty="0">
                    <a:solidFill>
                      <a:srgbClr val="FF0000"/>
                    </a:solidFill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632" y="2674104"/>
                  <a:ext cx="44945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5565183" y="2685772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FF0000"/>
                </a:buClr>
                <a:buSzPct val="150000"/>
              </a:pPr>
              <a:r>
                <a:rPr lang="en-US" i="0" dirty="0">
                  <a:latin typeface="Arial Narrow" pitchFamily="34" charset="0"/>
                </a:rPr>
                <a:t>h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852834" y="269733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FF0000"/>
                </a:buClr>
                <a:buSzPct val="150000"/>
              </a:pPr>
              <a:r>
                <a:rPr lang="en-US" i="0" dirty="0">
                  <a:latin typeface="Arial Narrow" pitchFamily="34" charset="0"/>
                </a:rPr>
                <a:t>f</a:t>
              </a:r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3651789" y="2857500"/>
              <a:ext cx="609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841283" y="2857500"/>
              <a:ext cx="609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6814734" y="2674104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195734" y="2674104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6136683" y="2864604"/>
              <a:ext cx="609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7195734" y="2709608"/>
              <a:ext cx="381000" cy="362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252782" y="2675394"/>
                  <a:ext cx="18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buClr>
                      <a:srgbClr val="FF0000"/>
                    </a:buClr>
                    <a:buSzPct val="150000"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Marked </a:t>
                  </a:r>
                  <a14:m>
                    <m:oMath xmlns=""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b="1" i="0" dirty="0">
                      <a:solidFill>
                        <a:srgbClr val="FF0000"/>
                      </a:solidFill>
                      <a:latin typeface="Arial Narrow" pitchFamily="34" charset="0"/>
                    </a:rPr>
                    <a:t>list</a:t>
                  </a: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2782" y="2675394"/>
                  <a:ext cx="183590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TextBox 98"/>
            <p:cNvSpPr txBox="1"/>
            <p:nvPr/>
          </p:nvSpPr>
          <p:spPr>
            <a:xfrm>
              <a:off x="4304654" y="2662525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FF0000"/>
                </a:buClr>
                <a:buSzPct val="150000"/>
              </a:pPr>
              <a:r>
                <a:rPr lang="en-US" i="0" dirty="0">
                  <a:latin typeface="Arial Narrow" pitchFamily="34" charset="0"/>
                </a:rPr>
                <a:t>d</a:t>
              </a: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8077200" y="504060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i="0" dirty="0">
                <a:latin typeface="Arial Narrow" pitchFamily="34" charset="0"/>
              </a:rPr>
              <a:t>g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47515" y="3200400"/>
            <a:ext cx="3810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8382000" y="32004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8382000" y="35814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8382000" y="39624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8382000" y="43434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382000" y="47244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8382000" y="51054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8382000" y="54864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8382000" y="58674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8382000" y="398670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3986700"/>
                <a:ext cx="304800" cy="369332"/>
              </a:xfrm>
              <a:prstGeom prst="rect">
                <a:avLst/>
              </a:prstGeom>
              <a:blipFill>
                <a:blip r:embed="rId5"/>
                <a:stretch>
                  <a:fillRect r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8458200" y="475681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i="0" dirty="0">
                <a:latin typeface="Arial Narrow" pitchFamily="34" charset="0"/>
              </a:rPr>
              <a:t>7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458200" y="360164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i="0" dirty="0">
                <a:latin typeface="Arial Narrow" pitchFamily="34" charset="0"/>
              </a:rPr>
              <a:t>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329047" y="5911979"/>
            <a:ext cx="43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i="0" dirty="0">
                <a:latin typeface="Arial Narrow" pitchFamily="34" charset="0"/>
              </a:rPr>
              <a:t>48</a:t>
            </a:r>
          </a:p>
        </p:txBody>
      </p:sp>
      <p:sp>
        <p:nvSpPr>
          <p:cNvPr id="116" name="TextBox 115"/>
          <p:cNvSpPr txBox="1"/>
          <p:nvPr/>
        </p:nvSpPr>
        <p:spPr>
          <a:xfrm rot="16200000">
            <a:off x="8361313" y="437175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b="1" i="0" dirty="0">
                <a:latin typeface="Arial Narrow" pitchFamily="34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8382000" y="5141868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5141868"/>
                <a:ext cx="304800" cy="369332"/>
              </a:xfrm>
              <a:prstGeom prst="rect">
                <a:avLst/>
              </a:prstGeom>
              <a:blipFill>
                <a:blip r:embed="rId6"/>
                <a:stretch>
                  <a:fillRect r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/>
          <p:cNvSpPr txBox="1"/>
          <p:nvPr/>
        </p:nvSpPr>
        <p:spPr>
          <a:xfrm>
            <a:off x="8361313" y="5441262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800" i="0" dirty="0">
                <a:latin typeface="Arial Narrow" pitchFamily="34" charset="0"/>
              </a:rPr>
              <a:t>∞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8077200" y="5879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i="0" dirty="0">
                <a:latin typeface="Arial Narrow" pitchFamily="34" charset="0"/>
              </a:rPr>
              <a:t>h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077200" y="358854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i="0" dirty="0">
                <a:latin typeface="Arial Narrow" pitchFamily="34" charset="0"/>
              </a:rPr>
              <a:t>f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4480302" y="2470666"/>
            <a:ext cx="0" cy="42493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1536894" y="3886489"/>
            <a:ext cx="6616506" cy="1562285"/>
          </a:xfrm>
          <a:custGeom>
            <a:avLst/>
            <a:gdLst>
              <a:gd name="connsiteX0" fmla="*/ 0 w 6199322"/>
              <a:gd name="connsiteY0" fmla="*/ 666427 h 1259408"/>
              <a:gd name="connsiteX1" fmla="*/ 1317355 w 6199322"/>
              <a:gd name="connsiteY1" fmla="*/ 1154624 h 1259408"/>
              <a:gd name="connsiteX2" fmla="*/ 3029918 w 6199322"/>
              <a:gd name="connsiteY2" fmla="*/ 1185620 h 1259408"/>
              <a:gd name="connsiteX3" fmla="*/ 5656881 w 6199322"/>
              <a:gd name="connsiteY3" fmla="*/ 325464 h 1259408"/>
              <a:gd name="connsiteX4" fmla="*/ 6199322 w 6199322"/>
              <a:gd name="connsiteY4" fmla="*/ 0 h 1259408"/>
              <a:gd name="connsiteX5" fmla="*/ 6199322 w 6199322"/>
              <a:gd name="connsiteY5" fmla="*/ 0 h 1259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9322" h="1259408">
                <a:moveTo>
                  <a:pt x="0" y="666427"/>
                </a:moveTo>
                <a:cubicBezTo>
                  <a:pt x="406184" y="867259"/>
                  <a:pt x="812369" y="1068092"/>
                  <a:pt x="1317355" y="1154624"/>
                </a:cubicBezTo>
                <a:cubicBezTo>
                  <a:pt x="1822341" y="1241156"/>
                  <a:pt x="2306664" y="1323813"/>
                  <a:pt x="3029918" y="1185620"/>
                </a:cubicBezTo>
                <a:cubicBezTo>
                  <a:pt x="3753172" y="1047427"/>
                  <a:pt x="5128647" y="523067"/>
                  <a:pt x="5656881" y="325464"/>
                </a:cubicBezTo>
                <a:cubicBezTo>
                  <a:pt x="6185115" y="127861"/>
                  <a:pt x="6199322" y="0"/>
                  <a:pt x="6199322" y="0"/>
                </a:cubicBezTo>
                <a:lnTo>
                  <a:pt x="6199322" y="0"/>
                </a:lnTo>
              </a:path>
            </a:pathLst>
          </a:cu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cxnSpLocks/>
            <a:stCxn id="73" idx="3"/>
          </p:cNvCxnSpPr>
          <p:nvPr/>
        </p:nvCxnSpPr>
        <p:spPr>
          <a:xfrm>
            <a:off x="2959532" y="4583259"/>
            <a:ext cx="5061194" cy="109468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61702" y="5484168"/>
            <a:ext cx="304800" cy="383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i="0" dirty="0">
                <a:latin typeface="Arial Narrow" pitchFamily="34" charset="0"/>
              </a:rPr>
              <a:t>w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16320" y="2410305"/>
            <a:ext cx="186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i="0" dirty="0">
                <a:solidFill>
                  <a:srgbClr val="FF0000"/>
                </a:solidFill>
                <a:latin typeface="Arial Narrow" pitchFamily="34" charset="0"/>
              </a:rPr>
              <a:t>“Move &amp; process d”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06075" y="4987087"/>
            <a:ext cx="193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  <a:buSzPct val="150000"/>
            </a:pPr>
            <a:r>
              <a:rPr lang="en-US" sz="2400" i="0" dirty="0">
                <a:solidFill>
                  <a:srgbClr val="0000FF"/>
                </a:solidFill>
                <a:latin typeface="Arial Narrow" pitchFamily="34" charset="0"/>
              </a:rPr>
              <a:t>Etc. etc.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="" xmlns:a16="http://schemas.microsoft.com/office/drawing/2014/main" id="{C6F7122E-1796-4109-8409-33898B987440}"/>
                  </a:ext>
                </a:extLst>
              </p:cNvPr>
              <p:cNvSpPr txBox="1"/>
              <p:nvPr/>
            </p:nvSpPr>
            <p:spPr>
              <a:xfrm>
                <a:off x="190500" y="970711"/>
                <a:ext cx="90678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i="0" dirty="0">
                    <a:latin typeface="Arial Narrow" pitchFamily="34" charset="0"/>
                  </a:rPr>
                  <a:t>Initially, </a:t>
                </a:r>
                <a14:m>
                  <m:oMath xmlns=""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sz="2400" i="0" dirty="0">
                    <a:latin typeface="Arial Narrow" pitchFamily="34" charset="0"/>
                  </a:rPr>
                  <a:t> </a:t>
                </a:r>
                <a14:m>
                  <m:oMath xmlns=""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sz="2400" i="0" dirty="0">
                    <a:latin typeface="Arial Narrow" pitchFamily="34" charset="0"/>
                  </a:rPr>
                  <a:t> is marked </a:t>
                </a:r>
                <a14:m>
                  <m:oMath xmlns=""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sz="2400" i="0" dirty="0">
                    <a:latin typeface="Arial Narrow" pitchFamily="34" charset="0"/>
                  </a:rPr>
                  <a:t>, all other vertices are </a:t>
                </a:r>
                <a:r>
                  <a:rPr lang="en-US" sz="2400" b="1" dirty="0">
                    <a:latin typeface="Arial Narrow" pitchFamily="34" charset="0"/>
                  </a:rPr>
                  <a:t>un</a:t>
                </a:r>
                <a:r>
                  <a:rPr lang="en-US" sz="2400" i="0" dirty="0">
                    <a:latin typeface="Arial Narrow" pitchFamily="34" charset="0"/>
                  </a:rPr>
                  <a:t>marked (marked “</a:t>
                </a:r>
                <a14:m>
                  <m:oMath xmlns=""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400" i="0" dirty="0">
                    <a:latin typeface="Arial Narrow" pitchFamily="34" charset="0"/>
                  </a:rPr>
                  <a:t>”)</a:t>
                </a:r>
              </a:p>
              <a:p>
                <a:pPr>
                  <a:buClr>
                    <a:srgbClr val="FF0000"/>
                  </a:buClr>
                  <a:buSzPct val="150000"/>
                </a:pPr>
                <a:endParaRPr lang="en-US" sz="2400" dirty="0">
                  <a:latin typeface="Arial Narrow" pitchFamily="34" charset="0"/>
                </a:endParaRPr>
              </a:p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b="0" i="0" dirty="0">
                    <a:latin typeface="Arial Narrow" pitchFamily="34" charset="0"/>
                  </a:rPr>
                  <a:t>1.  Mark </a:t>
                </a:r>
                <a14:m>
                  <m:oMath xmlns=""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sz="2400" b="0" i="0" dirty="0">
                    <a:latin typeface="Arial Narrow" pitchFamily="34" charset="0"/>
                  </a:rPr>
                  <a:t>all </a:t>
                </a:r>
                <a:r>
                  <a:rPr lang="en-US" sz="2400" b="1" i="0" dirty="0">
                    <a:latin typeface="Arial Narrow" pitchFamily="34" charset="0"/>
                  </a:rPr>
                  <a:t>un</a:t>
                </a:r>
                <a:r>
                  <a:rPr lang="en-US" sz="2400" b="0" i="0" dirty="0">
                    <a:latin typeface="Arial Narrow" pitchFamily="34" charset="0"/>
                  </a:rPr>
                  <a:t>marked neighbors of vertices marked </a:t>
                </a:r>
                <a14:m>
                  <m:oMath xmlns=""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b="0" i="0" dirty="0">
                    <a:latin typeface="Arial Narrow" pitchFamily="34" charset="0"/>
                  </a:rPr>
                  <a:t>. If none, STOP.</a:t>
                </a:r>
              </a:p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dirty="0">
                    <a:latin typeface="Arial Narrow" pitchFamily="34" charset="0"/>
                  </a:rPr>
                  <a:t>2</a:t>
                </a:r>
                <a:r>
                  <a:rPr lang="en-US" sz="2400" b="0" i="0" dirty="0">
                    <a:latin typeface="Arial Narrow" pitchFamily="34" charset="0"/>
                  </a:rPr>
                  <a:t>.  </a:t>
                </a:r>
                <a14:m>
                  <m:oMath xmlns=""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</a:rPr>
                      <m:t>←</m:t>
                    </m:r>
                    <m:r>
                      <a:rPr lang="en-US" sz="2400" b="0" i="1" smtClean="0"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</a:rPr>
                      <m:t>+1 </m:t>
                    </m:r>
                  </m:oMath>
                </a14:m>
                <a:r>
                  <a:rPr lang="en-US" sz="2400" b="0" i="0" dirty="0">
                    <a:latin typeface="Arial Narrow" pitchFamily="34" charset="0"/>
                  </a:rPr>
                  <a:t>and go to Step 1.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6F7122E-1796-4109-8409-33898B987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970711"/>
                <a:ext cx="9067800" cy="1569660"/>
              </a:xfrm>
              <a:prstGeom prst="rect">
                <a:avLst/>
              </a:prstGeom>
              <a:blipFill>
                <a:blip r:embed="rId8"/>
                <a:stretch>
                  <a:fillRect l="-1008" t="-3101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38B8A1EA-7B39-45F9-B64C-EA782717C361}"/>
                  </a:ext>
                </a:extLst>
              </p:cNvPr>
              <p:cNvSpPr txBox="1"/>
              <p:nvPr/>
            </p:nvSpPr>
            <p:spPr>
              <a:xfrm>
                <a:off x="3145200" y="2965001"/>
                <a:ext cx="5459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B8A1EA-7B39-45F9-B64C-EA782717C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200" y="2965001"/>
                <a:ext cx="54599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41717844-22B6-43B5-824D-B40A0D625114}"/>
              </a:ext>
            </a:extLst>
          </p:cNvPr>
          <p:cNvGrpSpPr/>
          <p:nvPr/>
        </p:nvGrpSpPr>
        <p:grpSpPr>
          <a:xfrm>
            <a:off x="8396655" y="5504811"/>
            <a:ext cx="293095" cy="389486"/>
            <a:chOff x="7827690" y="2546587"/>
            <a:chExt cx="322405" cy="3894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="" xmlns:a16="http://schemas.microsoft.com/office/drawing/2014/main" id="{3311DE98-01E2-4C8E-B60E-2C1C07172A1D}"/>
                    </a:ext>
                  </a:extLst>
                </p:cNvPr>
                <p:cNvSpPr txBox="1"/>
                <p:nvPr/>
              </p:nvSpPr>
              <p:spPr>
                <a:xfrm>
                  <a:off x="7827690" y="2546587"/>
                  <a:ext cx="1561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Clr>
                      <a:srgbClr val="FF0000"/>
                    </a:buClr>
                    <a:buSzPct val="150000"/>
                  </a:pPr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i="0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311DE98-01E2-4C8E-B60E-2C1C07172A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7690" y="2546587"/>
                  <a:ext cx="156121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8333" r="-5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="" xmlns:a16="http://schemas.microsoft.com/office/drawing/2014/main" id="{189E34C9-9E91-4518-AC1C-8F4073E6BA25}"/>
                    </a:ext>
                  </a:extLst>
                </p:cNvPr>
                <p:cNvSpPr txBox="1"/>
                <p:nvPr/>
              </p:nvSpPr>
              <p:spPr>
                <a:xfrm>
                  <a:off x="7868666" y="2548465"/>
                  <a:ext cx="1561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Clr>
                      <a:srgbClr val="FF0000"/>
                    </a:buClr>
                    <a:buSzPct val="150000"/>
                  </a:pPr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i="0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89E34C9-9E91-4518-AC1C-8F4073E6BA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8666" y="2548465"/>
                  <a:ext cx="156121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4348" r="-1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="" xmlns:a16="http://schemas.microsoft.com/office/drawing/2014/main" id="{0A8028F2-14C5-49BB-B4D9-D262701DD01B}"/>
                    </a:ext>
                  </a:extLst>
                </p:cNvPr>
                <p:cNvSpPr txBox="1"/>
                <p:nvPr/>
              </p:nvSpPr>
              <p:spPr>
                <a:xfrm>
                  <a:off x="7993974" y="2566741"/>
                  <a:ext cx="1561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Clr>
                      <a:srgbClr val="FF0000"/>
                    </a:buClr>
                    <a:buSzPct val="150000"/>
                  </a:pPr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i="0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A8028F2-14C5-49BB-B4D9-D262701DD0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3974" y="2566741"/>
                  <a:ext cx="156121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8696" r="-10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3303AC7-046C-485D-B235-D6FDC7807E10}"/>
              </a:ext>
            </a:extLst>
          </p:cNvPr>
          <p:cNvSpPr txBox="1"/>
          <p:nvPr/>
        </p:nvSpPr>
        <p:spPr>
          <a:xfrm>
            <a:off x="0" y="6211669"/>
            <a:ext cx="123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  <a:buSzPct val="150000"/>
            </a:pPr>
            <a:r>
              <a:rPr lang="en-US" b="1" i="0" dirty="0">
                <a:latin typeface="Arial Narrow" pitchFamily="34" charset="0"/>
              </a:rPr>
              <a:t>Adjacency List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941D631-05B8-4570-AA4F-80CC29090366}"/>
              </a:ext>
            </a:extLst>
          </p:cNvPr>
          <p:cNvSpPr txBox="1"/>
          <p:nvPr/>
        </p:nvSpPr>
        <p:spPr>
          <a:xfrm>
            <a:off x="7924800" y="6211669"/>
            <a:ext cx="1187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  <a:buSzPct val="150000"/>
            </a:pPr>
            <a:r>
              <a:rPr lang="en-US" b="1" i="0" dirty="0">
                <a:latin typeface="Arial Narrow" pitchFamily="34" charset="0"/>
              </a:rPr>
              <a:t>Marked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8181E87B-7FF3-4494-9A43-2068536E01A4}"/>
                  </a:ext>
                </a:extLst>
              </p:cNvPr>
              <p:cNvSpPr txBox="1"/>
              <p:nvPr/>
            </p:nvSpPr>
            <p:spPr>
              <a:xfrm rot="16200000">
                <a:off x="8339861" y="3244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181E87B-7FF3-4494-9A43-2068536E0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339861" y="3244334"/>
                <a:ext cx="3048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1C40924-8480-4582-9D53-AFFD370BB753}"/>
              </a:ext>
            </a:extLst>
          </p:cNvPr>
          <p:cNvSpPr txBox="1"/>
          <p:nvPr/>
        </p:nvSpPr>
        <p:spPr>
          <a:xfrm>
            <a:off x="2819400" y="5393488"/>
            <a:ext cx="2425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  <a:buSzPct val="150000"/>
            </a:pPr>
            <a:r>
              <a:rPr lang="en-US" i="0" dirty="0">
                <a:solidFill>
                  <a:srgbClr val="FF0000"/>
                </a:solidFill>
                <a:latin typeface="Arial Narrow" pitchFamily="34" charset="0"/>
              </a:rPr>
              <a:t>Do Nothing</a:t>
            </a:r>
          </a:p>
          <a:p>
            <a:pPr algn="ctr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(go to next neighbor of d)</a:t>
            </a:r>
            <a:endParaRPr lang="en-US" i="0" dirty="0">
              <a:solidFill>
                <a:srgbClr val="FF0000"/>
              </a:solidFill>
              <a:latin typeface="Arial Narrow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="" xmlns:a16="http://schemas.microsoft.com/office/drawing/2014/main" id="{57FC2DD5-C306-49CD-9BEE-F5A9F07AE4B5}"/>
                  </a:ext>
                </a:extLst>
              </p:cNvPr>
              <p:cNvSpPr txBox="1"/>
              <p:nvPr/>
            </p:nvSpPr>
            <p:spPr>
              <a:xfrm>
                <a:off x="3886200" y="5285051"/>
                <a:ext cx="293031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buClr>
                    <a:srgbClr val="FF0000"/>
                  </a:buClr>
                  <a:buSzPct val="150000"/>
                </a:pPr>
                <a:r>
                  <a:rPr lang="en-US" i="0" dirty="0">
                    <a:solidFill>
                      <a:srgbClr val="FF0000"/>
                    </a:solidFill>
                    <a:latin typeface="Arial Narrow" pitchFamily="34" charset="0"/>
                  </a:rPr>
                  <a:t>Mark w  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i="0" dirty="0">
                  <a:solidFill>
                    <a:srgbClr val="FF0000"/>
                  </a:solidFill>
                  <a:latin typeface="Arial Narrow" pitchFamily="34" charset="0"/>
                </a:endParaRPr>
              </a:p>
              <a:p>
                <a:pPr algn="ctr">
                  <a:buClr>
                    <a:srgbClr val="FF0000"/>
                  </a:buClr>
                  <a:buSzPct val="150000"/>
                </a:pPr>
                <a:r>
                  <a:rPr lang="en-US" dirty="0">
                    <a:solidFill>
                      <a:srgbClr val="FF0000"/>
                    </a:solidFill>
                    <a:latin typeface="Arial Narrow" pitchFamily="34" charset="0"/>
                  </a:rPr>
                  <a:t>Insert w in the </a:t>
                </a:r>
                <a14:m>
                  <m:oMath xmlns=""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i="0" dirty="0">
                    <a:solidFill>
                      <a:srgbClr val="FF0000"/>
                    </a:solidFill>
                    <a:latin typeface="Arial Narrow" pitchFamily="34" charset="0"/>
                  </a:rPr>
                  <a:t> list</a:t>
                </a:r>
              </a:p>
              <a:p>
                <a:pPr algn="ctr">
                  <a:buClr>
                    <a:srgbClr val="FF0000"/>
                  </a:buClr>
                  <a:buSzPct val="150000"/>
                </a:pPr>
                <a:r>
                  <a:rPr lang="en-US" dirty="0">
                    <a:solidFill>
                      <a:srgbClr val="FF0000"/>
                    </a:solidFill>
                    <a:latin typeface="Arial Narrow" pitchFamily="34" charset="0"/>
                  </a:rPr>
                  <a:t>(go to next neighbor of d, if any)</a:t>
                </a:r>
                <a:endParaRPr lang="en-US" i="0" dirty="0">
                  <a:solidFill>
                    <a:srgbClr val="FF0000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7FC2DD5-C306-49CD-9BEE-F5A9F07AE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285051"/>
                <a:ext cx="2930310" cy="923330"/>
              </a:xfrm>
              <a:prstGeom prst="rect">
                <a:avLst/>
              </a:prstGeom>
              <a:blipFill>
                <a:blip r:embed="rId14"/>
                <a:stretch>
                  <a:fillRect l="-417" t="-3311" r="-208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A3384A6-8B88-4EAA-9217-AA5122E7D746}"/>
              </a:ext>
            </a:extLst>
          </p:cNvPr>
          <p:cNvGrpSpPr/>
          <p:nvPr/>
        </p:nvGrpSpPr>
        <p:grpSpPr>
          <a:xfrm>
            <a:off x="1036428" y="3449518"/>
            <a:ext cx="4007050" cy="423317"/>
            <a:chOff x="1036428" y="3449518"/>
            <a:chExt cx="4007050" cy="423317"/>
          </a:xfrm>
        </p:grpSpPr>
        <p:sp>
          <p:nvSpPr>
            <p:cNvPr id="84" name="Rectangle 83">
              <a:extLst>
                <a:ext uri="{FF2B5EF4-FFF2-40B4-BE49-F238E27FC236}">
                  <a16:creationId xmlns="" xmlns:a16="http://schemas.microsoft.com/office/drawing/2014/main" id="{33D376D5-8A84-43D0-B4E9-E89BD101AE77}"/>
                </a:ext>
              </a:extLst>
            </p:cNvPr>
            <p:cNvSpPr/>
            <p:nvPr/>
          </p:nvSpPr>
          <p:spPr>
            <a:xfrm>
              <a:off x="3241083" y="3475786"/>
              <a:ext cx="381000" cy="381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="" xmlns:a16="http://schemas.microsoft.com/office/drawing/2014/main" id="{9D623399-A5DF-4491-93BF-70428B7B7866}"/>
                </a:ext>
              </a:extLst>
            </p:cNvPr>
            <p:cNvSpPr/>
            <p:nvPr/>
          </p:nvSpPr>
          <p:spPr>
            <a:xfrm>
              <a:off x="4264617" y="3475786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="" xmlns:a16="http://schemas.microsoft.com/office/drawing/2014/main" id="{B0C6CF06-B822-4724-9F1B-0AED89A522BE}"/>
                </a:ext>
              </a:extLst>
            </p:cNvPr>
            <p:cNvSpPr/>
            <p:nvPr/>
          </p:nvSpPr>
          <p:spPr>
            <a:xfrm>
              <a:off x="4645617" y="3475786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="" xmlns:a16="http://schemas.microsoft.com/office/drawing/2014/main" id="{E7D74A23-1A35-400C-8A35-60AFC3DA0B71}"/>
                    </a:ext>
                  </a:extLst>
                </p:cNvPr>
                <p:cNvSpPr txBox="1"/>
                <p:nvPr/>
              </p:nvSpPr>
              <p:spPr>
                <a:xfrm>
                  <a:off x="2791632" y="3482890"/>
                  <a:ext cx="4494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Clr>
                      <a:srgbClr val="FF0000"/>
                    </a:buClr>
                    <a:buSzPct val="150000"/>
                  </a:pPr>
                  <a14:m>
                    <m:oMathPara xmlns=""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≡</m:t>
                        </m:r>
                      </m:oMath>
                    </m:oMathPara>
                  </a14:m>
                  <a:endParaRPr lang="en-US" i="0" dirty="0">
                    <a:solidFill>
                      <a:srgbClr val="FF0000"/>
                    </a:solidFill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E7D74A23-1A35-400C-8A35-60AFC3DA0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632" y="3482890"/>
                  <a:ext cx="449451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Arrow Connector 108">
              <a:extLst>
                <a:ext uri="{FF2B5EF4-FFF2-40B4-BE49-F238E27FC236}">
                  <a16:creationId xmlns="" xmlns:a16="http://schemas.microsoft.com/office/drawing/2014/main" id="{EF20EEC4-947E-493E-B82F-1D4DE43B7CF4}"/>
                </a:ext>
              </a:extLst>
            </p:cNvPr>
            <p:cNvCxnSpPr/>
            <p:nvPr/>
          </p:nvCxnSpPr>
          <p:spPr>
            <a:xfrm>
              <a:off x="3651789" y="3666286"/>
              <a:ext cx="609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="" xmlns:a16="http://schemas.microsoft.com/office/drawing/2014/main" id="{C78CE7E9-66CE-4A92-BCC3-98D4770ABF3D}"/>
                </a:ext>
              </a:extLst>
            </p:cNvPr>
            <p:cNvCxnSpPr/>
            <p:nvPr/>
          </p:nvCxnSpPr>
          <p:spPr>
            <a:xfrm flipH="1">
              <a:off x="4662478" y="3478415"/>
              <a:ext cx="381000" cy="362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="" xmlns:a16="http://schemas.microsoft.com/office/drawing/2014/main" id="{68A0AA61-3F3C-44FA-9B7B-85F35998247C}"/>
                    </a:ext>
                  </a:extLst>
                </p:cNvPr>
                <p:cNvSpPr txBox="1"/>
                <p:nvPr/>
              </p:nvSpPr>
              <p:spPr>
                <a:xfrm>
                  <a:off x="1036428" y="3503503"/>
                  <a:ext cx="18744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buClr>
                      <a:srgbClr val="FF0000"/>
                    </a:buClr>
                    <a:buSzPct val="150000"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Marked </a:t>
                  </a:r>
                  <a14:m>
                    <m:oMath xmlns=""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b="1" i="0" dirty="0">
                      <a:solidFill>
                        <a:srgbClr val="FF0000"/>
                      </a:solidFill>
                      <a:latin typeface="Arial Narrow" pitchFamily="34" charset="0"/>
                    </a:rPr>
                    <a:t>list</a:t>
                  </a:r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68A0AA61-3F3C-44FA-9B7B-85F3599824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28" y="3503503"/>
                  <a:ext cx="1874415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325" t="-11667" r="-32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>
              <a:extLst>
                <a:ext uri="{FF2B5EF4-FFF2-40B4-BE49-F238E27FC236}">
                  <a16:creationId xmlns="" xmlns:a16="http://schemas.microsoft.com/office/drawing/2014/main" id="{92BBE9BB-041E-48C0-B313-29F478374A77}"/>
                </a:ext>
              </a:extLst>
            </p:cNvPr>
            <p:cNvSpPr txBox="1"/>
            <p:nvPr/>
          </p:nvSpPr>
          <p:spPr>
            <a:xfrm>
              <a:off x="4304654" y="3471311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FF0000"/>
                </a:buClr>
                <a:buSzPct val="150000"/>
              </a:pPr>
              <a:r>
                <a:rPr lang="en-US" i="0" dirty="0">
                  <a:latin typeface="Arial Narrow" pitchFamily="34" charset="0"/>
                </a:rPr>
                <a:t>w</a:t>
              </a: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="" xmlns:a16="http://schemas.microsoft.com/office/drawing/2014/main" id="{B97B3A89-1C06-4BFE-A86C-217E8B7BFBE3}"/>
                </a:ext>
              </a:extLst>
            </p:cNvPr>
            <p:cNvGrpSpPr/>
            <p:nvPr/>
          </p:nvGrpSpPr>
          <p:grpSpPr>
            <a:xfrm>
              <a:off x="3237152" y="3449518"/>
              <a:ext cx="293095" cy="389486"/>
              <a:chOff x="7827690" y="2546587"/>
              <a:chExt cx="322405" cy="3894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>
                    <a:extLst>
                      <a:ext uri="{FF2B5EF4-FFF2-40B4-BE49-F238E27FC236}">
                        <a16:creationId xmlns="" xmlns:a16="http://schemas.microsoft.com/office/drawing/2014/main" id="{2773E760-376F-413D-9FFD-E4A1A65142AD}"/>
                      </a:ext>
                    </a:extLst>
                  </p:cNvPr>
                  <p:cNvSpPr txBox="1"/>
                  <p:nvPr/>
                </p:nvSpPr>
                <p:spPr>
                  <a:xfrm>
                    <a:off x="7827690" y="2546587"/>
                    <a:ext cx="15612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buClr>
                        <a:srgbClr val="FF0000"/>
                      </a:buClr>
                      <a:buSzPct val="150000"/>
                    </a:pPr>
                    <a14:m>
                      <m:oMathPara xmlns=""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i="0" dirty="0">
                      <a:latin typeface="Arial Narrow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3311DE98-01E2-4C8E-B60E-2C1C07172A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27690" y="2546587"/>
                    <a:ext cx="156121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8333" r="-5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Box 130">
                    <a:extLst>
                      <a:ext uri="{FF2B5EF4-FFF2-40B4-BE49-F238E27FC236}">
                        <a16:creationId xmlns="" xmlns:a16="http://schemas.microsoft.com/office/drawing/2014/main" id="{5B39F984-CC30-44F0-9D1E-4D16CE0EE63F}"/>
                      </a:ext>
                    </a:extLst>
                  </p:cNvPr>
                  <p:cNvSpPr txBox="1"/>
                  <p:nvPr/>
                </p:nvSpPr>
                <p:spPr>
                  <a:xfrm>
                    <a:off x="7868666" y="2548465"/>
                    <a:ext cx="15612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buClr>
                        <a:srgbClr val="FF0000"/>
                      </a:buClr>
                      <a:buSzPct val="150000"/>
                    </a:pPr>
                    <a14:m>
                      <m:oMathPara xmlns=""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i="0" dirty="0">
                      <a:latin typeface="Arial Narrow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189E34C9-9E91-4518-AC1C-8F4073E6BA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68666" y="2548465"/>
                    <a:ext cx="156121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4348" r="-1260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TextBox 134">
                    <a:extLst>
                      <a:ext uri="{FF2B5EF4-FFF2-40B4-BE49-F238E27FC236}">
                        <a16:creationId xmlns="" xmlns:a16="http://schemas.microsoft.com/office/drawing/2014/main" id="{4629C111-B162-4932-B584-24918B3BA335}"/>
                      </a:ext>
                    </a:extLst>
                  </p:cNvPr>
                  <p:cNvSpPr txBox="1"/>
                  <p:nvPr/>
                </p:nvSpPr>
                <p:spPr>
                  <a:xfrm>
                    <a:off x="7993974" y="2566741"/>
                    <a:ext cx="15612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buClr>
                        <a:srgbClr val="FF0000"/>
                      </a:buClr>
                      <a:buSzPct val="150000"/>
                    </a:pPr>
                    <a14:m>
                      <m:oMathPara xmlns=""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i="0" dirty="0">
                      <a:latin typeface="Arial Narrow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0A8028F2-14C5-49BB-B4D9-D262701DD0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3974" y="2566741"/>
                    <a:ext cx="156121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8696" r="-10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8" name="Title 7"/>
          <p:cNvSpPr txBox="1">
            <a:spLocks/>
          </p:cNvSpPr>
          <p:nvPr/>
        </p:nvSpPr>
        <p:spPr>
          <a:xfrm>
            <a:off x="457200" y="25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 dirty="0" smtClean="0">
                <a:solidFill>
                  <a:srgbClr val="0000FF"/>
                </a:solidFill>
              </a:rPr>
              <a:t>Breadth First Search (From </a:t>
            </a:r>
            <a:r>
              <a:rPr lang="en-US" dirty="0" smtClean="0"/>
              <a:t>s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305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6 L 0.13507 0.0025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20" grpId="0" animBg="1"/>
      <p:bldP spid="20" grpId="1" animBg="1"/>
      <p:bldP spid="28" grpId="0"/>
      <p:bldP spid="34" grpId="0"/>
      <p:bldP spid="29" grpId="0"/>
      <p:bldP spid="29" grpId="1"/>
      <p:bldP spid="100" grpId="0"/>
      <p:bldP spid="100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04615" y="4322393"/>
            <a:ext cx="4533900" cy="446809"/>
            <a:chOff x="571500" y="4038600"/>
            <a:chExt cx="4533900" cy="446809"/>
          </a:xfrm>
        </p:grpSpPr>
        <p:sp>
          <p:nvSpPr>
            <p:cNvPr id="61" name="TextBox 60"/>
            <p:cNvSpPr txBox="1"/>
            <p:nvPr/>
          </p:nvSpPr>
          <p:spPr>
            <a:xfrm>
              <a:off x="571500" y="4038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FF0000"/>
                </a:buClr>
                <a:buSzPct val="150000"/>
              </a:pPr>
              <a:r>
                <a:rPr lang="en-US" i="0" dirty="0">
                  <a:latin typeface="Arial Narrow" pitchFamily="34" charset="0"/>
                </a:rPr>
                <a:t>d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14400" y="4084462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795866" y="4084462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176866" y="4084462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833966" y="410323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FF0000"/>
                </a:buClr>
                <a:buSzPct val="150000"/>
              </a:pPr>
              <a:r>
                <a:rPr lang="en-US" i="0" dirty="0">
                  <a:latin typeface="Arial Narrow" pitchFamily="34" charset="0"/>
                </a:rPr>
                <a:t>f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121617" y="4114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FF0000"/>
                </a:buClr>
                <a:buSzPct val="150000"/>
              </a:pPr>
              <a:r>
                <a:rPr lang="en-US" i="0" dirty="0">
                  <a:latin typeface="Arial Narrow" pitchFamily="34" charset="0"/>
                </a:rPr>
                <a:t>w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1110066" y="4274962"/>
              <a:ext cx="609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3083517" y="4091566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464517" y="4091566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>
              <a:off x="2405466" y="4282066"/>
              <a:ext cx="609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4706318" y="4123181"/>
              <a:ext cx="381000" cy="362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4381500" y="4116077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FF0000"/>
                </a:buClr>
                <a:buSzPct val="150000"/>
              </a:pPr>
              <a:r>
                <a:rPr lang="en-US" i="0" dirty="0">
                  <a:latin typeface="Arial Narrow" pitchFamily="34" charset="0"/>
                </a:rPr>
                <a:t>g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343400" y="4092843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724400" y="4092843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3665349" y="4283343"/>
              <a:ext cx="609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252782" y="2946318"/>
            <a:ext cx="6323952" cy="409311"/>
            <a:chOff x="1252782" y="2662525"/>
            <a:chExt cx="6323952" cy="409311"/>
          </a:xfrm>
        </p:grpSpPr>
        <p:sp>
          <p:nvSpPr>
            <p:cNvPr id="9" name="Rectangle 8"/>
            <p:cNvSpPr/>
            <p:nvPr/>
          </p:nvSpPr>
          <p:spPr>
            <a:xfrm>
              <a:off x="3241083" y="2667000"/>
              <a:ext cx="381000" cy="381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264617" y="2667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645617" y="2667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527083" y="2667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908083" y="2667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791632" y="2674104"/>
                  <a:ext cx="4494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Clr>
                      <a:srgbClr val="FF0000"/>
                    </a:buClr>
                    <a:buSzPct val="150000"/>
                  </a:pPr>
                  <a14:m>
                    <m:oMathPara xmlns=""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≡</m:t>
                        </m:r>
                      </m:oMath>
                    </m:oMathPara>
                  </a14:m>
                  <a:endParaRPr lang="en-US" i="0" dirty="0">
                    <a:solidFill>
                      <a:srgbClr val="FF0000"/>
                    </a:solidFill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632" y="2674104"/>
                  <a:ext cx="44945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5565183" y="2685772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FF0000"/>
                </a:buClr>
                <a:buSzPct val="150000"/>
              </a:pPr>
              <a:r>
                <a:rPr lang="en-US" i="0" dirty="0">
                  <a:latin typeface="Arial Narrow" pitchFamily="34" charset="0"/>
                </a:rPr>
                <a:t>h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852834" y="269733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FF0000"/>
                </a:buClr>
                <a:buSzPct val="150000"/>
              </a:pPr>
              <a:r>
                <a:rPr lang="en-US" i="0" dirty="0">
                  <a:latin typeface="Arial Narrow" pitchFamily="34" charset="0"/>
                </a:rPr>
                <a:t>f</a:t>
              </a:r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3651789" y="2857500"/>
              <a:ext cx="609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841283" y="2857500"/>
              <a:ext cx="609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6814734" y="2674104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195734" y="2674104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6136683" y="2864604"/>
              <a:ext cx="609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7195734" y="2709608"/>
              <a:ext cx="381000" cy="362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252782" y="2675394"/>
                  <a:ext cx="18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buClr>
                      <a:srgbClr val="FF0000"/>
                    </a:buClr>
                    <a:buSzPct val="150000"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Marked </a:t>
                  </a:r>
                  <a14:m>
                    <m:oMath xmlns=""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b="1" i="0" dirty="0">
                      <a:solidFill>
                        <a:srgbClr val="FF0000"/>
                      </a:solidFill>
                      <a:latin typeface="Arial Narrow" pitchFamily="34" charset="0"/>
                    </a:rPr>
                    <a:t>list</a:t>
                  </a: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2782" y="2675394"/>
                  <a:ext cx="183590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TextBox 98"/>
            <p:cNvSpPr txBox="1"/>
            <p:nvPr/>
          </p:nvSpPr>
          <p:spPr>
            <a:xfrm>
              <a:off x="4304654" y="2662525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FF0000"/>
                </a:buClr>
                <a:buSzPct val="150000"/>
              </a:pPr>
              <a:r>
                <a:rPr lang="en-US" i="0" dirty="0">
                  <a:latin typeface="Arial Narrow" pitchFamily="34" charset="0"/>
                </a:rPr>
                <a:t>d</a:t>
              </a: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8077200" y="504060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i="0" dirty="0">
                <a:latin typeface="Arial Narrow" pitchFamily="34" charset="0"/>
              </a:rPr>
              <a:t>g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47515" y="3200400"/>
            <a:ext cx="3810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8382000" y="32004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8382000" y="35814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8382000" y="39624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8382000" y="43434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382000" y="47244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8382000" y="51054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8382000" y="54864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8382000" y="58674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8458200" y="475681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i="0" dirty="0">
                <a:latin typeface="Arial Narrow" pitchFamily="34" charset="0"/>
              </a:rPr>
              <a:t>7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458200" y="360164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i="0" dirty="0">
                <a:latin typeface="Arial Narrow" pitchFamily="34" charset="0"/>
              </a:rPr>
              <a:t>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329047" y="5911979"/>
            <a:ext cx="43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i="0" dirty="0">
                <a:latin typeface="Arial Narrow" pitchFamily="34" charset="0"/>
              </a:rPr>
              <a:t>48</a:t>
            </a:r>
          </a:p>
        </p:txBody>
      </p:sp>
      <p:sp>
        <p:nvSpPr>
          <p:cNvPr id="116" name="TextBox 115"/>
          <p:cNvSpPr txBox="1"/>
          <p:nvPr/>
        </p:nvSpPr>
        <p:spPr>
          <a:xfrm rot="16200000">
            <a:off x="8361313" y="437175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b="1" i="0" dirty="0">
                <a:latin typeface="Arial Narrow" pitchFamily="34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8382000" y="5141868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5141868"/>
                <a:ext cx="304800" cy="369332"/>
              </a:xfrm>
              <a:prstGeom prst="rect">
                <a:avLst/>
              </a:prstGeom>
              <a:blipFill>
                <a:blip r:embed="rId5"/>
                <a:stretch>
                  <a:fillRect r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/>
          <p:cNvSpPr txBox="1"/>
          <p:nvPr/>
        </p:nvSpPr>
        <p:spPr>
          <a:xfrm>
            <a:off x="8077200" y="5879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i="0" dirty="0">
                <a:latin typeface="Arial Narrow" pitchFamily="34" charset="0"/>
              </a:rPr>
              <a:t>h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077200" y="358854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i="0" dirty="0">
                <a:latin typeface="Arial Narrow" pitchFamily="34" charset="0"/>
              </a:rPr>
              <a:t>f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5715000" y="2470666"/>
            <a:ext cx="0" cy="42493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61702" y="5484168"/>
            <a:ext cx="304800" cy="383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i="0" dirty="0">
                <a:latin typeface="Arial Narrow" pitchFamily="34" charset="0"/>
              </a:rPr>
              <a:t>w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16320" y="2410305"/>
            <a:ext cx="186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i="0" dirty="0">
                <a:solidFill>
                  <a:srgbClr val="FF0000"/>
                </a:solidFill>
                <a:latin typeface="Arial Narrow" pitchFamily="34" charset="0"/>
              </a:rPr>
              <a:t>“Move &amp; process d”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="" xmlns:a16="http://schemas.microsoft.com/office/drawing/2014/main" id="{C6F7122E-1796-4109-8409-33898B987440}"/>
                  </a:ext>
                </a:extLst>
              </p:cNvPr>
              <p:cNvSpPr txBox="1"/>
              <p:nvPr/>
            </p:nvSpPr>
            <p:spPr>
              <a:xfrm>
                <a:off x="190500" y="970711"/>
                <a:ext cx="90678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i="0" dirty="0">
                    <a:latin typeface="Arial Narrow" pitchFamily="34" charset="0"/>
                  </a:rPr>
                  <a:t>Initially, </a:t>
                </a:r>
                <a14:m>
                  <m:oMath xmlns=""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sz="2400" i="0" dirty="0">
                    <a:latin typeface="Arial Narrow" pitchFamily="34" charset="0"/>
                  </a:rPr>
                  <a:t> </a:t>
                </a:r>
                <a14:m>
                  <m:oMath xmlns=""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sz="2400" i="0" dirty="0">
                    <a:latin typeface="Arial Narrow" pitchFamily="34" charset="0"/>
                  </a:rPr>
                  <a:t> is marked </a:t>
                </a:r>
                <a14:m>
                  <m:oMath xmlns=""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sz="2400" i="0" dirty="0">
                    <a:latin typeface="Arial Narrow" pitchFamily="34" charset="0"/>
                  </a:rPr>
                  <a:t>, all other vertices are </a:t>
                </a:r>
                <a:r>
                  <a:rPr lang="en-US" sz="2400" b="1" dirty="0">
                    <a:latin typeface="Arial Narrow" pitchFamily="34" charset="0"/>
                  </a:rPr>
                  <a:t>un</a:t>
                </a:r>
                <a:r>
                  <a:rPr lang="en-US" sz="2400" i="0" dirty="0">
                    <a:latin typeface="Arial Narrow" pitchFamily="34" charset="0"/>
                  </a:rPr>
                  <a:t>marked (marked “</a:t>
                </a:r>
                <a14:m>
                  <m:oMath xmlns=""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400" i="0" dirty="0">
                    <a:latin typeface="Arial Narrow" pitchFamily="34" charset="0"/>
                  </a:rPr>
                  <a:t>”)</a:t>
                </a:r>
              </a:p>
              <a:p>
                <a:pPr>
                  <a:buClr>
                    <a:srgbClr val="FF0000"/>
                  </a:buClr>
                  <a:buSzPct val="150000"/>
                </a:pPr>
                <a:endParaRPr lang="en-US" sz="2400" dirty="0">
                  <a:latin typeface="Arial Narrow" pitchFamily="34" charset="0"/>
                </a:endParaRPr>
              </a:p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b="0" i="0" dirty="0">
                    <a:latin typeface="Arial Narrow" pitchFamily="34" charset="0"/>
                  </a:rPr>
                  <a:t>1.  Mark </a:t>
                </a:r>
                <a14:m>
                  <m:oMath xmlns=""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sz="2400" b="0" i="0" dirty="0">
                    <a:latin typeface="Arial Narrow" pitchFamily="34" charset="0"/>
                  </a:rPr>
                  <a:t>all </a:t>
                </a:r>
                <a:r>
                  <a:rPr lang="en-US" sz="2400" b="1" i="0" dirty="0">
                    <a:latin typeface="Arial Narrow" pitchFamily="34" charset="0"/>
                  </a:rPr>
                  <a:t>un</a:t>
                </a:r>
                <a:r>
                  <a:rPr lang="en-US" sz="2400" b="0" i="0" dirty="0">
                    <a:latin typeface="Arial Narrow" pitchFamily="34" charset="0"/>
                  </a:rPr>
                  <a:t>marked neighbors of vertices marked </a:t>
                </a:r>
                <a14:m>
                  <m:oMath xmlns=""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b="0" i="0" dirty="0">
                    <a:latin typeface="Arial Narrow" pitchFamily="34" charset="0"/>
                  </a:rPr>
                  <a:t>. If none, STOP.</a:t>
                </a:r>
              </a:p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dirty="0">
                    <a:latin typeface="Arial Narrow" pitchFamily="34" charset="0"/>
                  </a:rPr>
                  <a:t>2</a:t>
                </a:r>
                <a:r>
                  <a:rPr lang="en-US" sz="2400" b="0" i="0" dirty="0">
                    <a:latin typeface="Arial Narrow" pitchFamily="34" charset="0"/>
                  </a:rPr>
                  <a:t>.  </a:t>
                </a:r>
                <a14:m>
                  <m:oMath xmlns=""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</a:rPr>
                      <m:t>←</m:t>
                    </m:r>
                    <m:r>
                      <a:rPr lang="en-US" sz="2400" b="0" i="1" smtClean="0"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</a:rPr>
                      <m:t>+1 </m:t>
                    </m:r>
                  </m:oMath>
                </a14:m>
                <a:r>
                  <a:rPr lang="en-US" sz="2400" b="0" i="0" dirty="0">
                    <a:latin typeface="Arial Narrow" pitchFamily="34" charset="0"/>
                  </a:rPr>
                  <a:t>and go to Step 1.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6F7122E-1796-4109-8409-33898B987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970711"/>
                <a:ext cx="9067800" cy="1569660"/>
              </a:xfrm>
              <a:prstGeom prst="rect">
                <a:avLst/>
              </a:prstGeom>
              <a:blipFill>
                <a:blip r:embed="rId7"/>
                <a:stretch>
                  <a:fillRect l="-1008" t="-3101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38B8A1EA-7B39-45F9-B64C-EA782717C361}"/>
                  </a:ext>
                </a:extLst>
              </p:cNvPr>
              <p:cNvSpPr txBox="1"/>
              <p:nvPr/>
            </p:nvSpPr>
            <p:spPr>
              <a:xfrm>
                <a:off x="3145200" y="2965001"/>
                <a:ext cx="5459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B8A1EA-7B39-45F9-B64C-EA782717C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200" y="2965001"/>
                <a:ext cx="54599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41717844-22B6-43B5-824D-B40A0D625114}"/>
              </a:ext>
            </a:extLst>
          </p:cNvPr>
          <p:cNvGrpSpPr/>
          <p:nvPr/>
        </p:nvGrpSpPr>
        <p:grpSpPr>
          <a:xfrm>
            <a:off x="8382000" y="5504811"/>
            <a:ext cx="293095" cy="389486"/>
            <a:chOff x="7827690" y="2546587"/>
            <a:chExt cx="322405" cy="3894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="" xmlns:a16="http://schemas.microsoft.com/office/drawing/2014/main" id="{3311DE98-01E2-4C8E-B60E-2C1C07172A1D}"/>
                    </a:ext>
                  </a:extLst>
                </p:cNvPr>
                <p:cNvSpPr txBox="1"/>
                <p:nvPr/>
              </p:nvSpPr>
              <p:spPr>
                <a:xfrm>
                  <a:off x="7827690" y="2546587"/>
                  <a:ext cx="1561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Clr>
                      <a:srgbClr val="FF0000"/>
                    </a:buClr>
                    <a:buSzPct val="150000"/>
                  </a:pPr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i="0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311DE98-01E2-4C8E-B60E-2C1C07172A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7690" y="2546587"/>
                  <a:ext cx="156121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8333" r="-5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="" xmlns:a16="http://schemas.microsoft.com/office/drawing/2014/main" id="{189E34C9-9E91-4518-AC1C-8F4073E6BA25}"/>
                    </a:ext>
                  </a:extLst>
                </p:cNvPr>
                <p:cNvSpPr txBox="1"/>
                <p:nvPr/>
              </p:nvSpPr>
              <p:spPr>
                <a:xfrm>
                  <a:off x="7868666" y="2548465"/>
                  <a:ext cx="1561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Clr>
                      <a:srgbClr val="FF0000"/>
                    </a:buClr>
                    <a:buSzPct val="150000"/>
                  </a:pPr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i="0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89E34C9-9E91-4518-AC1C-8F4073E6BA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8666" y="2548465"/>
                  <a:ext cx="156121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4348" r="-1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="" xmlns:a16="http://schemas.microsoft.com/office/drawing/2014/main" id="{0A8028F2-14C5-49BB-B4D9-D262701DD01B}"/>
                    </a:ext>
                  </a:extLst>
                </p:cNvPr>
                <p:cNvSpPr txBox="1"/>
                <p:nvPr/>
              </p:nvSpPr>
              <p:spPr>
                <a:xfrm>
                  <a:off x="7993974" y="2566741"/>
                  <a:ext cx="1561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Clr>
                      <a:srgbClr val="FF0000"/>
                    </a:buClr>
                    <a:buSzPct val="150000"/>
                  </a:pPr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i="0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A8028F2-14C5-49BB-B4D9-D262701DD0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3974" y="2566741"/>
                  <a:ext cx="156121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8696" r="-10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3303AC7-046C-485D-B235-D6FDC7807E10}"/>
              </a:ext>
            </a:extLst>
          </p:cNvPr>
          <p:cNvSpPr txBox="1"/>
          <p:nvPr/>
        </p:nvSpPr>
        <p:spPr>
          <a:xfrm>
            <a:off x="0" y="6211669"/>
            <a:ext cx="123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  <a:buSzPct val="150000"/>
            </a:pPr>
            <a:r>
              <a:rPr lang="en-US" b="1" i="0" dirty="0">
                <a:latin typeface="Arial Narrow" pitchFamily="34" charset="0"/>
              </a:rPr>
              <a:t>Adjacency List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941D631-05B8-4570-AA4F-80CC29090366}"/>
              </a:ext>
            </a:extLst>
          </p:cNvPr>
          <p:cNvSpPr txBox="1"/>
          <p:nvPr/>
        </p:nvSpPr>
        <p:spPr>
          <a:xfrm>
            <a:off x="7924800" y="6211669"/>
            <a:ext cx="1187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  <a:buSzPct val="150000"/>
            </a:pPr>
            <a:r>
              <a:rPr lang="en-US" b="1" i="0" dirty="0">
                <a:latin typeface="Arial Narrow" pitchFamily="34" charset="0"/>
              </a:rPr>
              <a:t>Marked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8181E87B-7FF3-4494-9A43-2068536E01A4}"/>
                  </a:ext>
                </a:extLst>
              </p:cNvPr>
              <p:cNvSpPr txBox="1"/>
              <p:nvPr/>
            </p:nvSpPr>
            <p:spPr>
              <a:xfrm rot="16200000">
                <a:off x="8339861" y="3244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181E87B-7FF3-4494-9A43-2068536E0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339861" y="3244334"/>
                <a:ext cx="3048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A3384A6-8B88-4EAA-9217-AA5122E7D746}"/>
              </a:ext>
            </a:extLst>
          </p:cNvPr>
          <p:cNvGrpSpPr/>
          <p:nvPr/>
        </p:nvGrpSpPr>
        <p:grpSpPr>
          <a:xfrm>
            <a:off x="1036428" y="3449518"/>
            <a:ext cx="4007050" cy="423317"/>
            <a:chOff x="1036428" y="3449518"/>
            <a:chExt cx="4007050" cy="423317"/>
          </a:xfrm>
        </p:grpSpPr>
        <p:sp>
          <p:nvSpPr>
            <p:cNvPr id="84" name="Rectangle 83">
              <a:extLst>
                <a:ext uri="{FF2B5EF4-FFF2-40B4-BE49-F238E27FC236}">
                  <a16:creationId xmlns="" xmlns:a16="http://schemas.microsoft.com/office/drawing/2014/main" id="{33D376D5-8A84-43D0-B4E9-E89BD101AE77}"/>
                </a:ext>
              </a:extLst>
            </p:cNvPr>
            <p:cNvSpPr/>
            <p:nvPr/>
          </p:nvSpPr>
          <p:spPr>
            <a:xfrm>
              <a:off x="3241083" y="3475786"/>
              <a:ext cx="381000" cy="381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="" xmlns:a16="http://schemas.microsoft.com/office/drawing/2014/main" id="{9D623399-A5DF-4491-93BF-70428B7B7866}"/>
                </a:ext>
              </a:extLst>
            </p:cNvPr>
            <p:cNvSpPr/>
            <p:nvPr/>
          </p:nvSpPr>
          <p:spPr>
            <a:xfrm>
              <a:off x="4264617" y="3475786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="" xmlns:a16="http://schemas.microsoft.com/office/drawing/2014/main" id="{B0C6CF06-B822-4724-9F1B-0AED89A522BE}"/>
                </a:ext>
              </a:extLst>
            </p:cNvPr>
            <p:cNvSpPr/>
            <p:nvPr/>
          </p:nvSpPr>
          <p:spPr>
            <a:xfrm>
              <a:off x="4645617" y="3475786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="" xmlns:a16="http://schemas.microsoft.com/office/drawing/2014/main" id="{E7D74A23-1A35-400C-8A35-60AFC3DA0B71}"/>
                    </a:ext>
                  </a:extLst>
                </p:cNvPr>
                <p:cNvSpPr txBox="1"/>
                <p:nvPr/>
              </p:nvSpPr>
              <p:spPr>
                <a:xfrm>
                  <a:off x="2791632" y="3482890"/>
                  <a:ext cx="4494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Clr>
                      <a:srgbClr val="FF0000"/>
                    </a:buClr>
                    <a:buSzPct val="150000"/>
                  </a:pPr>
                  <a14:m>
                    <m:oMathPara xmlns=""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≡</m:t>
                        </m:r>
                      </m:oMath>
                    </m:oMathPara>
                  </a14:m>
                  <a:endParaRPr lang="en-US" i="0" dirty="0">
                    <a:solidFill>
                      <a:srgbClr val="FF0000"/>
                    </a:solidFill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E7D74A23-1A35-400C-8A35-60AFC3DA0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632" y="3482890"/>
                  <a:ext cx="449451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Arrow Connector 108">
              <a:extLst>
                <a:ext uri="{FF2B5EF4-FFF2-40B4-BE49-F238E27FC236}">
                  <a16:creationId xmlns="" xmlns:a16="http://schemas.microsoft.com/office/drawing/2014/main" id="{EF20EEC4-947E-493E-B82F-1D4DE43B7CF4}"/>
                </a:ext>
              </a:extLst>
            </p:cNvPr>
            <p:cNvCxnSpPr/>
            <p:nvPr/>
          </p:nvCxnSpPr>
          <p:spPr>
            <a:xfrm>
              <a:off x="3651789" y="3666286"/>
              <a:ext cx="609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="" xmlns:a16="http://schemas.microsoft.com/office/drawing/2014/main" id="{C78CE7E9-66CE-4A92-BCC3-98D4770ABF3D}"/>
                </a:ext>
              </a:extLst>
            </p:cNvPr>
            <p:cNvCxnSpPr/>
            <p:nvPr/>
          </p:nvCxnSpPr>
          <p:spPr>
            <a:xfrm flipH="1">
              <a:off x="4662478" y="3478415"/>
              <a:ext cx="381000" cy="362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="" xmlns:a16="http://schemas.microsoft.com/office/drawing/2014/main" id="{68A0AA61-3F3C-44FA-9B7B-85F35998247C}"/>
                    </a:ext>
                  </a:extLst>
                </p:cNvPr>
                <p:cNvSpPr txBox="1"/>
                <p:nvPr/>
              </p:nvSpPr>
              <p:spPr>
                <a:xfrm>
                  <a:off x="1036428" y="3503503"/>
                  <a:ext cx="18744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buClr>
                      <a:srgbClr val="FF0000"/>
                    </a:buClr>
                    <a:buSzPct val="150000"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Marked </a:t>
                  </a:r>
                  <a14:m>
                    <m:oMath xmlns=""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b="1" i="0" dirty="0">
                      <a:solidFill>
                        <a:srgbClr val="FF0000"/>
                      </a:solidFill>
                      <a:latin typeface="Arial Narrow" pitchFamily="34" charset="0"/>
                    </a:rPr>
                    <a:t>list</a:t>
                  </a:r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68A0AA61-3F3C-44FA-9B7B-85F3599824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28" y="3503503"/>
                  <a:ext cx="1874415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325" t="-11667" r="-32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>
              <a:extLst>
                <a:ext uri="{FF2B5EF4-FFF2-40B4-BE49-F238E27FC236}">
                  <a16:creationId xmlns="" xmlns:a16="http://schemas.microsoft.com/office/drawing/2014/main" id="{92BBE9BB-041E-48C0-B313-29F478374A77}"/>
                </a:ext>
              </a:extLst>
            </p:cNvPr>
            <p:cNvSpPr txBox="1"/>
            <p:nvPr/>
          </p:nvSpPr>
          <p:spPr>
            <a:xfrm>
              <a:off x="4304654" y="3471311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FF0000"/>
                </a:buClr>
                <a:buSzPct val="150000"/>
              </a:pPr>
              <a:r>
                <a:rPr lang="en-US" i="0" dirty="0">
                  <a:latin typeface="Arial Narrow" pitchFamily="34" charset="0"/>
                </a:rPr>
                <a:t>w</a:t>
              </a: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="" xmlns:a16="http://schemas.microsoft.com/office/drawing/2014/main" id="{B97B3A89-1C06-4BFE-A86C-217E8B7BFBE3}"/>
                </a:ext>
              </a:extLst>
            </p:cNvPr>
            <p:cNvGrpSpPr/>
            <p:nvPr/>
          </p:nvGrpSpPr>
          <p:grpSpPr>
            <a:xfrm>
              <a:off x="3237152" y="3449518"/>
              <a:ext cx="293095" cy="389486"/>
              <a:chOff x="7827690" y="2546587"/>
              <a:chExt cx="322405" cy="3894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>
                    <a:extLst>
                      <a:ext uri="{FF2B5EF4-FFF2-40B4-BE49-F238E27FC236}">
                        <a16:creationId xmlns="" xmlns:a16="http://schemas.microsoft.com/office/drawing/2014/main" id="{2773E760-376F-413D-9FFD-E4A1A65142AD}"/>
                      </a:ext>
                    </a:extLst>
                  </p:cNvPr>
                  <p:cNvSpPr txBox="1"/>
                  <p:nvPr/>
                </p:nvSpPr>
                <p:spPr>
                  <a:xfrm>
                    <a:off x="7827690" y="2546587"/>
                    <a:ext cx="15612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buClr>
                        <a:srgbClr val="FF0000"/>
                      </a:buClr>
                      <a:buSzPct val="150000"/>
                    </a:pPr>
                    <a14:m>
                      <m:oMathPara xmlns=""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i="0" dirty="0">
                      <a:latin typeface="Arial Narrow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3311DE98-01E2-4C8E-B60E-2C1C07172A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27690" y="2546587"/>
                    <a:ext cx="15612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333" r="-5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Box 130">
                    <a:extLst>
                      <a:ext uri="{FF2B5EF4-FFF2-40B4-BE49-F238E27FC236}">
                        <a16:creationId xmlns="" xmlns:a16="http://schemas.microsoft.com/office/drawing/2014/main" id="{5B39F984-CC30-44F0-9D1E-4D16CE0EE63F}"/>
                      </a:ext>
                    </a:extLst>
                  </p:cNvPr>
                  <p:cNvSpPr txBox="1"/>
                  <p:nvPr/>
                </p:nvSpPr>
                <p:spPr>
                  <a:xfrm>
                    <a:off x="7868666" y="2548465"/>
                    <a:ext cx="15612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buClr>
                        <a:srgbClr val="FF0000"/>
                      </a:buClr>
                      <a:buSzPct val="150000"/>
                    </a:pPr>
                    <a14:m>
                      <m:oMathPara xmlns=""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i="0" dirty="0">
                      <a:latin typeface="Arial Narrow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189E34C9-9E91-4518-AC1C-8F4073E6BA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68666" y="2548465"/>
                    <a:ext cx="156121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348" r="-1260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TextBox 134">
                    <a:extLst>
                      <a:ext uri="{FF2B5EF4-FFF2-40B4-BE49-F238E27FC236}">
                        <a16:creationId xmlns="" xmlns:a16="http://schemas.microsoft.com/office/drawing/2014/main" id="{4629C111-B162-4932-B584-24918B3BA335}"/>
                      </a:ext>
                    </a:extLst>
                  </p:cNvPr>
                  <p:cNvSpPr txBox="1"/>
                  <p:nvPr/>
                </p:nvSpPr>
                <p:spPr>
                  <a:xfrm>
                    <a:off x="7993974" y="2566741"/>
                    <a:ext cx="15612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buClr>
                        <a:srgbClr val="FF0000"/>
                      </a:buClr>
                      <a:buSzPct val="150000"/>
                    </a:pPr>
                    <a14:m>
                      <m:oMathPara xmlns=""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i="0" dirty="0">
                      <a:latin typeface="Arial Narrow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0A8028F2-14C5-49BB-B4D9-D262701DD0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3974" y="2566741"/>
                    <a:ext cx="156121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8696" r="-10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87" name="Straight Connector 86">
            <a:extLst>
              <a:ext uri="{FF2B5EF4-FFF2-40B4-BE49-F238E27FC236}">
                <a16:creationId xmlns="" xmlns:a16="http://schemas.microsoft.com/office/drawing/2014/main" id="{AAFE1987-B4A3-4088-AE52-A82BDCC37234}"/>
              </a:ext>
            </a:extLst>
          </p:cNvPr>
          <p:cNvCxnSpPr>
            <a:cxnSpLocks/>
          </p:cNvCxnSpPr>
          <p:nvPr/>
        </p:nvCxnSpPr>
        <p:spPr>
          <a:xfrm>
            <a:off x="2959532" y="4583259"/>
            <a:ext cx="5061194" cy="109468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4A13212B-88CA-4159-9BAF-1027AB55DB7A}"/>
                  </a:ext>
                </a:extLst>
              </p:cNvPr>
              <p:cNvSpPr txBox="1"/>
              <p:nvPr/>
            </p:nvSpPr>
            <p:spPr>
              <a:xfrm>
                <a:off x="8382000" y="398670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13212B-88CA-4159-9BAF-1027AB55D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3986700"/>
                <a:ext cx="304800" cy="369332"/>
              </a:xfrm>
              <a:prstGeom prst="rect">
                <a:avLst/>
              </a:prstGeom>
              <a:blipFill>
                <a:blip r:embed="rId17"/>
                <a:stretch>
                  <a:fillRect r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itle 7"/>
          <p:cNvSpPr txBox="1">
            <a:spLocks/>
          </p:cNvSpPr>
          <p:nvPr/>
        </p:nvSpPr>
        <p:spPr>
          <a:xfrm>
            <a:off x="457200" y="25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 dirty="0" smtClean="0">
                <a:solidFill>
                  <a:srgbClr val="0000FF"/>
                </a:solidFill>
              </a:rPr>
              <a:t>Breadth First Search (From </a:t>
            </a:r>
            <a:r>
              <a:rPr lang="en-US" dirty="0" smtClean="0"/>
              <a:t>s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4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04615" y="4322393"/>
            <a:ext cx="4533900" cy="446809"/>
            <a:chOff x="571500" y="4038600"/>
            <a:chExt cx="4533900" cy="446809"/>
          </a:xfrm>
        </p:grpSpPr>
        <p:sp>
          <p:nvSpPr>
            <p:cNvPr id="61" name="TextBox 60"/>
            <p:cNvSpPr txBox="1"/>
            <p:nvPr/>
          </p:nvSpPr>
          <p:spPr>
            <a:xfrm>
              <a:off x="571500" y="4038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FF0000"/>
                </a:buClr>
                <a:buSzPct val="150000"/>
              </a:pPr>
              <a:r>
                <a:rPr lang="en-US" i="0" dirty="0">
                  <a:latin typeface="Arial Narrow" pitchFamily="34" charset="0"/>
                </a:rPr>
                <a:t>d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14400" y="4084462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795866" y="4084462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176866" y="4084462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833966" y="410323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FF0000"/>
                </a:buClr>
                <a:buSzPct val="150000"/>
              </a:pPr>
              <a:r>
                <a:rPr lang="en-US" i="0" dirty="0">
                  <a:latin typeface="Arial Narrow" pitchFamily="34" charset="0"/>
                </a:rPr>
                <a:t>f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121617" y="4114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FF0000"/>
                </a:buClr>
                <a:buSzPct val="150000"/>
              </a:pPr>
              <a:r>
                <a:rPr lang="en-US" i="0" dirty="0">
                  <a:latin typeface="Arial Narrow" pitchFamily="34" charset="0"/>
                </a:rPr>
                <a:t>w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1110066" y="4274962"/>
              <a:ext cx="609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3083517" y="4091566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464517" y="4091566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>
              <a:off x="2405466" y="4282066"/>
              <a:ext cx="609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4706318" y="4123181"/>
              <a:ext cx="381000" cy="362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4381500" y="4116077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FF0000"/>
                </a:buClr>
                <a:buSzPct val="150000"/>
              </a:pPr>
              <a:r>
                <a:rPr lang="en-US" i="0" dirty="0">
                  <a:latin typeface="Arial Narrow" pitchFamily="34" charset="0"/>
                </a:rPr>
                <a:t>g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343400" y="4092843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724400" y="4092843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3665349" y="4283343"/>
              <a:ext cx="609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252782" y="2946318"/>
            <a:ext cx="6323952" cy="409311"/>
            <a:chOff x="1252782" y="2662525"/>
            <a:chExt cx="6323952" cy="409311"/>
          </a:xfrm>
        </p:grpSpPr>
        <p:sp>
          <p:nvSpPr>
            <p:cNvPr id="9" name="Rectangle 8"/>
            <p:cNvSpPr/>
            <p:nvPr/>
          </p:nvSpPr>
          <p:spPr>
            <a:xfrm>
              <a:off x="3241083" y="2667000"/>
              <a:ext cx="381000" cy="381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264617" y="2667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645617" y="2667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527083" y="2667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908083" y="2667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791632" y="2674104"/>
                  <a:ext cx="4494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Clr>
                      <a:srgbClr val="FF0000"/>
                    </a:buClr>
                    <a:buSzPct val="150000"/>
                  </a:pPr>
                  <a14:m>
                    <m:oMathPara xmlns=""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≡</m:t>
                        </m:r>
                      </m:oMath>
                    </m:oMathPara>
                  </a14:m>
                  <a:endParaRPr lang="en-US" i="0" dirty="0">
                    <a:solidFill>
                      <a:srgbClr val="FF0000"/>
                    </a:solidFill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632" y="2674104"/>
                  <a:ext cx="44945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5565183" y="2685772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FF0000"/>
                </a:buClr>
                <a:buSzPct val="150000"/>
              </a:pPr>
              <a:r>
                <a:rPr lang="en-US" i="0" dirty="0">
                  <a:latin typeface="Arial Narrow" pitchFamily="34" charset="0"/>
                </a:rPr>
                <a:t>h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852834" y="269733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FF0000"/>
                </a:buClr>
                <a:buSzPct val="150000"/>
              </a:pPr>
              <a:r>
                <a:rPr lang="en-US" i="0" dirty="0">
                  <a:latin typeface="Arial Narrow" pitchFamily="34" charset="0"/>
                </a:rPr>
                <a:t>f</a:t>
              </a:r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3651789" y="2857500"/>
              <a:ext cx="609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841283" y="2857500"/>
              <a:ext cx="609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6814734" y="2674104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195734" y="2674104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6136683" y="2864604"/>
              <a:ext cx="609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7195734" y="2709608"/>
              <a:ext cx="381000" cy="362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252782" y="2675394"/>
                  <a:ext cx="18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buClr>
                      <a:srgbClr val="FF0000"/>
                    </a:buClr>
                    <a:buSzPct val="150000"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Marked </a:t>
                  </a:r>
                  <a14:m>
                    <m:oMath xmlns=""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b="1" i="0" dirty="0">
                      <a:solidFill>
                        <a:srgbClr val="FF0000"/>
                      </a:solidFill>
                      <a:latin typeface="Arial Narrow" pitchFamily="34" charset="0"/>
                    </a:rPr>
                    <a:t>list</a:t>
                  </a: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2782" y="2675394"/>
                  <a:ext cx="183590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TextBox 98"/>
            <p:cNvSpPr txBox="1"/>
            <p:nvPr/>
          </p:nvSpPr>
          <p:spPr>
            <a:xfrm>
              <a:off x="4304654" y="2662525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FF0000"/>
                </a:buClr>
                <a:buSzPct val="150000"/>
              </a:pPr>
              <a:r>
                <a:rPr lang="en-US" i="0" dirty="0">
                  <a:latin typeface="Arial Narrow" pitchFamily="34" charset="0"/>
                </a:rPr>
                <a:t>d</a:t>
              </a: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8077200" y="504060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i="0" dirty="0">
                <a:latin typeface="Arial Narrow" pitchFamily="34" charset="0"/>
              </a:rPr>
              <a:t>g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47515" y="3200400"/>
            <a:ext cx="3810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8382000" y="32004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8382000" y="35814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8382000" y="39624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8382000" y="43434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382000" y="47244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8382000" y="51054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8382000" y="54864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8382000" y="58674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8458200" y="475681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i="0" dirty="0">
                <a:latin typeface="Arial Narrow" pitchFamily="34" charset="0"/>
              </a:rPr>
              <a:t>7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458200" y="360164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i="0" dirty="0">
                <a:latin typeface="Arial Narrow" pitchFamily="34" charset="0"/>
              </a:rPr>
              <a:t>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329047" y="5911979"/>
            <a:ext cx="43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i="0" dirty="0">
                <a:latin typeface="Arial Narrow" pitchFamily="34" charset="0"/>
              </a:rPr>
              <a:t>48</a:t>
            </a:r>
          </a:p>
        </p:txBody>
      </p:sp>
      <p:sp>
        <p:nvSpPr>
          <p:cNvPr id="116" name="TextBox 115"/>
          <p:cNvSpPr txBox="1"/>
          <p:nvPr/>
        </p:nvSpPr>
        <p:spPr>
          <a:xfrm rot="16200000">
            <a:off x="8361313" y="437175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b="1" i="0" dirty="0">
                <a:latin typeface="Arial Narrow" pitchFamily="34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8382000" y="5141868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5141868"/>
                <a:ext cx="304800" cy="369332"/>
              </a:xfrm>
              <a:prstGeom prst="rect">
                <a:avLst/>
              </a:prstGeom>
              <a:blipFill>
                <a:blip r:embed="rId5"/>
                <a:stretch>
                  <a:fillRect r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/>
          <p:cNvSpPr txBox="1"/>
          <p:nvPr/>
        </p:nvSpPr>
        <p:spPr>
          <a:xfrm>
            <a:off x="8077200" y="5879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i="0" dirty="0">
                <a:latin typeface="Arial Narrow" pitchFamily="34" charset="0"/>
              </a:rPr>
              <a:t>h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077200" y="358854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i="0" dirty="0">
                <a:latin typeface="Arial Narrow" pitchFamily="34" charset="0"/>
              </a:rPr>
              <a:t>f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5715000" y="2470666"/>
            <a:ext cx="0" cy="42493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61702" y="5484168"/>
            <a:ext cx="304800" cy="383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i="0" dirty="0">
                <a:latin typeface="Arial Narrow" pitchFamily="34" charset="0"/>
              </a:rPr>
              <a:t>w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16320" y="2410305"/>
            <a:ext cx="186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i="0" dirty="0">
                <a:solidFill>
                  <a:srgbClr val="FF0000"/>
                </a:solidFill>
                <a:latin typeface="Arial Narrow" pitchFamily="34" charset="0"/>
              </a:rPr>
              <a:t>“Move &amp; process d”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="" xmlns:a16="http://schemas.microsoft.com/office/drawing/2014/main" id="{C6F7122E-1796-4109-8409-33898B987440}"/>
                  </a:ext>
                </a:extLst>
              </p:cNvPr>
              <p:cNvSpPr txBox="1"/>
              <p:nvPr/>
            </p:nvSpPr>
            <p:spPr>
              <a:xfrm>
                <a:off x="190500" y="970711"/>
                <a:ext cx="90678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i="0" dirty="0">
                    <a:latin typeface="Arial Narrow" pitchFamily="34" charset="0"/>
                  </a:rPr>
                  <a:t>Initially, </a:t>
                </a:r>
                <a14:m>
                  <m:oMath xmlns=""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sz="2400" i="0" dirty="0">
                    <a:latin typeface="Arial Narrow" pitchFamily="34" charset="0"/>
                  </a:rPr>
                  <a:t> </a:t>
                </a:r>
                <a14:m>
                  <m:oMath xmlns=""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sz="2400" i="0" dirty="0">
                    <a:latin typeface="Arial Narrow" pitchFamily="34" charset="0"/>
                  </a:rPr>
                  <a:t> is marked </a:t>
                </a:r>
                <a14:m>
                  <m:oMath xmlns=""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sz="2400" i="0" dirty="0">
                    <a:latin typeface="Arial Narrow" pitchFamily="34" charset="0"/>
                  </a:rPr>
                  <a:t>, all other vertices are </a:t>
                </a:r>
                <a:r>
                  <a:rPr lang="en-US" sz="2400" b="1" dirty="0">
                    <a:latin typeface="Arial Narrow" pitchFamily="34" charset="0"/>
                  </a:rPr>
                  <a:t>un</a:t>
                </a:r>
                <a:r>
                  <a:rPr lang="en-US" sz="2400" i="0" dirty="0">
                    <a:latin typeface="Arial Narrow" pitchFamily="34" charset="0"/>
                  </a:rPr>
                  <a:t>marked (marked “</a:t>
                </a:r>
                <a14:m>
                  <m:oMath xmlns=""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400" i="0" dirty="0">
                    <a:latin typeface="Arial Narrow" pitchFamily="34" charset="0"/>
                  </a:rPr>
                  <a:t>”)</a:t>
                </a:r>
              </a:p>
              <a:p>
                <a:pPr>
                  <a:buClr>
                    <a:srgbClr val="FF0000"/>
                  </a:buClr>
                  <a:buSzPct val="150000"/>
                </a:pPr>
                <a:endParaRPr lang="en-US" sz="2400" dirty="0">
                  <a:latin typeface="Arial Narrow" pitchFamily="34" charset="0"/>
                </a:endParaRPr>
              </a:p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b="0" i="0" dirty="0">
                    <a:latin typeface="Arial Narrow" pitchFamily="34" charset="0"/>
                  </a:rPr>
                  <a:t>1.  Mark </a:t>
                </a:r>
                <a14:m>
                  <m:oMath xmlns=""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sz="2400" b="0" i="0" dirty="0">
                    <a:latin typeface="Arial Narrow" pitchFamily="34" charset="0"/>
                  </a:rPr>
                  <a:t>all </a:t>
                </a:r>
                <a:r>
                  <a:rPr lang="en-US" sz="2400" b="1" i="0" dirty="0">
                    <a:latin typeface="Arial Narrow" pitchFamily="34" charset="0"/>
                  </a:rPr>
                  <a:t>un</a:t>
                </a:r>
                <a:r>
                  <a:rPr lang="en-US" sz="2400" b="0" i="0" dirty="0">
                    <a:latin typeface="Arial Narrow" pitchFamily="34" charset="0"/>
                  </a:rPr>
                  <a:t>marked neighbors of vertices marked </a:t>
                </a:r>
                <a14:m>
                  <m:oMath xmlns=""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b="0" i="0" dirty="0">
                    <a:latin typeface="Arial Narrow" pitchFamily="34" charset="0"/>
                  </a:rPr>
                  <a:t>. If none, STOP.</a:t>
                </a:r>
              </a:p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dirty="0">
                    <a:latin typeface="Arial Narrow" pitchFamily="34" charset="0"/>
                  </a:rPr>
                  <a:t>2</a:t>
                </a:r>
                <a:r>
                  <a:rPr lang="en-US" sz="2400" b="0" i="0" dirty="0">
                    <a:latin typeface="Arial Narrow" pitchFamily="34" charset="0"/>
                  </a:rPr>
                  <a:t>.  </a:t>
                </a:r>
                <a14:m>
                  <m:oMath xmlns=""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</a:rPr>
                      <m:t>←</m:t>
                    </m:r>
                    <m:r>
                      <a:rPr lang="en-US" sz="2400" b="0" i="1" smtClean="0"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</a:rPr>
                      <m:t>+1 </m:t>
                    </m:r>
                  </m:oMath>
                </a14:m>
                <a:r>
                  <a:rPr lang="en-US" sz="2400" b="0" i="0" dirty="0">
                    <a:latin typeface="Arial Narrow" pitchFamily="34" charset="0"/>
                  </a:rPr>
                  <a:t>and go to Step 1.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6F7122E-1796-4109-8409-33898B987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970711"/>
                <a:ext cx="9067800" cy="1569660"/>
              </a:xfrm>
              <a:prstGeom prst="rect">
                <a:avLst/>
              </a:prstGeom>
              <a:blipFill>
                <a:blip r:embed="rId7"/>
                <a:stretch>
                  <a:fillRect l="-1008" t="-3101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38B8A1EA-7B39-45F9-B64C-EA782717C361}"/>
                  </a:ext>
                </a:extLst>
              </p:cNvPr>
              <p:cNvSpPr txBox="1"/>
              <p:nvPr/>
            </p:nvSpPr>
            <p:spPr>
              <a:xfrm>
                <a:off x="3145200" y="2965001"/>
                <a:ext cx="5459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B8A1EA-7B39-45F9-B64C-EA782717C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200" y="2965001"/>
                <a:ext cx="54599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41717844-22B6-43B5-824D-B40A0D625114}"/>
              </a:ext>
            </a:extLst>
          </p:cNvPr>
          <p:cNvGrpSpPr/>
          <p:nvPr/>
        </p:nvGrpSpPr>
        <p:grpSpPr>
          <a:xfrm>
            <a:off x="8382000" y="5504811"/>
            <a:ext cx="293095" cy="389486"/>
            <a:chOff x="7827690" y="2546587"/>
            <a:chExt cx="322405" cy="3894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="" xmlns:a16="http://schemas.microsoft.com/office/drawing/2014/main" id="{3311DE98-01E2-4C8E-B60E-2C1C07172A1D}"/>
                    </a:ext>
                  </a:extLst>
                </p:cNvPr>
                <p:cNvSpPr txBox="1"/>
                <p:nvPr/>
              </p:nvSpPr>
              <p:spPr>
                <a:xfrm>
                  <a:off x="7827690" y="2546587"/>
                  <a:ext cx="1561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Clr>
                      <a:srgbClr val="FF0000"/>
                    </a:buClr>
                    <a:buSzPct val="150000"/>
                  </a:pPr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i="0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311DE98-01E2-4C8E-B60E-2C1C07172A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7690" y="2546587"/>
                  <a:ext cx="156121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8333" r="-5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="" xmlns:a16="http://schemas.microsoft.com/office/drawing/2014/main" id="{189E34C9-9E91-4518-AC1C-8F4073E6BA25}"/>
                    </a:ext>
                  </a:extLst>
                </p:cNvPr>
                <p:cNvSpPr txBox="1"/>
                <p:nvPr/>
              </p:nvSpPr>
              <p:spPr>
                <a:xfrm>
                  <a:off x="7868666" y="2548465"/>
                  <a:ext cx="1561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Clr>
                      <a:srgbClr val="FF0000"/>
                    </a:buClr>
                    <a:buSzPct val="150000"/>
                  </a:pPr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i="0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89E34C9-9E91-4518-AC1C-8F4073E6BA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8666" y="2548465"/>
                  <a:ext cx="156121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4348" r="-1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="" xmlns:a16="http://schemas.microsoft.com/office/drawing/2014/main" id="{0A8028F2-14C5-49BB-B4D9-D262701DD01B}"/>
                    </a:ext>
                  </a:extLst>
                </p:cNvPr>
                <p:cNvSpPr txBox="1"/>
                <p:nvPr/>
              </p:nvSpPr>
              <p:spPr>
                <a:xfrm>
                  <a:off x="7993974" y="2566741"/>
                  <a:ext cx="1561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Clr>
                      <a:srgbClr val="FF0000"/>
                    </a:buClr>
                    <a:buSzPct val="150000"/>
                  </a:pPr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i="0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A8028F2-14C5-49BB-B4D9-D262701DD0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3974" y="2566741"/>
                  <a:ext cx="156121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8696" r="-10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3303AC7-046C-485D-B235-D6FDC7807E10}"/>
              </a:ext>
            </a:extLst>
          </p:cNvPr>
          <p:cNvSpPr txBox="1"/>
          <p:nvPr/>
        </p:nvSpPr>
        <p:spPr>
          <a:xfrm>
            <a:off x="0" y="6211669"/>
            <a:ext cx="123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  <a:buSzPct val="150000"/>
            </a:pPr>
            <a:r>
              <a:rPr lang="en-US" b="1" i="0" dirty="0">
                <a:latin typeface="Arial Narrow" pitchFamily="34" charset="0"/>
              </a:rPr>
              <a:t>Adjacency List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941D631-05B8-4570-AA4F-80CC29090366}"/>
              </a:ext>
            </a:extLst>
          </p:cNvPr>
          <p:cNvSpPr txBox="1"/>
          <p:nvPr/>
        </p:nvSpPr>
        <p:spPr>
          <a:xfrm>
            <a:off x="7924800" y="6211669"/>
            <a:ext cx="1187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  <a:buSzPct val="150000"/>
            </a:pPr>
            <a:r>
              <a:rPr lang="en-US" b="1" i="0" dirty="0">
                <a:latin typeface="Arial Narrow" pitchFamily="34" charset="0"/>
              </a:rPr>
              <a:t>Marked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8181E87B-7FF3-4494-9A43-2068536E01A4}"/>
                  </a:ext>
                </a:extLst>
              </p:cNvPr>
              <p:cNvSpPr txBox="1"/>
              <p:nvPr/>
            </p:nvSpPr>
            <p:spPr>
              <a:xfrm rot="16200000">
                <a:off x="8339861" y="3244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181E87B-7FF3-4494-9A43-2068536E0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339861" y="3244334"/>
                <a:ext cx="3048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A3384A6-8B88-4EAA-9217-AA5122E7D746}"/>
              </a:ext>
            </a:extLst>
          </p:cNvPr>
          <p:cNvGrpSpPr/>
          <p:nvPr/>
        </p:nvGrpSpPr>
        <p:grpSpPr>
          <a:xfrm>
            <a:off x="1036428" y="3449518"/>
            <a:ext cx="4007050" cy="423317"/>
            <a:chOff x="1036428" y="3449518"/>
            <a:chExt cx="4007050" cy="423317"/>
          </a:xfrm>
        </p:grpSpPr>
        <p:sp>
          <p:nvSpPr>
            <p:cNvPr id="84" name="Rectangle 83">
              <a:extLst>
                <a:ext uri="{FF2B5EF4-FFF2-40B4-BE49-F238E27FC236}">
                  <a16:creationId xmlns="" xmlns:a16="http://schemas.microsoft.com/office/drawing/2014/main" id="{33D376D5-8A84-43D0-B4E9-E89BD101AE77}"/>
                </a:ext>
              </a:extLst>
            </p:cNvPr>
            <p:cNvSpPr/>
            <p:nvPr/>
          </p:nvSpPr>
          <p:spPr>
            <a:xfrm>
              <a:off x="3241083" y="3475786"/>
              <a:ext cx="381000" cy="381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="" xmlns:a16="http://schemas.microsoft.com/office/drawing/2014/main" id="{9D623399-A5DF-4491-93BF-70428B7B7866}"/>
                </a:ext>
              </a:extLst>
            </p:cNvPr>
            <p:cNvSpPr/>
            <p:nvPr/>
          </p:nvSpPr>
          <p:spPr>
            <a:xfrm>
              <a:off x="4264617" y="3475786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="" xmlns:a16="http://schemas.microsoft.com/office/drawing/2014/main" id="{B0C6CF06-B822-4724-9F1B-0AED89A522BE}"/>
                </a:ext>
              </a:extLst>
            </p:cNvPr>
            <p:cNvSpPr/>
            <p:nvPr/>
          </p:nvSpPr>
          <p:spPr>
            <a:xfrm>
              <a:off x="4645617" y="3475786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="" xmlns:a16="http://schemas.microsoft.com/office/drawing/2014/main" id="{E7D74A23-1A35-400C-8A35-60AFC3DA0B71}"/>
                    </a:ext>
                  </a:extLst>
                </p:cNvPr>
                <p:cNvSpPr txBox="1"/>
                <p:nvPr/>
              </p:nvSpPr>
              <p:spPr>
                <a:xfrm>
                  <a:off x="2791632" y="3482890"/>
                  <a:ext cx="4494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Clr>
                      <a:srgbClr val="FF0000"/>
                    </a:buClr>
                    <a:buSzPct val="150000"/>
                  </a:pPr>
                  <a14:m>
                    <m:oMathPara xmlns=""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≡</m:t>
                        </m:r>
                      </m:oMath>
                    </m:oMathPara>
                  </a14:m>
                  <a:endParaRPr lang="en-US" i="0" dirty="0">
                    <a:solidFill>
                      <a:srgbClr val="FF0000"/>
                    </a:solidFill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E7D74A23-1A35-400C-8A35-60AFC3DA0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632" y="3482890"/>
                  <a:ext cx="449451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Arrow Connector 108">
              <a:extLst>
                <a:ext uri="{FF2B5EF4-FFF2-40B4-BE49-F238E27FC236}">
                  <a16:creationId xmlns="" xmlns:a16="http://schemas.microsoft.com/office/drawing/2014/main" id="{EF20EEC4-947E-493E-B82F-1D4DE43B7CF4}"/>
                </a:ext>
              </a:extLst>
            </p:cNvPr>
            <p:cNvCxnSpPr/>
            <p:nvPr/>
          </p:nvCxnSpPr>
          <p:spPr>
            <a:xfrm>
              <a:off x="3651789" y="3666286"/>
              <a:ext cx="609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="" xmlns:a16="http://schemas.microsoft.com/office/drawing/2014/main" id="{C78CE7E9-66CE-4A92-BCC3-98D4770ABF3D}"/>
                </a:ext>
              </a:extLst>
            </p:cNvPr>
            <p:cNvCxnSpPr/>
            <p:nvPr/>
          </p:nvCxnSpPr>
          <p:spPr>
            <a:xfrm flipH="1">
              <a:off x="4662478" y="3478415"/>
              <a:ext cx="381000" cy="362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="" xmlns:a16="http://schemas.microsoft.com/office/drawing/2014/main" id="{68A0AA61-3F3C-44FA-9B7B-85F35998247C}"/>
                    </a:ext>
                  </a:extLst>
                </p:cNvPr>
                <p:cNvSpPr txBox="1"/>
                <p:nvPr/>
              </p:nvSpPr>
              <p:spPr>
                <a:xfrm>
                  <a:off x="1036428" y="3503503"/>
                  <a:ext cx="18744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buClr>
                      <a:srgbClr val="FF0000"/>
                    </a:buClr>
                    <a:buSzPct val="150000"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Marked </a:t>
                  </a:r>
                  <a14:m>
                    <m:oMath xmlns=""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b="1" i="0" dirty="0">
                      <a:solidFill>
                        <a:srgbClr val="FF0000"/>
                      </a:solidFill>
                      <a:latin typeface="Arial Narrow" pitchFamily="34" charset="0"/>
                    </a:rPr>
                    <a:t>list</a:t>
                  </a:r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68A0AA61-3F3C-44FA-9B7B-85F3599824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28" y="3503503"/>
                  <a:ext cx="1874415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325" t="-11667" r="-32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>
              <a:extLst>
                <a:ext uri="{FF2B5EF4-FFF2-40B4-BE49-F238E27FC236}">
                  <a16:creationId xmlns="" xmlns:a16="http://schemas.microsoft.com/office/drawing/2014/main" id="{92BBE9BB-041E-48C0-B313-29F478374A77}"/>
                </a:ext>
              </a:extLst>
            </p:cNvPr>
            <p:cNvSpPr txBox="1"/>
            <p:nvPr/>
          </p:nvSpPr>
          <p:spPr>
            <a:xfrm>
              <a:off x="4304654" y="3471311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FF0000"/>
                </a:buClr>
                <a:buSzPct val="150000"/>
              </a:pPr>
              <a:r>
                <a:rPr lang="en-US" i="0" dirty="0">
                  <a:latin typeface="Arial Narrow" pitchFamily="34" charset="0"/>
                </a:rPr>
                <a:t>w</a:t>
              </a: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="" xmlns:a16="http://schemas.microsoft.com/office/drawing/2014/main" id="{B97B3A89-1C06-4BFE-A86C-217E8B7BFBE3}"/>
                </a:ext>
              </a:extLst>
            </p:cNvPr>
            <p:cNvGrpSpPr/>
            <p:nvPr/>
          </p:nvGrpSpPr>
          <p:grpSpPr>
            <a:xfrm>
              <a:off x="3237152" y="3449518"/>
              <a:ext cx="293095" cy="389486"/>
              <a:chOff x="7827690" y="2546587"/>
              <a:chExt cx="322405" cy="3894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>
                    <a:extLst>
                      <a:ext uri="{FF2B5EF4-FFF2-40B4-BE49-F238E27FC236}">
                        <a16:creationId xmlns="" xmlns:a16="http://schemas.microsoft.com/office/drawing/2014/main" id="{2773E760-376F-413D-9FFD-E4A1A65142AD}"/>
                      </a:ext>
                    </a:extLst>
                  </p:cNvPr>
                  <p:cNvSpPr txBox="1"/>
                  <p:nvPr/>
                </p:nvSpPr>
                <p:spPr>
                  <a:xfrm>
                    <a:off x="7827690" y="2546587"/>
                    <a:ext cx="15612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buClr>
                        <a:srgbClr val="FF0000"/>
                      </a:buClr>
                      <a:buSzPct val="150000"/>
                    </a:pPr>
                    <a14:m>
                      <m:oMathPara xmlns=""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i="0" dirty="0">
                      <a:latin typeface="Arial Narrow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3311DE98-01E2-4C8E-B60E-2C1C07172A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27690" y="2546587"/>
                    <a:ext cx="15612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333" r="-5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Box 130">
                    <a:extLst>
                      <a:ext uri="{FF2B5EF4-FFF2-40B4-BE49-F238E27FC236}">
                        <a16:creationId xmlns="" xmlns:a16="http://schemas.microsoft.com/office/drawing/2014/main" id="{5B39F984-CC30-44F0-9D1E-4D16CE0EE63F}"/>
                      </a:ext>
                    </a:extLst>
                  </p:cNvPr>
                  <p:cNvSpPr txBox="1"/>
                  <p:nvPr/>
                </p:nvSpPr>
                <p:spPr>
                  <a:xfrm>
                    <a:off x="7868666" y="2548465"/>
                    <a:ext cx="15612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buClr>
                        <a:srgbClr val="FF0000"/>
                      </a:buClr>
                      <a:buSzPct val="150000"/>
                    </a:pPr>
                    <a14:m>
                      <m:oMathPara xmlns=""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i="0" dirty="0">
                      <a:latin typeface="Arial Narrow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189E34C9-9E91-4518-AC1C-8F4073E6BA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68666" y="2548465"/>
                    <a:ext cx="156121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348" r="-1260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TextBox 134">
                    <a:extLst>
                      <a:ext uri="{FF2B5EF4-FFF2-40B4-BE49-F238E27FC236}">
                        <a16:creationId xmlns="" xmlns:a16="http://schemas.microsoft.com/office/drawing/2014/main" id="{4629C111-B162-4932-B584-24918B3BA335}"/>
                      </a:ext>
                    </a:extLst>
                  </p:cNvPr>
                  <p:cNvSpPr txBox="1"/>
                  <p:nvPr/>
                </p:nvSpPr>
                <p:spPr>
                  <a:xfrm>
                    <a:off x="7993974" y="2566741"/>
                    <a:ext cx="15612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buClr>
                        <a:srgbClr val="FF0000"/>
                      </a:buClr>
                      <a:buSzPct val="150000"/>
                    </a:pPr>
                    <a14:m>
                      <m:oMathPara xmlns=""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i="0" dirty="0">
                      <a:latin typeface="Arial Narrow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0A8028F2-14C5-49BB-B4D9-D262701DD0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3974" y="2566741"/>
                    <a:ext cx="156121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8696" r="-10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="" xmlns:a16="http://schemas.microsoft.com/office/drawing/2014/main" id="{3FEC824F-94EC-4C38-A2F1-3B77871E5DA8}"/>
                  </a:ext>
                </a:extLst>
              </p:cNvPr>
              <p:cNvSpPr txBox="1"/>
              <p:nvPr/>
            </p:nvSpPr>
            <p:spPr>
              <a:xfrm>
                <a:off x="5108918" y="5371916"/>
                <a:ext cx="2376969" cy="46166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𝐁𝐅𝐒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Θ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</a:rPr>
                        <m:t>𝑚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FEC824F-94EC-4C38-A2F1-3B77871E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918" y="5371916"/>
                <a:ext cx="2376969" cy="461665"/>
              </a:xfrm>
              <a:prstGeom prst="rect">
                <a:avLst/>
              </a:prstGeom>
              <a:blipFill>
                <a:blip r:embed="rId1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47691065-BB76-49D5-B18A-6FA384DC32A4}"/>
              </a:ext>
            </a:extLst>
          </p:cNvPr>
          <p:cNvSpPr txBox="1"/>
          <p:nvPr/>
        </p:nvSpPr>
        <p:spPr>
          <a:xfrm>
            <a:off x="5105400" y="5842704"/>
            <a:ext cx="2395985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  <a:buSzPct val="150000"/>
            </a:pPr>
            <a:r>
              <a:rPr lang="en-US" sz="2400" i="0" dirty="0">
                <a:solidFill>
                  <a:srgbClr val="FF0000"/>
                </a:solidFill>
                <a:latin typeface="Arial Narrow" pitchFamily="34" charset="0"/>
              </a:rPr>
              <a:t>Can we do better?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="" xmlns:a16="http://schemas.microsoft.com/office/drawing/2014/main" id="{E03B04AE-79DF-4A2C-B9A9-86AC63F619E3}"/>
                  </a:ext>
                </a:extLst>
              </p:cNvPr>
              <p:cNvSpPr txBox="1"/>
              <p:nvPr/>
            </p:nvSpPr>
            <p:spPr>
              <a:xfrm>
                <a:off x="1143000" y="5062130"/>
                <a:ext cx="2404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FF0000"/>
                  </a:buClr>
                  <a:buSzPct val="150000"/>
                  <a:buFontTx/>
                  <a:buChar char="♦"/>
                </a:pPr>
                <a:r>
                  <a:rPr lang="en-US" i="0" dirty="0">
                    <a:latin typeface="Arial Narrow" pitchFamily="34" charset="0"/>
                  </a:rPr>
                  <a:t>Mark node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03B04AE-79DF-4A2C-B9A9-86AC63F61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062130"/>
                <a:ext cx="2404174" cy="369332"/>
              </a:xfrm>
              <a:prstGeom prst="rect">
                <a:avLst/>
              </a:prstGeom>
              <a:blipFill>
                <a:blip r:embed="rId16"/>
                <a:stretch>
                  <a:fillRect l="-4569" t="-39344" b="-45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7641A82E-EBA3-4C64-B850-4E14E687C822}"/>
                  </a:ext>
                </a:extLst>
              </p:cNvPr>
              <p:cNvSpPr txBox="1"/>
              <p:nvPr/>
            </p:nvSpPr>
            <p:spPr>
              <a:xfrm>
                <a:off x="1143000" y="5468137"/>
                <a:ext cx="31216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FF0000"/>
                  </a:buClr>
                  <a:buSzPct val="150000"/>
                  <a:buFontTx/>
                  <a:buChar char="♦"/>
                </a:pPr>
                <a:r>
                  <a:rPr lang="en-US" i="0" dirty="0">
                    <a:latin typeface="Arial Narrow" pitchFamily="34" charset="0"/>
                  </a:rPr>
                  <a:t>Insert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i="0" dirty="0">
                    <a:latin typeface="Arial Narrow" pitchFamily="34" charset="0"/>
                  </a:rPr>
                  <a:t> in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i="0" dirty="0">
                    <a:latin typeface="Arial Narrow" pitchFamily="34" charset="0"/>
                  </a:rPr>
                  <a:t>-marked list: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641A82E-EBA3-4C64-B850-4E14E687C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468137"/>
                <a:ext cx="3121617" cy="369332"/>
              </a:xfrm>
              <a:prstGeom prst="rect">
                <a:avLst/>
              </a:prstGeom>
              <a:blipFill>
                <a:blip r:embed="rId17"/>
                <a:stretch>
                  <a:fillRect l="-3516" t="-39344" b="-45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="" xmlns:a16="http://schemas.microsoft.com/office/drawing/2014/main" id="{CAA9E305-B03A-4945-AF00-1B56D2A286E3}"/>
                  </a:ext>
                </a:extLst>
              </p:cNvPr>
              <p:cNvSpPr txBox="1"/>
              <p:nvPr/>
            </p:nvSpPr>
            <p:spPr>
              <a:xfrm>
                <a:off x="1143000" y="5874143"/>
                <a:ext cx="3203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FF0000"/>
                  </a:buClr>
                  <a:buSzPct val="150000"/>
                  <a:buFontTx/>
                  <a:buChar char="♦"/>
                </a:pPr>
                <a:r>
                  <a:rPr lang="en-US" i="0" dirty="0" smtClean="0">
                    <a:latin typeface="Arial Narrow" pitchFamily="34" charset="0"/>
                  </a:rPr>
                  <a:t>P</a:t>
                </a:r>
                <a14:m/>
                <a:endParaRPr lang="en-US" i="0" dirty="0">
                  <a:latin typeface="Arial Narrow" pitchFamily="34" charset="0"/>
                </a:endParaRP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AA9E305-B03A-4945-AF00-1B56D2A28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874143"/>
                <a:ext cx="3203505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="" xmlns:a16="http://schemas.microsoft.com/office/drawing/2014/main" id="{8789E804-E4F1-4630-A1A8-8153EA74DD10}"/>
                  </a:ext>
                </a:extLst>
              </p:cNvPr>
              <p:cNvSpPr txBox="1"/>
              <p:nvPr/>
            </p:nvSpPr>
            <p:spPr>
              <a:xfrm>
                <a:off x="5638800" y="4191000"/>
                <a:ext cx="16980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14:m/>
                <a:endParaRPr lang="en-US" i="0" dirty="0">
                  <a:latin typeface="Arial Narrow" pitchFamily="34" charset="0"/>
                </a:endParaRPr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789E804-E4F1-4630-A1A8-8153EA74D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191000"/>
                <a:ext cx="1698033" cy="646331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7E97A89B-DB89-478C-9BB4-3EB5BB3F0C79}"/>
                  </a:ext>
                </a:extLst>
              </p:cNvPr>
              <p:cNvSpPr txBox="1"/>
              <p:nvPr/>
            </p:nvSpPr>
            <p:spPr>
              <a:xfrm>
                <a:off x="8382000" y="398670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97A89B-DB89-478C-9BB4-3EB5BB3F0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3986700"/>
                <a:ext cx="304800" cy="369332"/>
              </a:xfrm>
              <a:prstGeom prst="rect">
                <a:avLst/>
              </a:prstGeom>
              <a:blipFill>
                <a:blip r:embed="rId20"/>
                <a:stretch>
                  <a:fillRect r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7086600" y="3581400"/>
            <a:ext cx="228600" cy="5334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019800" y="3925669"/>
            <a:ext cx="304800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i="1" dirty="0" smtClean="0">
                <a:latin typeface="Times New Roman"/>
                <a:cs typeface="Times New Roman"/>
              </a:rPr>
              <a:t>  d</a:t>
            </a:r>
            <a:endParaRPr lang="en-US" i="1" dirty="0" smtClean="0">
              <a:latin typeface="Times New Roman"/>
              <a:cs typeface="Times New Roman"/>
            </a:endParaRPr>
          </a:p>
        </p:txBody>
      </p:sp>
      <p:sp>
        <p:nvSpPr>
          <p:cNvPr id="111" name="Title 7"/>
          <p:cNvSpPr txBox="1">
            <a:spLocks/>
          </p:cNvSpPr>
          <p:nvPr/>
        </p:nvSpPr>
        <p:spPr>
          <a:xfrm>
            <a:off x="457200" y="25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 dirty="0" smtClean="0">
                <a:solidFill>
                  <a:srgbClr val="0000FF"/>
                </a:solidFill>
              </a:rPr>
              <a:t>Breadth First Search (From </a:t>
            </a:r>
            <a:r>
              <a:rPr lang="en-US" dirty="0" smtClean="0"/>
              <a:t>s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459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8" grpId="0"/>
      <p:bldP spid="90" grpId="0"/>
      <p:bldP spid="91" grpId="0"/>
      <p:bldP spid="100" grpId="0"/>
      <p:bldP spid="100" grpId="1"/>
      <p:bldP spid="32" grpId="0" animBg="1"/>
      <p:bldP spid="32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47800" y="19050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181600" y="35814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086600" y="35052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/>
                <a:cs typeface="Times New Roman"/>
              </a:rPr>
              <a:t>v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200400" y="35052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447800" y="34290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/>
                <a:cs typeface="Times New Roman"/>
              </a:rPr>
              <a:t>z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00400" y="19050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/>
                <a:cs typeface="Times New Roman"/>
              </a:rPr>
              <a:t>s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181600" y="19050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934200" y="1985665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/>
                <a:cs typeface="Times New Roman"/>
              </a:rPr>
              <a:t>f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20" name="Straight Connector 19"/>
          <p:cNvCxnSpPr>
            <a:stCxn id="4" idx="6"/>
            <a:endCxn id="16" idx="2"/>
          </p:cNvCxnSpPr>
          <p:nvPr/>
        </p:nvCxnSpPr>
        <p:spPr>
          <a:xfrm>
            <a:off x="2057400" y="2209800"/>
            <a:ext cx="1143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4"/>
            <a:endCxn id="15" idx="0"/>
          </p:cNvCxnSpPr>
          <p:nvPr/>
        </p:nvCxnSpPr>
        <p:spPr>
          <a:xfrm>
            <a:off x="1752600" y="2514600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6" idx="4"/>
            <a:endCxn id="14" idx="0"/>
          </p:cNvCxnSpPr>
          <p:nvPr/>
        </p:nvCxnSpPr>
        <p:spPr>
          <a:xfrm>
            <a:off x="3505200" y="2514600"/>
            <a:ext cx="0" cy="990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3"/>
            <a:endCxn id="14" idx="7"/>
          </p:cNvCxnSpPr>
          <p:nvPr/>
        </p:nvCxnSpPr>
        <p:spPr>
          <a:xfrm flipH="1">
            <a:off x="3720726" y="2425326"/>
            <a:ext cx="1550148" cy="11691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4"/>
            <a:endCxn id="12" idx="0"/>
          </p:cNvCxnSpPr>
          <p:nvPr/>
        </p:nvCxnSpPr>
        <p:spPr>
          <a:xfrm>
            <a:off x="5486400" y="2514600"/>
            <a:ext cx="0" cy="1066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4" idx="6"/>
            <a:endCxn id="12" idx="2"/>
          </p:cNvCxnSpPr>
          <p:nvPr/>
        </p:nvCxnSpPr>
        <p:spPr>
          <a:xfrm>
            <a:off x="3810000" y="3810000"/>
            <a:ext cx="13716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6"/>
            <a:endCxn id="18" idx="2"/>
          </p:cNvCxnSpPr>
          <p:nvPr/>
        </p:nvCxnSpPr>
        <p:spPr>
          <a:xfrm>
            <a:off x="5791200" y="2209800"/>
            <a:ext cx="1143000" cy="806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" idx="7"/>
            <a:endCxn id="18" idx="3"/>
          </p:cNvCxnSpPr>
          <p:nvPr/>
        </p:nvCxnSpPr>
        <p:spPr>
          <a:xfrm flipV="1">
            <a:off x="5701926" y="2505991"/>
            <a:ext cx="1321548" cy="11646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8" idx="4"/>
            <a:endCxn id="13" idx="0"/>
          </p:cNvCxnSpPr>
          <p:nvPr/>
        </p:nvCxnSpPr>
        <p:spPr>
          <a:xfrm>
            <a:off x="7239000" y="2595265"/>
            <a:ext cx="152400" cy="9099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3" idx="2"/>
            <a:endCxn id="12" idx="6"/>
          </p:cNvCxnSpPr>
          <p:nvPr/>
        </p:nvCxnSpPr>
        <p:spPr>
          <a:xfrm rot="10800000" flipV="1">
            <a:off x="5791200" y="3810000"/>
            <a:ext cx="12954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19200" y="1524000"/>
            <a:ext cx="304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895600" y="3276600"/>
            <a:ext cx="304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43000" y="3733800"/>
            <a:ext cx="304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 flipH="1">
            <a:off x="5181600" y="1524000"/>
            <a:ext cx="381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 flipH="1">
            <a:off x="5638800" y="3962400"/>
            <a:ext cx="381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 flipH="1">
            <a:off x="7696200" y="3810000"/>
            <a:ext cx="381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50" name="TextBox 49"/>
          <p:cNvSpPr txBox="1"/>
          <p:nvPr/>
        </p:nvSpPr>
        <p:spPr>
          <a:xfrm flipH="1">
            <a:off x="7620000" y="1981200"/>
            <a:ext cx="3810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124200" y="1524000"/>
            <a:ext cx="304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37" name="Freeform 36"/>
          <p:cNvSpPr/>
          <p:nvPr/>
        </p:nvSpPr>
        <p:spPr>
          <a:xfrm>
            <a:off x="2986999" y="2060864"/>
            <a:ext cx="774510" cy="613311"/>
          </a:xfrm>
          <a:custGeom>
            <a:avLst/>
            <a:gdLst>
              <a:gd name="connsiteX0" fmla="*/ 5583 w 774510"/>
              <a:gd name="connsiteY0" fmla="*/ 0 h 613311"/>
              <a:gd name="connsiteX1" fmla="*/ 15974 w 774510"/>
              <a:gd name="connsiteY1" fmla="*/ 280554 h 613311"/>
              <a:gd name="connsiteX2" fmla="*/ 140665 w 774510"/>
              <a:gd name="connsiteY2" fmla="*/ 509154 h 613311"/>
              <a:gd name="connsiteX3" fmla="*/ 462783 w 774510"/>
              <a:gd name="connsiteY3" fmla="*/ 613063 h 613311"/>
              <a:gd name="connsiteX4" fmla="*/ 774510 w 774510"/>
              <a:gd name="connsiteY4" fmla="*/ 540327 h 613311"/>
              <a:gd name="connsiteX5" fmla="*/ 774510 w 774510"/>
              <a:gd name="connsiteY5" fmla="*/ 540327 h 613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510" h="613311">
                <a:moveTo>
                  <a:pt x="5583" y="0"/>
                </a:moveTo>
                <a:cubicBezTo>
                  <a:pt x="-479" y="97847"/>
                  <a:pt x="-6540" y="195695"/>
                  <a:pt x="15974" y="280554"/>
                </a:cubicBezTo>
                <a:cubicBezTo>
                  <a:pt x="38488" y="365413"/>
                  <a:pt x="66197" y="453736"/>
                  <a:pt x="140665" y="509154"/>
                </a:cubicBezTo>
                <a:cubicBezTo>
                  <a:pt x="215133" y="564572"/>
                  <a:pt x="357142" y="607868"/>
                  <a:pt x="462783" y="613063"/>
                </a:cubicBezTo>
                <a:cubicBezTo>
                  <a:pt x="568424" y="618258"/>
                  <a:pt x="774510" y="540327"/>
                  <a:pt x="774510" y="540327"/>
                </a:cubicBezTo>
                <a:lnTo>
                  <a:pt x="774510" y="540327"/>
                </a:lnTo>
              </a:path>
            </a:pathLst>
          </a:custGeom>
          <a:noFill/>
          <a:ln>
            <a:solidFill>
              <a:srgbClr val="0000FF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58" name="Freeform 57"/>
          <p:cNvSpPr/>
          <p:nvPr/>
        </p:nvSpPr>
        <p:spPr>
          <a:xfrm rot="17192559">
            <a:off x="1473625" y="1921660"/>
            <a:ext cx="886449" cy="715308"/>
          </a:xfrm>
          <a:custGeom>
            <a:avLst/>
            <a:gdLst>
              <a:gd name="connsiteX0" fmla="*/ 5583 w 774510"/>
              <a:gd name="connsiteY0" fmla="*/ 0 h 613311"/>
              <a:gd name="connsiteX1" fmla="*/ 15974 w 774510"/>
              <a:gd name="connsiteY1" fmla="*/ 280554 h 613311"/>
              <a:gd name="connsiteX2" fmla="*/ 140665 w 774510"/>
              <a:gd name="connsiteY2" fmla="*/ 509154 h 613311"/>
              <a:gd name="connsiteX3" fmla="*/ 462783 w 774510"/>
              <a:gd name="connsiteY3" fmla="*/ 613063 h 613311"/>
              <a:gd name="connsiteX4" fmla="*/ 774510 w 774510"/>
              <a:gd name="connsiteY4" fmla="*/ 540327 h 613311"/>
              <a:gd name="connsiteX5" fmla="*/ 774510 w 774510"/>
              <a:gd name="connsiteY5" fmla="*/ 540327 h 613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510" h="613311">
                <a:moveTo>
                  <a:pt x="5583" y="0"/>
                </a:moveTo>
                <a:cubicBezTo>
                  <a:pt x="-479" y="97847"/>
                  <a:pt x="-6540" y="195695"/>
                  <a:pt x="15974" y="280554"/>
                </a:cubicBezTo>
                <a:cubicBezTo>
                  <a:pt x="38488" y="365413"/>
                  <a:pt x="66197" y="453736"/>
                  <a:pt x="140665" y="509154"/>
                </a:cubicBezTo>
                <a:cubicBezTo>
                  <a:pt x="215133" y="564572"/>
                  <a:pt x="357142" y="607868"/>
                  <a:pt x="462783" y="613063"/>
                </a:cubicBezTo>
                <a:cubicBezTo>
                  <a:pt x="568424" y="618258"/>
                  <a:pt x="774510" y="540327"/>
                  <a:pt x="774510" y="540327"/>
                </a:cubicBezTo>
                <a:lnTo>
                  <a:pt x="774510" y="540327"/>
                </a:lnTo>
              </a:path>
            </a:pathLst>
          </a:custGeom>
          <a:noFill/>
          <a:ln>
            <a:solidFill>
              <a:srgbClr val="0000FF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 rot="10800000">
            <a:off x="3308445" y="3335235"/>
            <a:ext cx="774510" cy="613311"/>
          </a:xfrm>
          <a:custGeom>
            <a:avLst/>
            <a:gdLst>
              <a:gd name="connsiteX0" fmla="*/ 5583 w 774510"/>
              <a:gd name="connsiteY0" fmla="*/ 0 h 613311"/>
              <a:gd name="connsiteX1" fmla="*/ 15974 w 774510"/>
              <a:gd name="connsiteY1" fmla="*/ 280554 h 613311"/>
              <a:gd name="connsiteX2" fmla="*/ 140665 w 774510"/>
              <a:gd name="connsiteY2" fmla="*/ 509154 h 613311"/>
              <a:gd name="connsiteX3" fmla="*/ 462783 w 774510"/>
              <a:gd name="connsiteY3" fmla="*/ 613063 h 613311"/>
              <a:gd name="connsiteX4" fmla="*/ 774510 w 774510"/>
              <a:gd name="connsiteY4" fmla="*/ 540327 h 613311"/>
              <a:gd name="connsiteX5" fmla="*/ 774510 w 774510"/>
              <a:gd name="connsiteY5" fmla="*/ 540327 h 613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510" h="613311">
                <a:moveTo>
                  <a:pt x="5583" y="0"/>
                </a:moveTo>
                <a:cubicBezTo>
                  <a:pt x="-479" y="97847"/>
                  <a:pt x="-6540" y="195695"/>
                  <a:pt x="15974" y="280554"/>
                </a:cubicBezTo>
                <a:cubicBezTo>
                  <a:pt x="38488" y="365413"/>
                  <a:pt x="66197" y="453736"/>
                  <a:pt x="140665" y="509154"/>
                </a:cubicBezTo>
                <a:cubicBezTo>
                  <a:pt x="215133" y="564572"/>
                  <a:pt x="357142" y="607868"/>
                  <a:pt x="462783" y="613063"/>
                </a:cubicBezTo>
                <a:cubicBezTo>
                  <a:pt x="568424" y="618258"/>
                  <a:pt x="774510" y="540327"/>
                  <a:pt x="774510" y="540327"/>
                </a:cubicBezTo>
                <a:lnTo>
                  <a:pt x="774510" y="540327"/>
                </a:lnTo>
              </a:path>
            </a:pathLst>
          </a:custGeom>
          <a:noFill/>
          <a:ln>
            <a:solidFill>
              <a:srgbClr val="0000FF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 flipH="1">
            <a:off x="4924370" y="3384749"/>
            <a:ext cx="1144528" cy="739729"/>
          </a:xfrm>
          <a:custGeom>
            <a:avLst/>
            <a:gdLst>
              <a:gd name="connsiteX0" fmla="*/ 1133530 w 1144528"/>
              <a:gd name="connsiteY0" fmla="*/ 671169 h 739729"/>
              <a:gd name="connsiteX1" fmla="*/ 1133530 w 1144528"/>
              <a:gd name="connsiteY1" fmla="*/ 380224 h 739729"/>
              <a:gd name="connsiteX2" fmla="*/ 1019230 w 1144528"/>
              <a:gd name="connsiteY2" fmla="*/ 182796 h 739729"/>
              <a:gd name="connsiteX3" fmla="*/ 749066 w 1144528"/>
              <a:gd name="connsiteY3" fmla="*/ 16542 h 739729"/>
              <a:gd name="connsiteX4" fmla="*/ 489294 w 1144528"/>
              <a:gd name="connsiteY4" fmla="*/ 16542 h 739729"/>
              <a:gd name="connsiteX5" fmla="*/ 239912 w 1144528"/>
              <a:gd name="connsiteY5" fmla="*/ 110060 h 739729"/>
              <a:gd name="connsiteX6" fmla="*/ 32094 w 1144528"/>
              <a:gd name="connsiteY6" fmla="*/ 432178 h 739729"/>
              <a:gd name="connsiteX7" fmla="*/ 921 w 1144528"/>
              <a:gd name="connsiteY7" fmla="*/ 712733 h 739729"/>
              <a:gd name="connsiteX8" fmla="*/ 11312 w 1144528"/>
              <a:gd name="connsiteY8" fmla="*/ 712733 h 739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4528" h="739729">
                <a:moveTo>
                  <a:pt x="1133530" y="671169"/>
                </a:moveTo>
                <a:cubicBezTo>
                  <a:pt x="1143055" y="566394"/>
                  <a:pt x="1152580" y="461619"/>
                  <a:pt x="1133530" y="380224"/>
                </a:cubicBezTo>
                <a:cubicBezTo>
                  <a:pt x="1114480" y="298829"/>
                  <a:pt x="1083307" y="243410"/>
                  <a:pt x="1019230" y="182796"/>
                </a:cubicBezTo>
                <a:cubicBezTo>
                  <a:pt x="955153" y="122182"/>
                  <a:pt x="837389" y="44251"/>
                  <a:pt x="749066" y="16542"/>
                </a:cubicBezTo>
                <a:cubicBezTo>
                  <a:pt x="660743" y="-11167"/>
                  <a:pt x="574153" y="956"/>
                  <a:pt x="489294" y="16542"/>
                </a:cubicBezTo>
                <a:cubicBezTo>
                  <a:pt x="404435" y="32128"/>
                  <a:pt x="316112" y="40787"/>
                  <a:pt x="239912" y="110060"/>
                </a:cubicBezTo>
                <a:cubicBezTo>
                  <a:pt x="163712" y="179333"/>
                  <a:pt x="71926" y="331732"/>
                  <a:pt x="32094" y="432178"/>
                </a:cubicBezTo>
                <a:cubicBezTo>
                  <a:pt x="-7738" y="532623"/>
                  <a:pt x="4385" y="665974"/>
                  <a:pt x="921" y="712733"/>
                </a:cubicBezTo>
                <a:cubicBezTo>
                  <a:pt x="-2543" y="759492"/>
                  <a:pt x="4384" y="736112"/>
                  <a:pt x="11312" y="712733"/>
                </a:cubicBezTo>
              </a:path>
            </a:pathLst>
          </a:custGeom>
          <a:noFill/>
          <a:ln>
            <a:solidFill>
              <a:srgbClr val="0000FF"/>
            </a:solidFill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 flipV="1">
            <a:off x="4953000" y="1981200"/>
            <a:ext cx="1144528" cy="739729"/>
          </a:xfrm>
          <a:custGeom>
            <a:avLst/>
            <a:gdLst>
              <a:gd name="connsiteX0" fmla="*/ 1133530 w 1144528"/>
              <a:gd name="connsiteY0" fmla="*/ 671169 h 739729"/>
              <a:gd name="connsiteX1" fmla="*/ 1133530 w 1144528"/>
              <a:gd name="connsiteY1" fmla="*/ 380224 h 739729"/>
              <a:gd name="connsiteX2" fmla="*/ 1019230 w 1144528"/>
              <a:gd name="connsiteY2" fmla="*/ 182796 h 739729"/>
              <a:gd name="connsiteX3" fmla="*/ 749066 w 1144528"/>
              <a:gd name="connsiteY3" fmla="*/ 16542 h 739729"/>
              <a:gd name="connsiteX4" fmla="*/ 489294 w 1144528"/>
              <a:gd name="connsiteY4" fmla="*/ 16542 h 739729"/>
              <a:gd name="connsiteX5" fmla="*/ 239912 w 1144528"/>
              <a:gd name="connsiteY5" fmla="*/ 110060 h 739729"/>
              <a:gd name="connsiteX6" fmla="*/ 32094 w 1144528"/>
              <a:gd name="connsiteY6" fmla="*/ 432178 h 739729"/>
              <a:gd name="connsiteX7" fmla="*/ 921 w 1144528"/>
              <a:gd name="connsiteY7" fmla="*/ 712733 h 739729"/>
              <a:gd name="connsiteX8" fmla="*/ 11312 w 1144528"/>
              <a:gd name="connsiteY8" fmla="*/ 712733 h 739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4528" h="739729">
                <a:moveTo>
                  <a:pt x="1133530" y="671169"/>
                </a:moveTo>
                <a:cubicBezTo>
                  <a:pt x="1143055" y="566394"/>
                  <a:pt x="1152580" y="461619"/>
                  <a:pt x="1133530" y="380224"/>
                </a:cubicBezTo>
                <a:cubicBezTo>
                  <a:pt x="1114480" y="298829"/>
                  <a:pt x="1083307" y="243410"/>
                  <a:pt x="1019230" y="182796"/>
                </a:cubicBezTo>
                <a:cubicBezTo>
                  <a:pt x="955153" y="122182"/>
                  <a:pt x="837389" y="44251"/>
                  <a:pt x="749066" y="16542"/>
                </a:cubicBezTo>
                <a:cubicBezTo>
                  <a:pt x="660743" y="-11167"/>
                  <a:pt x="574153" y="956"/>
                  <a:pt x="489294" y="16542"/>
                </a:cubicBezTo>
                <a:cubicBezTo>
                  <a:pt x="404435" y="32128"/>
                  <a:pt x="316112" y="40787"/>
                  <a:pt x="239912" y="110060"/>
                </a:cubicBezTo>
                <a:cubicBezTo>
                  <a:pt x="163712" y="179333"/>
                  <a:pt x="71926" y="331732"/>
                  <a:pt x="32094" y="432178"/>
                </a:cubicBezTo>
                <a:cubicBezTo>
                  <a:pt x="-7738" y="532623"/>
                  <a:pt x="4385" y="665974"/>
                  <a:pt x="921" y="712733"/>
                </a:cubicBezTo>
                <a:cubicBezTo>
                  <a:pt x="-2543" y="759492"/>
                  <a:pt x="4384" y="736112"/>
                  <a:pt x="11312" y="712733"/>
                </a:cubicBezTo>
              </a:path>
            </a:pathLst>
          </a:custGeom>
          <a:noFill/>
          <a:ln>
            <a:solidFill>
              <a:srgbClr val="0000FF"/>
            </a:solidFill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 rot="14759844" flipV="1">
            <a:off x="6699345" y="2063000"/>
            <a:ext cx="774510" cy="613311"/>
          </a:xfrm>
          <a:custGeom>
            <a:avLst/>
            <a:gdLst>
              <a:gd name="connsiteX0" fmla="*/ 5583 w 774510"/>
              <a:gd name="connsiteY0" fmla="*/ 0 h 613311"/>
              <a:gd name="connsiteX1" fmla="*/ 15974 w 774510"/>
              <a:gd name="connsiteY1" fmla="*/ 280554 h 613311"/>
              <a:gd name="connsiteX2" fmla="*/ 140665 w 774510"/>
              <a:gd name="connsiteY2" fmla="*/ 509154 h 613311"/>
              <a:gd name="connsiteX3" fmla="*/ 462783 w 774510"/>
              <a:gd name="connsiteY3" fmla="*/ 613063 h 613311"/>
              <a:gd name="connsiteX4" fmla="*/ 774510 w 774510"/>
              <a:gd name="connsiteY4" fmla="*/ 540327 h 613311"/>
              <a:gd name="connsiteX5" fmla="*/ 774510 w 774510"/>
              <a:gd name="connsiteY5" fmla="*/ 540327 h 613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510" h="613311">
                <a:moveTo>
                  <a:pt x="5583" y="0"/>
                </a:moveTo>
                <a:cubicBezTo>
                  <a:pt x="-479" y="97847"/>
                  <a:pt x="-6540" y="195695"/>
                  <a:pt x="15974" y="280554"/>
                </a:cubicBezTo>
                <a:cubicBezTo>
                  <a:pt x="38488" y="365413"/>
                  <a:pt x="66197" y="453736"/>
                  <a:pt x="140665" y="509154"/>
                </a:cubicBezTo>
                <a:cubicBezTo>
                  <a:pt x="215133" y="564572"/>
                  <a:pt x="357142" y="607868"/>
                  <a:pt x="462783" y="613063"/>
                </a:cubicBezTo>
                <a:cubicBezTo>
                  <a:pt x="568424" y="618258"/>
                  <a:pt x="774510" y="540327"/>
                  <a:pt x="774510" y="540327"/>
                </a:cubicBezTo>
                <a:lnTo>
                  <a:pt x="774510" y="540327"/>
                </a:lnTo>
              </a:path>
            </a:pathLst>
          </a:custGeom>
          <a:noFill/>
          <a:ln>
            <a:solidFill>
              <a:srgbClr val="0000FF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66" name="Freeform 65"/>
          <p:cNvSpPr/>
          <p:nvPr/>
        </p:nvSpPr>
        <p:spPr>
          <a:xfrm rot="6206047">
            <a:off x="6851745" y="3417848"/>
            <a:ext cx="774510" cy="613311"/>
          </a:xfrm>
          <a:custGeom>
            <a:avLst/>
            <a:gdLst>
              <a:gd name="connsiteX0" fmla="*/ 5583 w 774510"/>
              <a:gd name="connsiteY0" fmla="*/ 0 h 613311"/>
              <a:gd name="connsiteX1" fmla="*/ 15974 w 774510"/>
              <a:gd name="connsiteY1" fmla="*/ 280554 h 613311"/>
              <a:gd name="connsiteX2" fmla="*/ 140665 w 774510"/>
              <a:gd name="connsiteY2" fmla="*/ 509154 h 613311"/>
              <a:gd name="connsiteX3" fmla="*/ 462783 w 774510"/>
              <a:gd name="connsiteY3" fmla="*/ 613063 h 613311"/>
              <a:gd name="connsiteX4" fmla="*/ 774510 w 774510"/>
              <a:gd name="connsiteY4" fmla="*/ 540327 h 613311"/>
              <a:gd name="connsiteX5" fmla="*/ 774510 w 774510"/>
              <a:gd name="connsiteY5" fmla="*/ 540327 h 613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510" h="613311">
                <a:moveTo>
                  <a:pt x="5583" y="0"/>
                </a:moveTo>
                <a:cubicBezTo>
                  <a:pt x="-479" y="97847"/>
                  <a:pt x="-6540" y="195695"/>
                  <a:pt x="15974" y="280554"/>
                </a:cubicBezTo>
                <a:cubicBezTo>
                  <a:pt x="38488" y="365413"/>
                  <a:pt x="66197" y="453736"/>
                  <a:pt x="140665" y="509154"/>
                </a:cubicBezTo>
                <a:cubicBezTo>
                  <a:pt x="215133" y="564572"/>
                  <a:pt x="357142" y="607868"/>
                  <a:pt x="462783" y="613063"/>
                </a:cubicBezTo>
                <a:cubicBezTo>
                  <a:pt x="568424" y="618258"/>
                  <a:pt x="774510" y="540327"/>
                  <a:pt x="774510" y="540327"/>
                </a:cubicBezTo>
                <a:lnTo>
                  <a:pt x="774510" y="540327"/>
                </a:lnTo>
              </a:path>
            </a:pathLst>
          </a:custGeom>
          <a:noFill/>
          <a:ln>
            <a:solidFill>
              <a:srgbClr val="0000FF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200" y="814454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  <a:buSzPct val="150000"/>
            </a:pPr>
            <a:r>
              <a:rPr lang="en-US" sz="2400" dirty="0">
                <a:latin typeface="Arial Narrow" pitchFamily="34" charset="0"/>
              </a:rPr>
              <a:t>Keeping track of the edge through which a node is marked</a:t>
            </a:r>
            <a:r>
              <a:rPr lang="en-US" sz="2400" b="1" dirty="0">
                <a:latin typeface="Arial Narrow" pitchFamily="34" charset="0"/>
              </a:rPr>
              <a:t> </a:t>
            </a:r>
            <a:endParaRPr lang="en-US" sz="2400" b="1" i="0" dirty="0">
              <a:latin typeface="Arial Narrow" pitchFamily="34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2057400" y="2209800"/>
            <a:ext cx="1143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505200" y="2505991"/>
            <a:ext cx="0" cy="990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3A0341-DB26-4467-B3FF-BEB28BD17456}"/>
              </a:ext>
            </a:extLst>
          </p:cNvPr>
          <p:cNvSpPr txBox="1"/>
          <p:nvPr/>
        </p:nvSpPr>
        <p:spPr>
          <a:xfrm>
            <a:off x="0" y="1406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  <a:buSzPct val="150000"/>
            </a:pPr>
            <a:r>
              <a:rPr lang="en-US" sz="4800" i="0" dirty="0">
                <a:latin typeface="Arial Narrow" pitchFamily="34" charset="0"/>
              </a:rPr>
              <a:t>One More Visual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557918B-64C9-407E-9DD2-13F17E5B2C48}"/>
              </a:ext>
            </a:extLst>
          </p:cNvPr>
          <p:cNvSpPr txBox="1"/>
          <p:nvPr/>
        </p:nvSpPr>
        <p:spPr>
          <a:xfrm>
            <a:off x="743373" y="524427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i="0" dirty="0">
                <a:solidFill>
                  <a:srgbClr val="FF0000"/>
                </a:solidFill>
                <a:latin typeface="Arial Narrow" pitchFamily="34" charset="0"/>
              </a:rPr>
              <a:t>Marked-1 list: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13AE5E8-34CD-4C52-A34A-78E99000E6D0}"/>
              </a:ext>
            </a:extLst>
          </p:cNvPr>
          <p:cNvSpPr txBox="1"/>
          <p:nvPr/>
        </p:nvSpPr>
        <p:spPr>
          <a:xfrm>
            <a:off x="2248699" y="5243320"/>
            <a:ext cx="418302" cy="380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i="0" dirty="0">
                <a:latin typeface="Arial Narrow" pitchFamily="34" charset="0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FDFE7AC-116C-4CC2-8E4A-13AF6D218FF9}"/>
              </a:ext>
            </a:extLst>
          </p:cNvPr>
          <p:cNvSpPr txBox="1"/>
          <p:nvPr/>
        </p:nvSpPr>
        <p:spPr>
          <a:xfrm>
            <a:off x="2705898" y="5258588"/>
            <a:ext cx="418302" cy="380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i="0" dirty="0">
                <a:latin typeface="Arial Narrow" pitchFamily="34" charset="0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234CD77-7256-4211-8496-D00F88A53C27}"/>
              </a:ext>
            </a:extLst>
          </p:cNvPr>
          <p:cNvSpPr txBox="1"/>
          <p:nvPr/>
        </p:nvSpPr>
        <p:spPr>
          <a:xfrm>
            <a:off x="743373" y="575252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i="0" dirty="0">
                <a:solidFill>
                  <a:srgbClr val="FF0000"/>
                </a:solidFill>
                <a:latin typeface="Arial Narrow" pitchFamily="34" charset="0"/>
              </a:rPr>
              <a:t>Marked-2 list: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3B797A1-B9CA-4863-B5D7-E0C85E011DC7}"/>
              </a:ext>
            </a:extLst>
          </p:cNvPr>
          <p:cNvSpPr txBox="1"/>
          <p:nvPr/>
        </p:nvSpPr>
        <p:spPr>
          <a:xfrm>
            <a:off x="2253779" y="5715763"/>
            <a:ext cx="418302" cy="380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i="0" dirty="0">
                <a:latin typeface="Arial Narrow" pitchFamily="34" charset="0"/>
              </a:rPr>
              <a:t>z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6E193E94-2A2E-4642-90CB-62A112987016}"/>
              </a:ext>
            </a:extLst>
          </p:cNvPr>
          <p:cNvSpPr txBox="1"/>
          <p:nvPr/>
        </p:nvSpPr>
        <p:spPr>
          <a:xfrm>
            <a:off x="2716616" y="5715763"/>
            <a:ext cx="418302" cy="380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i="0" dirty="0">
                <a:latin typeface="Arial Narrow" pitchFamily="34" charset="0"/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697F98C-DC25-4FAA-AF64-E20F39AF1FF1}"/>
              </a:ext>
            </a:extLst>
          </p:cNvPr>
          <p:cNvSpPr txBox="1"/>
          <p:nvPr/>
        </p:nvSpPr>
        <p:spPr>
          <a:xfrm>
            <a:off x="3237614" y="5739563"/>
            <a:ext cx="418302" cy="380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i="0" dirty="0">
                <a:latin typeface="Arial Narrow" pitchFamily="34" charset="0"/>
              </a:rPr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8993EE4-8BDE-44D4-BAEF-4F71174931AE}"/>
              </a:ext>
            </a:extLst>
          </p:cNvPr>
          <p:cNvSpPr txBox="1"/>
          <p:nvPr/>
        </p:nvSpPr>
        <p:spPr>
          <a:xfrm>
            <a:off x="743373" y="626078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i="0" dirty="0">
                <a:solidFill>
                  <a:srgbClr val="FF0000"/>
                </a:solidFill>
                <a:latin typeface="Arial Narrow" pitchFamily="34" charset="0"/>
              </a:rPr>
              <a:t>Marked-3 list: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B64FBDDA-BA34-45BE-83DB-C364E9EFC68A}"/>
              </a:ext>
            </a:extLst>
          </p:cNvPr>
          <p:cNvSpPr txBox="1"/>
          <p:nvPr/>
        </p:nvSpPr>
        <p:spPr>
          <a:xfrm>
            <a:off x="2230072" y="6249163"/>
            <a:ext cx="418302" cy="380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i="0" dirty="0">
                <a:latin typeface="Arial Narrow" pitchFamily="34" charset="0"/>
              </a:rPr>
              <a:t>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727FCBD8-7179-4D7E-9D0E-3E4518675207}"/>
              </a:ext>
            </a:extLst>
          </p:cNvPr>
          <p:cNvSpPr txBox="1"/>
          <p:nvPr/>
        </p:nvSpPr>
        <p:spPr>
          <a:xfrm>
            <a:off x="2716616" y="6246382"/>
            <a:ext cx="418302" cy="380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i="0" dirty="0">
                <a:latin typeface="Arial Narrow" pitchFamily="34" charset="0"/>
              </a:rPr>
              <a:t>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C38E08B1-A04C-43C2-B5FE-46A5F3654C17}"/>
              </a:ext>
            </a:extLst>
          </p:cNvPr>
          <p:cNvSpPr txBox="1"/>
          <p:nvPr/>
        </p:nvSpPr>
        <p:spPr>
          <a:xfrm>
            <a:off x="743373" y="473601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i="0" dirty="0">
                <a:solidFill>
                  <a:srgbClr val="FF0000"/>
                </a:solidFill>
                <a:latin typeface="Arial Narrow" pitchFamily="34" charset="0"/>
              </a:rPr>
              <a:t>Marked-0 list: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3C1F4B2F-A473-4305-866A-2ADA60BFF635}"/>
              </a:ext>
            </a:extLst>
          </p:cNvPr>
          <p:cNvSpPr txBox="1"/>
          <p:nvPr/>
        </p:nvSpPr>
        <p:spPr>
          <a:xfrm>
            <a:off x="2268969" y="4724400"/>
            <a:ext cx="418302" cy="380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i="0" dirty="0">
                <a:latin typeface="Arial Narrow" pitchFamily="34" charset="0"/>
              </a:rPr>
              <a:t>s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="" xmlns:a16="http://schemas.microsoft.com/office/drawing/2014/main" id="{7199E5F8-2D48-441E-92B8-25B6BFC4C8E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752600" y="2498371"/>
            <a:ext cx="0" cy="9306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="" xmlns:a16="http://schemas.microsoft.com/office/drawing/2014/main" id="{8568D809-A561-4FFC-B4AA-0299DC92949B}"/>
              </a:ext>
            </a:extLst>
          </p:cNvPr>
          <p:cNvCxnSpPr>
            <a:cxnSpLocks/>
          </p:cNvCxnSpPr>
          <p:nvPr/>
        </p:nvCxnSpPr>
        <p:spPr>
          <a:xfrm>
            <a:off x="2385899" y="5055781"/>
            <a:ext cx="0" cy="2903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7B342D1F-DB06-4DCB-B0C6-B14316F6AA98}"/>
              </a:ext>
            </a:extLst>
          </p:cNvPr>
          <p:cNvCxnSpPr>
            <a:cxnSpLocks/>
          </p:cNvCxnSpPr>
          <p:nvPr/>
        </p:nvCxnSpPr>
        <p:spPr>
          <a:xfrm>
            <a:off x="2383464" y="4497568"/>
            <a:ext cx="0" cy="2903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="" xmlns:a16="http://schemas.microsoft.com/office/drawing/2014/main" id="{B69C9DCB-37E6-4020-908D-1F05FC209A3B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3810000" y="3810000"/>
            <a:ext cx="1371600" cy="76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="" xmlns:a16="http://schemas.microsoft.com/office/drawing/2014/main" id="{43DC0AD2-7C10-4CFE-8FD9-7C6060F3A144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3706715" y="2425326"/>
            <a:ext cx="1564159" cy="11560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="" xmlns:a16="http://schemas.microsoft.com/office/drawing/2014/main" id="{B9AF82EA-200F-482E-BBDD-526A5FD58F91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5811538" y="3810000"/>
            <a:ext cx="1275062" cy="892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="" xmlns:a16="http://schemas.microsoft.com/office/drawing/2014/main" id="{07CB3660-3190-454E-8CD1-68F3AF6B5B92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5704583" y="2505991"/>
            <a:ext cx="1318891" cy="117775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="" xmlns:a16="http://schemas.microsoft.com/office/drawing/2014/main" id="{899BCD96-BC74-4844-9135-953FB78A3EDE}"/>
                  </a:ext>
                </a:extLst>
              </p:cNvPr>
              <p:cNvSpPr txBox="1"/>
              <p:nvPr/>
            </p:nvSpPr>
            <p:spPr>
              <a:xfrm>
                <a:off x="4114805" y="5200941"/>
                <a:ext cx="49529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14:m>
                  <m:oMath xmlns=""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i="0" dirty="0">
                    <a:latin typeface="Arial Narrow" pitchFamily="34" charset="0"/>
                  </a:rPr>
                  <a:t>-node connected graph </a:t>
                </a:r>
                <a14:m>
                  <m:oMath xmlns=""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i="0" dirty="0">
                    <a:latin typeface="Arial Narrow" pitchFamily="34" charset="0"/>
                  </a:rPr>
                  <a:t>-node </a:t>
                </a:r>
                <a:r>
                  <a:rPr lang="en-US" sz="2400" b="1" i="0" dirty="0">
                    <a:latin typeface="Arial Narrow" pitchFamily="34" charset="0"/>
                  </a:rPr>
                  <a:t>tree</a:t>
                </a: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99BCD96-BC74-4844-9135-953FB78A3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5" y="5200941"/>
                <a:ext cx="4952995" cy="461665"/>
              </a:xfrm>
              <a:prstGeom prst="rect">
                <a:avLst/>
              </a:prstGeom>
              <a:blipFill>
                <a:blip r:embed="rId2"/>
                <a:stretch>
                  <a:fillRect t="-10526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="" xmlns:a16="http://schemas.microsoft.com/office/drawing/2014/main" id="{E189272E-4B38-4081-9425-895240E3610D}"/>
                  </a:ext>
                </a:extLst>
              </p:cNvPr>
              <p:cNvSpPr txBox="1"/>
              <p:nvPr/>
            </p:nvSpPr>
            <p:spPr>
              <a:xfrm>
                <a:off x="4114805" y="5758934"/>
                <a:ext cx="4895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14:m>
                  <m:oMath xmlns=""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i="0" dirty="0">
                    <a:latin typeface="Arial Narrow" pitchFamily="34" charset="0"/>
                  </a:rPr>
                  <a:t>-node connected graph with no cycles</a:t>
                </a: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189272E-4B38-4081-9425-895240E36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5" y="5758934"/>
                <a:ext cx="4895301" cy="461665"/>
              </a:xfrm>
              <a:prstGeom prst="rect">
                <a:avLst/>
              </a:prstGeom>
              <a:blipFill>
                <a:blip r:embed="rId3"/>
                <a:stretch>
                  <a:fillRect t="-9333" r="-1868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="" xmlns:a16="http://schemas.microsoft.com/office/drawing/2014/main" id="{154DB446-1BF2-42BF-BE2F-C2B618E03ACC}"/>
                  </a:ext>
                </a:extLst>
              </p:cNvPr>
              <p:cNvSpPr txBox="1"/>
              <p:nvPr/>
            </p:nvSpPr>
            <p:spPr>
              <a:xfrm>
                <a:off x="4114805" y="6289254"/>
                <a:ext cx="4895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𝐛𝐜𝐬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𝐞𝐚𝐜𝐡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𝐧𝐨𝐝𝐞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𝐦𝐚𝐫𝐤𝐞𝐝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𝐨𝐧𝐥𝐲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𝐨𝐧𝐜𝐞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sz="2400" b="1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54DB446-1BF2-42BF-BE2F-C2B618E03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5" y="6289254"/>
                <a:ext cx="4895301" cy="461665"/>
              </a:xfrm>
              <a:prstGeom prst="rect">
                <a:avLst/>
              </a:prstGeom>
              <a:blipFill>
                <a:blip r:embed="rId4"/>
                <a:stretch>
                  <a:fillRect l="-374" r="-374"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620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0.05573 -0.0027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8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  <p:bldP spid="49" grpId="0"/>
      <p:bldP spid="50" grpId="0" animBg="1"/>
      <p:bldP spid="51" grpId="0"/>
      <p:bldP spid="37" grpId="0" animBg="1"/>
      <p:bldP spid="58" grpId="0" animBg="1"/>
      <p:bldP spid="60" grpId="0" animBg="1"/>
      <p:bldP spid="39" grpId="0" animBg="1"/>
      <p:bldP spid="61" grpId="0" animBg="1"/>
      <p:bldP spid="62" grpId="0" animBg="1"/>
      <p:bldP spid="66" grpId="0" animBg="1"/>
      <p:bldP spid="3" grpId="0"/>
      <p:bldP spid="6" grpId="0"/>
      <p:bldP spid="7" grpId="0"/>
      <p:bldP spid="9" grpId="0"/>
      <p:bldP spid="11" grpId="0"/>
      <p:bldP spid="21" grpId="0"/>
      <p:bldP spid="24" grpId="0"/>
      <p:bldP spid="27" grpId="0"/>
      <p:bldP spid="29" grpId="0"/>
      <p:bldP spid="31" grpId="0"/>
      <p:bldP spid="35" grpId="0"/>
      <p:bldP spid="41" grpId="0"/>
      <p:bldP spid="99" grpId="0"/>
      <p:bldP spid="100" grpId="0"/>
      <p:bldP spid="10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BFS Tree (if G connected)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1676400" y="3505200"/>
            <a:ext cx="5410200" cy="2590800"/>
            <a:chOff x="1905000" y="4038600"/>
            <a:chExt cx="5410200" cy="2590800"/>
          </a:xfrm>
        </p:grpSpPr>
        <p:sp>
          <p:nvSpPr>
            <p:cNvPr id="117" name="Oval 116"/>
            <p:cNvSpPr/>
            <p:nvPr/>
          </p:nvSpPr>
          <p:spPr>
            <a:xfrm>
              <a:off x="1905000" y="502920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s</a:t>
              </a:r>
              <a:endParaRPr lang="en-US" b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3314700" y="457200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a</a:t>
              </a:r>
              <a:endParaRPr lang="en-US" b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3314700" y="556260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endParaRPr lang="en-US" b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4861213" y="601980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c</a:t>
              </a:r>
              <a:endParaRPr lang="en-US" b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4861213" y="403860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z</a:t>
              </a:r>
              <a:endParaRPr lang="en-US" b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4861213" y="502920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d</a:t>
              </a:r>
              <a:endParaRPr lang="en-US" b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6705600" y="556260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v</a:t>
              </a:r>
              <a:endParaRPr lang="en-US" b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6705600" y="457200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f</a:t>
              </a:r>
              <a:endParaRPr lang="en-US" b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5" name="Straight Connector 4"/>
            <p:cNvCxnSpPr>
              <a:stCxn id="117" idx="6"/>
              <a:endCxn id="118" idx="2"/>
            </p:cNvCxnSpPr>
            <p:nvPr/>
          </p:nvCxnSpPr>
          <p:spPr>
            <a:xfrm flipV="1">
              <a:off x="2514600" y="4876800"/>
              <a:ext cx="80010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17" idx="6"/>
              <a:endCxn id="119" idx="2"/>
            </p:cNvCxnSpPr>
            <p:nvPr/>
          </p:nvCxnSpPr>
          <p:spPr>
            <a:xfrm>
              <a:off x="2514600" y="5334000"/>
              <a:ext cx="800100" cy="533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118" idx="6"/>
              <a:endCxn id="121" idx="2"/>
            </p:cNvCxnSpPr>
            <p:nvPr/>
          </p:nvCxnSpPr>
          <p:spPr>
            <a:xfrm flipV="1">
              <a:off x="3924300" y="4343400"/>
              <a:ext cx="936913" cy="533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19" idx="6"/>
              <a:endCxn id="122" idx="2"/>
            </p:cNvCxnSpPr>
            <p:nvPr/>
          </p:nvCxnSpPr>
          <p:spPr>
            <a:xfrm flipV="1">
              <a:off x="3924300" y="5334000"/>
              <a:ext cx="936913" cy="533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19" idx="6"/>
              <a:endCxn id="120" idx="2"/>
            </p:cNvCxnSpPr>
            <p:nvPr/>
          </p:nvCxnSpPr>
          <p:spPr>
            <a:xfrm>
              <a:off x="3924300" y="5867400"/>
              <a:ext cx="936913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22" idx="6"/>
              <a:endCxn id="124" idx="2"/>
            </p:cNvCxnSpPr>
            <p:nvPr/>
          </p:nvCxnSpPr>
          <p:spPr>
            <a:xfrm flipV="1">
              <a:off x="5470813" y="4876800"/>
              <a:ext cx="1234787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120" idx="6"/>
              <a:endCxn id="123" idx="2"/>
            </p:cNvCxnSpPr>
            <p:nvPr/>
          </p:nvCxnSpPr>
          <p:spPr>
            <a:xfrm flipV="1">
              <a:off x="5470813" y="5867400"/>
              <a:ext cx="1234787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295400" y="990600"/>
                <a:ext cx="63246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FF0000"/>
                  </a:buClr>
                  <a:buSzPct val="150000"/>
                  <a:buFontTx/>
                  <a:buChar char="♦"/>
                </a:pPr>
                <a:r>
                  <a:rPr lang="en-US" i="0" dirty="0" smtClean="0">
                    <a:latin typeface="Arial Narrow" pitchFamily="34" charset="0"/>
                  </a:rPr>
                  <a:t> Spanning Tree: </a:t>
                </a:r>
                <a:r>
                  <a:rPr lang="en-US" i="0" dirty="0" err="1">
                    <a:solidFill>
                      <a:srgbClr val="FF0000"/>
                    </a:solidFill>
                    <a:latin typeface="Arial Narrow" pitchFamily="34" charset="0"/>
                  </a:rPr>
                  <a:t>subgraph</a:t>
                </a:r>
                <a:r>
                  <a:rPr lang="en-US" i="0" dirty="0">
                    <a:latin typeface="Arial Narrow" pitchFamily="34" charset="0"/>
                  </a:rPr>
                  <a:t> </a:t>
                </a:r>
                <a14:m/>
                <a:r>
                  <a:rPr lang="en-US" i="0" dirty="0">
                    <a:latin typeface="Arial Narrow" pitchFamily="34" charset="0"/>
                  </a:rPr>
                  <a:t>that </a:t>
                </a:r>
              </a:p>
              <a:p>
                <a:pPr>
                  <a:buClr>
                    <a:srgbClr val="FF0000"/>
                  </a:buClr>
                  <a:buSzPct val="150000"/>
                </a:pPr>
                <a:r>
                  <a:rPr lang="en-US" dirty="0">
                    <a:latin typeface="Arial Narrow" pitchFamily="34" charset="0"/>
                  </a:rPr>
                  <a:t>	1. is a </a:t>
                </a:r>
                <a:r>
                  <a:rPr lang="en-US" dirty="0">
                    <a:solidFill>
                      <a:srgbClr val="FF0000"/>
                    </a:solidFill>
                    <a:latin typeface="Arial Narrow" pitchFamily="34" charset="0"/>
                  </a:rPr>
                  <a:t>tree</a:t>
                </a:r>
              </a:p>
              <a:p>
                <a:pPr>
                  <a:buClr>
                    <a:srgbClr val="FF0000"/>
                  </a:buClr>
                  <a:buSzPct val="150000"/>
                </a:pPr>
                <a:r>
                  <a:rPr lang="en-US" i="0" dirty="0">
                    <a:latin typeface="Arial Narrow" pitchFamily="34" charset="0"/>
                  </a:rPr>
                  <a:t>	2. </a:t>
                </a:r>
                <a:r>
                  <a:rPr lang="en-US" i="0" dirty="0" smtClean="0">
                    <a:latin typeface="Arial Narrow" pitchFamily="34" charset="0"/>
                  </a:rPr>
                  <a:t>V’</a:t>
                </a:r>
                <a14:m/>
                <a:endParaRPr lang="en-US" i="0" dirty="0">
                  <a:latin typeface="Arial Narrow" pitchFamily="34" charset="0"/>
                </a:endParaRPr>
              </a:p>
              <a:p>
                <a:pPr>
                  <a:buClr>
                    <a:srgbClr val="FF0000"/>
                  </a:buClr>
                  <a:buSzPct val="150000"/>
                </a:pPr>
                <a:endParaRPr lang="en-US" dirty="0">
                  <a:latin typeface="Arial Narrow" pitchFamily="34" charset="0"/>
                </a:endParaRPr>
              </a:p>
              <a:p>
                <a:pPr algn="ctr">
                  <a:buClr>
                    <a:srgbClr val="FF0000"/>
                  </a:buClr>
                  <a:buSzPct val="150000"/>
                </a:pPr>
                <a:r>
                  <a:rPr lang="en-US" i="0" dirty="0">
                    <a:solidFill>
                      <a:srgbClr val="FF0000"/>
                    </a:solidFill>
                    <a:latin typeface="Arial Narrow" pitchFamily="34" charset="0"/>
                  </a:rPr>
                  <a:t>A </a:t>
                </a:r>
                <a:r>
                  <a:rPr lang="en-US" i="0" dirty="0" err="1">
                    <a:solidFill>
                      <a:srgbClr val="FF0000"/>
                    </a:solidFill>
                    <a:latin typeface="Arial Narrow" pitchFamily="34" charset="0"/>
                  </a:rPr>
                  <a:t>subgraph</a:t>
                </a:r>
                <a:r>
                  <a:rPr lang="en-US" i="0" dirty="0">
                    <a:solidFill>
                      <a:srgbClr val="FF0000"/>
                    </a:solidFill>
                    <a:latin typeface="Arial Narrow" pitchFamily="34" charset="0"/>
                  </a:rPr>
                  <a:t> of </a:t>
                </a:r>
                <a14:m/>
                <a:r>
                  <a:rPr lang="en-US" i="0" dirty="0">
                    <a:solidFill>
                      <a:srgbClr val="FF0000"/>
                    </a:solidFill>
                    <a:latin typeface="Arial Narrow" pitchFamily="34" charset="0"/>
                  </a:rPr>
                  <a:t> is a graph </a:t>
                </a:r>
                <a14:m/>
                <a:r>
                  <a:rPr lang="en-US" i="0" dirty="0">
                    <a:solidFill>
                      <a:srgbClr val="FF0000"/>
                    </a:solidFill>
                    <a:latin typeface="Arial Narrow" pitchFamily="34" charset="0"/>
                  </a:rPr>
                  <a:t> such that </a:t>
                </a:r>
                <a:r>
                  <a:rPr lang="en-US" i="0" dirty="0" smtClean="0">
                    <a:latin typeface="Arial Narrow" pitchFamily="34" charset="0"/>
                  </a:rPr>
                  <a:t>V’ </a:t>
                </a:r>
                <a14:m/>
                <a:r>
                  <a:rPr lang="en-US" i="0" dirty="0">
                    <a:solidFill>
                      <a:srgbClr val="FF0000"/>
                    </a:solidFill>
                    <a:latin typeface="Arial Narrow" pitchFamily="34" charset="0"/>
                  </a:rPr>
                  <a:t>and </a:t>
                </a:r>
                <a:r>
                  <a:rPr lang="en-US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E’</a:t>
                </a:r>
                <a14:m/>
                <a:endParaRPr lang="en-US" i="0" dirty="0">
                  <a:solidFill>
                    <a:srgbClr val="FF0000"/>
                  </a:solidFill>
                  <a:latin typeface="Arial Narrow" pitchFamily="34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990600"/>
                <a:ext cx="6324600" cy="1477328"/>
              </a:xfrm>
              <a:prstGeom prst="rect">
                <a:avLst/>
              </a:prstGeom>
              <a:blipFill rotWithShape="1">
                <a:blip r:embed="rId2"/>
                <a:stretch>
                  <a:fillRect t="-4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295400" y="27432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SzPct val="150000"/>
              <a:buFontTx/>
              <a:buChar char="♦"/>
            </a:pPr>
            <a:r>
              <a:rPr lang="en-US" i="0" dirty="0">
                <a:latin typeface="Arial Narrow" pitchFamily="34" charset="0"/>
              </a:rPr>
              <a:t> Extra Structure:</a:t>
            </a:r>
          </a:p>
        </p:txBody>
      </p:sp>
      <p:sp>
        <p:nvSpPr>
          <p:cNvPr id="7" name="Rectangle 6"/>
          <p:cNvSpPr/>
          <p:nvPr/>
        </p:nvSpPr>
        <p:spPr>
          <a:xfrm>
            <a:off x="2895600" y="3200400"/>
            <a:ext cx="914400" cy="31242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481946" y="3200400"/>
            <a:ext cx="914400" cy="31242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314209" y="3200400"/>
            <a:ext cx="914400" cy="31242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524000" y="3200400"/>
            <a:ext cx="914400" cy="31242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242213" y="4665519"/>
            <a:ext cx="1234787" cy="668481"/>
            <a:chOff x="5242213" y="4665519"/>
            <a:chExt cx="1234787" cy="668481"/>
          </a:xfrm>
        </p:grpSpPr>
        <p:cxnSp>
          <p:nvCxnSpPr>
            <p:cNvPr id="11" name="Straight Connector 10"/>
            <p:cNvCxnSpPr>
              <a:stCxn id="122" idx="6"/>
              <a:endCxn id="123" idx="2"/>
            </p:cNvCxnSpPr>
            <p:nvPr/>
          </p:nvCxnSpPr>
          <p:spPr>
            <a:xfrm>
              <a:off x="5242213" y="4800600"/>
              <a:ext cx="1234787" cy="533400"/>
            </a:xfrm>
            <a:prstGeom prst="line">
              <a:avLst/>
            </a:prstGeom>
            <a:ln w="38100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801592" y="4665519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FF0000"/>
                </a:buClr>
                <a:buSzPct val="150000"/>
              </a:pPr>
              <a:r>
                <a:rPr lang="en-US" sz="2800" b="1" i="0" dirty="0">
                  <a:solidFill>
                    <a:srgbClr val="0000FF"/>
                  </a:solidFill>
                  <a:latin typeface="Arial Narrow" pitchFamily="34" charset="0"/>
                </a:rPr>
                <a:t>?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937413" y="4989271"/>
            <a:ext cx="614796" cy="523220"/>
            <a:chOff x="4937413" y="4989271"/>
            <a:chExt cx="614796" cy="52322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937413" y="5091554"/>
              <a:ext cx="0" cy="381000"/>
            </a:xfrm>
            <a:prstGeom prst="line">
              <a:avLst/>
            </a:prstGeom>
            <a:ln w="38100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942609" y="4989271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FF0000"/>
                </a:buClr>
                <a:buSzPct val="150000"/>
              </a:pPr>
              <a:r>
                <a:rPr lang="en-US" sz="2800" b="1" i="0" dirty="0">
                  <a:solidFill>
                    <a:srgbClr val="0000FF"/>
                  </a:solidFill>
                  <a:latin typeface="Arial Narrow" pitchFamily="34" charset="0"/>
                </a:rPr>
                <a:t>?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695700" y="3853190"/>
            <a:ext cx="2781300" cy="523220"/>
            <a:chOff x="3695700" y="3853190"/>
            <a:chExt cx="2781300" cy="523220"/>
          </a:xfrm>
        </p:grpSpPr>
        <p:cxnSp>
          <p:nvCxnSpPr>
            <p:cNvPr id="42" name="Straight Connector 41"/>
            <p:cNvCxnSpPr>
              <a:stCxn id="118" idx="6"/>
              <a:endCxn id="124" idx="2"/>
            </p:cNvCxnSpPr>
            <p:nvPr/>
          </p:nvCxnSpPr>
          <p:spPr>
            <a:xfrm>
              <a:off x="3695700" y="4343400"/>
              <a:ext cx="2781300" cy="0"/>
            </a:xfrm>
            <a:prstGeom prst="line">
              <a:avLst/>
            </a:prstGeom>
            <a:ln w="38100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552209" y="3853190"/>
              <a:ext cx="8485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FF0000"/>
                </a:buClr>
                <a:buSzPct val="150000"/>
              </a:pPr>
              <a:r>
                <a:rPr lang="en-US" sz="2800" b="1" i="0" dirty="0">
                  <a:solidFill>
                    <a:srgbClr val="0000FF"/>
                  </a:solidFill>
                  <a:latin typeface="Arial Narrow" pitchFamily="34" charset="0"/>
                </a:rPr>
                <a:t>?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524000" y="632460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  <a:buSzPct val="150000"/>
            </a:pPr>
            <a:r>
              <a:rPr lang="en-US" sz="2800" b="1" dirty="0">
                <a:latin typeface="Arial Narrow" pitchFamily="34" charset="0"/>
              </a:rPr>
              <a:t>BFS Tree: Few Data, Very Informative!</a:t>
            </a:r>
            <a:endParaRPr lang="en-US" sz="2800" b="1" i="0" dirty="0">
              <a:latin typeface="Arial Narrow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467600" y="48006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dirty="0">
                <a:solidFill>
                  <a:srgbClr val="0000FF"/>
                </a:solidFill>
                <a:latin typeface="Arial Narrow" pitchFamily="34" charset="0"/>
              </a:rPr>
              <a:t>Possible!</a:t>
            </a:r>
            <a:endParaRPr lang="en-US" sz="2400" i="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467600" y="52533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dirty="0">
                <a:solidFill>
                  <a:srgbClr val="0000FF"/>
                </a:solidFill>
                <a:latin typeface="Arial Narrow" pitchFamily="34" charset="0"/>
              </a:rPr>
              <a:t>Possible Too</a:t>
            </a:r>
            <a:endParaRPr lang="en-US" sz="2400" i="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228609" y="4038600"/>
            <a:ext cx="2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800" b="1" dirty="0" err="1">
                <a:solidFill>
                  <a:srgbClr val="0000FF"/>
                </a:solidFill>
                <a:latin typeface="Arial Narrow" pitchFamily="34" charset="0"/>
              </a:rPr>
              <a:t>Nooooooo</a:t>
            </a:r>
            <a:r>
              <a:rPr lang="en-US" sz="2800" b="1" dirty="0">
                <a:solidFill>
                  <a:srgbClr val="0000FF"/>
                </a:solidFill>
                <a:latin typeface="Arial Narrow" pitchFamily="34" charset="0"/>
              </a:rPr>
              <a:t>!!!!</a:t>
            </a:r>
            <a:endParaRPr lang="en-US" sz="2800" b="1" i="0" dirty="0">
              <a:solidFill>
                <a:srgbClr val="0000FF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5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 animBg="1"/>
      <p:bldP spid="56" grpId="0" animBg="1"/>
      <p:bldP spid="57" grpId="0" animBg="1"/>
      <p:bldP spid="63" grpId="0" animBg="1"/>
      <p:bldP spid="55" grpId="0"/>
      <p:bldP spid="65" grpId="0"/>
      <p:bldP spid="75" grpId="0"/>
      <p:bldP spid="7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067800" cy="1096962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0000FF"/>
                </a:solidFill>
              </a:rPr>
              <a:t>BFS </a:t>
            </a:r>
            <a:r>
              <a:rPr lang="en-US" sz="5400" b="0" dirty="0">
                <a:solidFill>
                  <a:srgbClr val="0000FF"/>
                </a:solidFill>
              </a:rPr>
              <a:t>when G not connected</a:t>
            </a:r>
            <a:br>
              <a:rPr lang="en-US" sz="5400" b="0" dirty="0">
                <a:solidFill>
                  <a:srgbClr val="0000FF"/>
                </a:solidFill>
              </a:rPr>
            </a:br>
            <a:endParaRPr lang="en-US" sz="5400" b="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0500" y="990600"/>
                <a:ext cx="90678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i="0" dirty="0">
                    <a:latin typeface="Arial Narrow" pitchFamily="34" charset="0"/>
                  </a:rPr>
                  <a:t>Initially, </a:t>
                </a:r>
                <a14:m>
                  <m:oMath xmlns=""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sz="2400" i="0" dirty="0">
                    <a:latin typeface="Arial Narrow" pitchFamily="34" charset="0"/>
                  </a:rPr>
                  <a:t> </a:t>
                </a:r>
                <a14:m>
                  <m:oMath xmlns=""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sz="2400" i="0" dirty="0">
                    <a:latin typeface="Arial Narrow" pitchFamily="34" charset="0"/>
                  </a:rPr>
                  <a:t> is marked </a:t>
                </a:r>
                <a14:m>
                  <m:oMath xmlns=""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sz="2400" i="0" dirty="0">
                    <a:latin typeface="Arial Narrow" pitchFamily="34" charset="0"/>
                  </a:rPr>
                  <a:t>, all other vertices are </a:t>
                </a:r>
                <a:r>
                  <a:rPr lang="en-US" sz="2400" b="1" dirty="0">
                    <a:latin typeface="Arial Narrow" pitchFamily="34" charset="0"/>
                  </a:rPr>
                  <a:t>un</a:t>
                </a:r>
                <a:r>
                  <a:rPr lang="en-US" sz="2400" i="0" dirty="0">
                    <a:latin typeface="Arial Narrow" pitchFamily="34" charset="0"/>
                  </a:rPr>
                  <a:t>marked (marked “</a:t>
                </a:r>
                <a14:m>
                  <m:oMath xmlns=""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400" i="0" dirty="0">
                    <a:latin typeface="Arial Narrow" pitchFamily="34" charset="0"/>
                  </a:rPr>
                  <a:t>”)</a:t>
                </a:r>
              </a:p>
              <a:p>
                <a:pPr>
                  <a:buClr>
                    <a:srgbClr val="FF0000"/>
                  </a:buClr>
                  <a:buSzPct val="150000"/>
                </a:pPr>
                <a:endParaRPr lang="en-US" sz="2400" dirty="0">
                  <a:latin typeface="Arial Narrow" pitchFamily="34" charset="0"/>
                </a:endParaRPr>
              </a:p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b="0" i="0" dirty="0">
                    <a:latin typeface="Arial Narrow" pitchFamily="34" charset="0"/>
                  </a:rPr>
                  <a:t>1.  Mark </a:t>
                </a:r>
                <a14:m>
                  <m:oMath xmlns=""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sz="2400" b="0" i="0" dirty="0">
                    <a:latin typeface="Arial Narrow" pitchFamily="34" charset="0"/>
                  </a:rPr>
                  <a:t>all </a:t>
                </a:r>
                <a:r>
                  <a:rPr lang="en-US" sz="2400" b="1" i="0" dirty="0">
                    <a:latin typeface="Arial Narrow" pitchFamily="34" charset="0"/>
                  </a:rPr>
                  <a:t>un</a:t>
                </a:r>
                <a:r>
                  <a:rPr lang="en-US" sz="2400" b="0" i="0" dirty="0">
                    <a:latin typeface="Arial Narrow" pitchFamily="34" charset="0"/>
                  </a:rPr>
                  <a:t>marked neighbors of vertices marked </a:t>
                </a:r>
                <a14:m>
                  <m:oMath xmlns=""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b="0" i="0" dirty="0">
                    <a:latin typeface="Arial Narrow" pitchFamily="34" charset="0"/>
                  </a:rPr>
                  <a:t>. If none, STOP.</a:t>
                </a:r>
              </a:p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dirty="0">
                    <a:latin typeface="Arial Narrow" pitchFamily="34" charset="0"/>
                  </a:rPr>
                  <a:t>2</a:t>
                </a:r>
                <a:r>
                  <a:rPr lang="en-US" sz="2400" b="0" i="0" dirty="0">
                    <a:latin typeface="Arial Narrow" pitchFamily="34" charset="0"/>
                  </a:rPr>
                  <a:t>.  </a:t>
                </a:r>
                <a14:m>
                  <m:oMath xmlns=""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</a:rPr>
                      <m:t>←</m:t>
                    </m:r>
                    <m:r>
                      <a:rPr lang="en-US" sz="2400" b="0" i="1" smtClean="0"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</a:rPr>
                      <m:t>+1 </m:t>
                    </m:r>
                  </m:oMath>
                </a14:m>
                <a:r>
                  <a:rPr lang="en-US" sz="2400" b="0" i="0" dirty="0">
                    <a:latin typeface="Arial Narrow" pitchFamily="34" charset="0"/>
                  </a:rPr>
                  <a:t>and go to Step 1.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990600"/>
                <a:ext cx="9067800" cy="1569660"/>
              </a:xfrm>
              <a:prstGeom prst="rect">
                <a:avLst/>
              </a:prstGeom>
              <a:blipFill>
                <a:blip r:embed="rId3"/>
                <a:stretch>
                  <a:fillRect l="-1008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1015B93-E151-4CA9-ACEB-95B213F09F28}"/>
              </a:ext>
            </a:extLst>
          </p:cNvPr>
          <p:cNvSpPr txBox="1"/>
          <p:nvPr/>
        </p:nvSpPr>
        <p:spPr>
          <a:xfrm>
            <a:off x="711545" y="3840567"/>
            <a:ext cx="22302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B6B89A6-4163-4E54-B0B7-521534D53F0F}"/>
              </a:ext>
            </a:extLst>
          </p:cNvPr>
          <p:cNvSpPr txBox="1"/>
          <p:nvPr/>
        </p:nvSpPr>
        <p:spPr>
          <a:xfrm>
            <a:off x="1728987" y="5393543"/>
            <a:ext cx="22302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4356EE3-350A-49E3-9C25-5E750DA02D20}"/>
              </a:ext>
            </a:extLst>
          </p:cNvPr>
          <p:cNvSpPr txBox="1"/>
          <p:nvPr/>
        </p:nvSpPr>
        <p:spPr>
          <a:xfrm>
            <a:off x="457200" y="5430631"/>
            <a:ext cx="22302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E6D1E4D-609C-482F-9FB5-B3CA0CF1D805}"/>
              </a:ext>
            </a:extLst>
          </p:cNvPr>
          <p:cNvSpPr txBox="1"/>
          <p:nvPr/>
        </p:nvSpPr>
        <p:spPr>
          <a:xfrm flipH="1">
            <a:off x="3194823" y="4124825"/>
            <a:ext cx="2787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1B1C57A-8A80-4705-9308-E6CAFD556E5B}"/>
              </a:ext>
            </a:extLst>
          </p:cNvPr>
          <p:cNvSpPr txBox="1"/>
          <p:nvPr/>
        </p:nvSpPr>
        <p:spPr>
          <a:xfrm flipH="1">
            <a:off x="3248450" y="5672475"/>
            <a:ext cx="2787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4BDCBF0-04EB-4A2C-8D29-1A339F6E45F9}"/>
              </a:ext>
            </a:extLst>
          </p:cNvPr>
          <p:cNvSpPr txBox="1"/>
          <p:nvPr/>
        </p:nvSpPr>
        <p:spPr>
          <a:xfrm flipH="1">
            <a:off x="5305850" y="5520075"/>
            <a:ext cx="2787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788DAE9-9DD9-4921-9E18-80938F39CF6B}"/>
              </a:ext>
            </a:extLst>
          </p:cNvPr>
          <p:cNvSpPr txBox="1"/>
          <p:nvPr/>
        </p:nvSpPr>
        <p:spPr>
          <a:xfrm flipH="1">
            <a:off x="5222488" y="4114038"/>
            <a:ext cx="27878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5C6DF335-9FCA-48FD-94C8-A9A6890CF37E}"/>
              </a:ext>
            </a:extLst>
          </p:cNvPr>
          <p:cNvGrpSpPr/>
          <p:nvPr/>
        </p:nvGrpSpPr>
        <p:grpSpPr>
          <a:xfrm>
            <a:off x="762000" y="3657600"/>
            <a:ext cx="7876205" cy="2944392"/>
            <a:chOff x="762000" y="3657600"/>
            <a:chExt cx="7876205" cy="2944392"/>
          </a:xfrm>
        </p:grpSpPr>
        <p:grpSp>
          <p:nvGrpSpPr>
            <p:cNvPr id="16" name="Group 15">
              <a:extLst>
                <a:ext uri="{FF2B5EF4-FFF2-40B4-BE49-F238E27FC236}">
                  <a16:creationId xmlns="" xmlns:a16="http://schemas.microsoft.com/office/drawing/2014/main" id="{F88C5A43-097F-4D83-8740-C92A59671F41}"/>
                </a:ext>
              </a:extLst>
            </p:cNvPr>
            <p:cNvGrpSpPr/>
            <p:nvPr/>
          </p:nvGrpSpPr>
          <p:grpSpPr>
            <a:xfrm>
              <a:off x="762000" y="3938507"/>
              <a:ext cx="4572000" cy="1949323"/>
              <a:chOff x="1447800" y="670959"/>
              <a:chExt cx="6248400" cy="2758041"/>
            </a:xfrm>
          </p:grpSpPr>
          <p:sp>
            <p:nvSpPr>
              <p:cNvPr id="17" name="Oval 16">
                <a:extLst>
                  <a:ext uri="{FF2B5EF4-FFF2-40B4-BE49-F238E27FC236}">
                    <a16:creationId xmlns="" xmlns:a16="http://schemas.microsoft.com/office/drawing/2014/main" id="{2715578F-EFCB-4E15-9FD3-C0B0D8354BCC}"/>
                  </a:ext>
                </a:extLst>
              </p:cNvPr>
              <p:cNvSpPr/>
              <p:nvPr/>
            </p:nvSpPr>
            <p:spPr>
              <a:xfrm>
                <a:off x="1447800" y="11430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a</a:t>
                </a:r>
                <a:endParaRPr lang="en-US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="" xmlns:a16="http://schemas.microsoft.com/office/drawing/2014/main" id="{CF52E3BA-A561-425E-BF8C-C8EA538C699E}"/>
                  </a:ext>
                </a:extLst>
              </p:cNvPr>
              <p:cNvSpPr/>
              <p:nvPr/>
            </p:nvSpPr>
            <p:spPr>
              <a:xfrm>
                <a:off x="5181600" y="28194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c</a:t>
                </a:r>
                <a:endParaRPr lang="en-US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="" xmlns:a16="http://schemas.microsoft.com/office/drawing/2014/main" id="{715F1EAE-3FCD-420B-BB7C-FE65FCBA220F}"/>
                  </a:ext>
                </a:extLst>
              </p:cNvPr>
              <p:cNvSpPr/>
              <p:nvPr/>
            </p:nvSpPr>
            <p:spPr>
              <a:xfrm>
                <a:off x="7086600" y="27432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v</a:t>
                </a:r>
                <a:endParaRPr lang="en-US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="" xmlns:a16="http://schemas.microsoft.com/office/drawing/2014/main" id="{104CCA5D-B0B8-4C59-8D92-7D3F2E6D5FB8}"/>
                  </a:ext>
                </a:extLst>
              </p:cNvPr>
              <p:cNvSpPr/>
              <p:nvPr/>
            </p:nvSpPr>
            <p:spPr>
              <a:xfrm>
                <a:off x="3200400" y="27432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x</a:t>
                </a:r>
                <a:endParaRPr lang="en-US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="" xmlns:a16="http://schemas.microsoft.com/office/drawing/2014/main" id="{F73EEB55-E9DA-4032-9FD8-7A0B5180E8B4}"/>
                  </a:ext>
                </a:extLst>
              </p:cNvPr>
              <p:cNvSpPr/>
              <p:nvPr/>
            </p:nvSpPr>
            <p:spPr>
              <a:xfrm>
                <a:off x="1447800" y="26670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z</a:t>
                </a:r>
                <a:endParaRPr lang="en-US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>
                    <a:extLst>
                      <a:ext uri="{FF2B5EF4-FFF2-40B4-BE49-F238E27FC236}">
                        <a16:creationId xmlns="" xmlns:a16="http://schemas.microsoft.com/office/drawing/2014/main" id="{B6E5455F-4078-4BE7-BEA1-BA6AC8576A3A}"/>
                      </a:ext>
                    </a:extLst>
                  </p:cNvPr>
                  <p:cNvSpPr/>
                  <p:nvPr/>
                </p:nvSpPr>
                <p:spPr>
                  <a:xfrm>
                    <a:off x="3172461" y="1214466"/>
                    <a:ext cx="609600" cy="6096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=""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 </m:t>
                          </m:r>
                          <m:r>
                            <a:rPr lang="en-US" sz="36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𝑠</m:t>
                          </m:r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B6E5455F-4078-4BE7-BEA1-BA6AC8576A3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72461" y="1214466"/>
                    <a:ext cx="609600" cy="60960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Oval 22">
                <a:extLst>
                  <a:ext uri="{FF2B5EF4-FFF2-40B4-BE49-F238E27FC236}">
                    <a16:creationId xmlns="" xmlns:a16="http://schemas.microsoft.com/office/drawing/2014/main" id="{C05047B1-9BC2-4A80-BC1E-1F9EE1B148C7}"/>
                  </a:ext>
                </a:extLst>
              </p:cNvPr>
              <p:cNvSpPr/>
              <p:nvPr/>
            </p:nvSpPr>
            <p:spPr>
              <a:xfrm>
                <a:off x="5181600" y="11430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d</a:t>
                </a:r>
                <a:endParaRPr lang="en-US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="" xmlns:a16="http://schemas.microsoft.com/office/drawing/2014/main" id="{C3728195-DFFE-4F3F-A7EA-F7494FC9A312}"/>
                  </a:ext>
                </a:extLst>
              </p:cNvPr>
              <p:cNvSpPr/>
              <p:nvPr/>
            </p:nvSpPr>
            <p:spPr>
              <a:xfrm>
                <a:off x="6934200" y="12192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f</a:t>
                </a:r>
                <a:endParaRPr lang="en-US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="" xmlns:a16="http://schemas.microsoft.com/office/drawing/2014/main" id="{E72DF4DD-9E7B-423D-96B6-2E54CAFA57F9}"/>
                  </a:ext>
                </a:extLst>
              </p:cNvPr>
              <p:cNvCxnSpPr>
                <a:stCxn id="17" idx="6"/>
                <a:endCxn id="22" idx="2"/>
              </p:cNvCxnSpPr>
              <p:nvPr/>
            </p:nvCxnSpPr>
            <p:spPr>
              <a:xfrm>
                <a:off x="2057400" y="1447800"/>
                <a:ext cx="1115061" cy="7146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="" xmlns:a16="http://schemas.microsoft.com/office/drawing/2014/main" id="{431A9BED-D27F-4F1A-A917-329C77757007}"/>
                  </a:ext>
                </a:extLst>
              </p:cNvPr>
              <p:cNvCxnSpPr>
                <a:stCxn id="17" idx="4"/>
                <a:endCxn id="21" idx="0"/>
              </p:cNvCxnSpPr>
              <p:nvPr/>
            </p:nvCxnSpPr>
            <p:spPr>
              <a:xfrm>
                <a:off x="1752600" y="1752600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="" xmlns:a16="http://schemas.microsoft.com/office/drawing/2014/main" id="{9778C34F-3244-4E20-B7FD-93200F6D52A7}"/>
                  </a:ext>
                </a:extLst>
              </p:cNvPr>
              <p:cNvCxnSpPr>
                <a:stCxn id="22" idx="4"/>
                <a:endCxn id="20" idx="0"/>
              </p:cNvCxnSpPr>
              <p:nvPr/>
            </p:nvCxnSpPr>
            <p:spPr>
              <a:xfrm>
                <a:off x="3477262" y="1824066"/>
                <a:ext cx="27939" cy="91913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="" xmlns:a16="http://schemas.microsoft.com/office/drawing/2014/main" id="{E8C843B6-739B-4FAB-B769-0246388936BF}"/>
                  </a:ext>
                </a:extLst>
              </p:cNvPr>
              <p:cNvCxnSpPr>
                <a:stCxn id="23" idx="3"/>
                <a:endCxn id="20" idx="7"/>
              </p:cNvCxnSpPr>
              <p:nvPr/>
            </p:nvCxnSpPr>
            <p:spPr>
              <a:xfrm flipH="1">
                <a:off x="3720726" y="1663326"/>
                <a:ext cx="1550148" cy="116914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="" xmlns:a16="http://schemas.microsoft.com/office/drawing/2014/main" id="{0277ADDD-9E84-4FA9-BF71-BB98B29E4762}"/>
                  </a:ext>
                </a:extLst>
              </p:cNvPr>
              <p:cNvCxnSpPr>
                <a:stCxn id="23" idx="4"/>
                <a:endCxn id="18" idx="0"/>
              </p:cNvCxnSpPr>
              <p:nvPr/>
            </p:nvCxnSpPr>
            <p:spPr>
              <a:xfrm>
                <a:off x="5486400" y="1752600"/>
                <a:ext cx="0" cy="1066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="" xmlns:a16="http://schemas.microsoft.com/office/drawing/2014/main" id="{019254FC-E859-4C66-A50A-46B4C9C26030}"/>
                  </a:ext>
                </a:extLst>
              </p:cNvPr>
              <p:cNvCxnSpPr>
                <a:stCxn id="20" idx="6"/>
                <a:endCxn id="18" idx="2"/>
              </p:cNvCxnSpPr>
              <p:nvPr/>
            </p:nvCxnSpPr>
            <p:spPr>
              <a:xfrm>
                <a:off x="3810000" y="3048000"/>
                <a:ext cx="1371600" cy="76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="" xmlns:a16="http://schemas.microsoft.com/office/drawing/2014/main" id="{EB51AB93-F9D5-4CF4-B5A4-B7DA1342CC13}"/>
                  </a:ext>
                </a:extLst>
              </p:cNvPr>
              <p:cNvCxnSpPr>
                <a:stCxn id="23" idx="6"/>
                <a:endCxn id="24" idx="2"/>
              </p:cNvCxnSpPr>
              <p:nvPr/>
            </p:nvCxnSpPr>
            <p:spPr>
              <a:xfrm>
                <a:off x="5791200" y="1447800"/>
                <a:ext cx="1143000" cy="76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="" xmlns:a16="http://schemas.microsoft.com/office/drawing/2014/main" id="{60FEE4EA-6677-4C29-AC9B-9F71514FE214}"/>
                  </a:ext>
                </a:extLst>
              </p:cNvPr>
              <p:cNvCxnSpPr>
                <a:stCxn id="18" idx="7"/>
                <a:endCxn id="24" idx="3"/>
              </p:cNvCxnSpPr>
              <p:nvPr/>
            </p:nvCxnSpPr>
            <p:spPr>
              <a:xfrm flipV="1">
                <a:off x="5701926" y="1739526"/>
                <a:ext cx="1321548" cy="116914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="" xmlns:a16="http://schemas.microsoft.com/office/drawing/2014/main" id="{1AD2B999-D7B0-4CEA-9FC4-B678665E527C}"/>
                  </a:ext>
                </a:extLst>
              </p:cNvPr>
              <p:cNvCxnSpPr>
                <a:stCxn id="24" idx="4"/>
                <a:endCxn id="19" idx="0"/>
              </p:cNvCxnSpPr>
              <p:nvPr/>
            </p:nvCxnSpPr>
            <p:spPr>
              <a:xfrm>
                <a:off x="7239000" y="1828800"/>
                <a:ext cx="152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="" xmlns:a16="http://schemas.microsoft.com/office/drawing/2014/main" id="{7543C39B-6066-4DD9-BDB4-EADBEAC916E4}"/>
                  </a:ext>
                </a:extLst>
              </p:cNvPr>
              <p:cNvCxnSpPr>
                <a:stCxn id="19" idx="2"/>
                <a:endCxn id="18" idx="6"/>
              </p:cNvCxnSpPr>
              <p:nvPr/>
            </p:nvCxnSpPr>
            <p:spPr>
              <a:xfrm rot="10800000" flipV="1">
                <a:off x="5791200" y="3048000"/>
                <a:ext cx="1295400" cy="76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20821477-A0B5-479C-B37A-40AFFDE08905}"/>
                  </a:ext>
                </a:extLst>
              </p:cNvPr>
              <p:cNvSpPr txBox="1"/>
              <p:nvPr/>
            </p:nvSpPr>
            <p:spPr>
              <a:xfrm flipH="1">
                <a:off x="2985517" y="670959"/>
                <a:ext cx="62483" cy="6531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0</a:t>
                </a:r>
              </a:p>
            </p:txBody>
          </p:sp>
        </p:grpSp>
        <p:sp>
          <p:nvSpPr>
            <p:cNvPr id="3" name="Oval 2">
              <a:extLst>
                <a:ext uri="{FF2B5EF4-FFF2-40B4-BE49-F238E27FC236}">
                  <a16:creationId xmlns="" xmlns:a16="http://schemas.microsoft.com/office/drawing/2014/main" id="{E22194D4-C0FF-4D74-9843-B2F12C642ADC}"/>
                </a:ext>
              </a:extLst>
            </p:cNvPr>
            <p:cNvSpPr/>
            <p:nvPr/>
          </p:nvSpPr>
          <p:spPr>
            <a:xfrm>
              <a:off x="6420458" y="3657600"/>
              <a:ext cx="2161478" cy="1134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="" xmlns:a16="http://schemas.microsoft.com/office/drawing/2014/main" id="{32C9A51E-4872-4B49-8467-B26094F4811D}"/>
                </a:ext>
              </a:extLst>
            </p:cNvPr>
            <p:cNvSpPr/>
            <p:nvPr/>
          </p:nvSpPr>
          <p:spPr>
            <a:xfrm>
              <a:off x="6476727" y="5334000"/>
              <a:ext cx="2161478" cy="12679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88E866AF-9D63-4DBB-8195-0A8825A02EAD}"/>
                  </a:ext>
                </a:extLst>
              </p:cNvPr>
              <p:cNvSpPr txBox="1"/>
              <p:nvPr/>
            </p:nvSpPr>
            <p:spPr>
              <a:xfrm>
                <a:off x="492760" y="2832767"/>
                <a:ext cx="1813983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14:m/>
                <a:endParaRPr lang="en-US" sz="1600" i="0" dirty="0" smtClean="0">
                  <a:latin typeface="Arial Narrow" pitchFamily="34" charset="0"/>
                </a:endParaRPr>
              </a:p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000" i="0" dirty="0" smtClean="0">
                    <a:solidFill>
                      <a:srgbClr val="0000FF"/>
                    </a:solidFill>
                    <a:latin typeface="Arial Narrow" pitchFamily="34" charset="0"/>
                  </a:rPr>
                  <a:t>C</a:t>
                </a:r>
                <a:r>
                  <a:rPr lang="en-US" sz="2000" i="0" baseline="-25000" dirty="0" smtClean="0">
                    <a:solidFill>
                      <a:srgbClr val="0000FF"/>
                    </a:solidFill>
                    <a:latin typeface="Arial Narrow" pitchFamily="34" charset="0"/>
                  </a:rPr>
                  <a:t>1</a:t>
                </a:r>
                <a:r>
                  <a:rPr lang="mr-IN" sz="2000" i="0" dirty="0" smtClean="0">
                    <a:solidFill>
                      <a:srgbClr val="0000FF"/>
                    </a:solidFill>
                    <a:latin typeface="Arial Narrow" pitchFamily="34" charset="0"/>
                  </a:rPr>
                  <a:t>…</a:t>
                </a:r>
                <a:r>
                  <a:rPr lang="en-US" sz="2000" i="0" dirty="0" err="1" smtClean="0">
                    <a:solidFill>
                      <a:srgbClr val="0000FF"/>
                    </a:solidFill>
                    <a:latin typeface="Arial Narrow" pitchFamily="34" charset="0"/>
                  </a:rPr>
                  <a:t>C</a:t>
                </a:r>
                <a:r>
                  <a:rPr lang="en-US" sz="2000" i="0" baseline="-25000" dirty="0" err="1" smtClean="0">
                    <a:solidFill>
                      <a:srgbClr val="0000FF"/>
                    </a:solidFill>
                    <a:latin typeface="Arial Narrow" pitchFamily="34" charset="0"/>
                  </a:rPr>
                  <a:t>k</a:t>
                </a:r>
                <a:endParaRPr lang="en-US" sz="2000" i="0" baseline="-25000" dirty="0">
                  <a:solidFill>
                    <a:srgbClr val="0000FF"/>
                  </a:solidFill>
                  <a:latin typeface="Arial Narrow" pitchFamily="34" charset="0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866AF-9D63-4DBB-8195-0A8825A02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60" y="2832767"/>
                <a:ext cx="1813983" cy="892552"/>
              </a:xfrm>
              <a:prstGeom prst="rect">
                <a:avLst/>
              </a:prstGeom>
              <a:blipFill rotWithShape="1">
                <a:blip r:embed="rId6"/>
                <a:stretch>
                  <a:fillRect b="-4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4ABA659C-C617-4712-956D-D32298730263}"/>
                  </a:ext>
                </a:extLst>
              </p:cNvPr>
              <p:cNvSpPr txBox="1"/>
              <p:nvPr/>
            </p:nvSpPr>
            <p:spPr>
              <a:xfrm rot="16200000">
                <a:off x="7255259" y="4784342"/>
                <a:ext cx="3998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3200" i="0" dirty="0">
                  <a:solidFill>
                    <a:srgbClr val="0000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BA659C-C617-4712-956D-D32298730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55259" y="4784342"/>
                <a:ext cx="399858" cy="584775"/>
              </a:xfrm>
              <a:prstGeom prst="rect">
                <a:avLst/>
              </a:prstGeom>
              <a:blipFill>
                <a:blip r:embed="rId12"/>
                <a:stretch>
                  <a:fillRect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407BD3EF-5F15-4C4F-8EF8-D26080B4D034}"/>
                  </a:ext>
                </a:extLst>
              </p:cNvPr>
              <p:cNvSpPr txBox="1"/>
              <p:nvPr/>
            </p:nvSpPr>
            <p:spPr>
              <a:xfrm>
                <a:off x="3559372" y="6134140"/>
                <a:ext cx="25360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:r>
                  <a:rPr lang="en-US" i="0" dirty="0">
                    <a:solidFill>
                      <a:srgbClr val="FF0000"/>
                    </a:solidFill>
                    <a:latin typeface="Arial Narrow" pitchFamily="34" charset="0"/>
                  </a:rPr>
                  <a:t>All marked nodes in the same Components of </a:t>
                </a:r>
                <a14:m>
                  <m:oMath xmlns=""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i="0" dirty="0">
                  <a:solidFill>
                    <a:srgbClr val="FF0000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7BD3EF-5F15-4C4F-8EF8-D26080B4D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372" y="6134140"/>
                <a:ext cx="2536084" cy="646331"/>
              </a:xfrm>
              <a:prstGeom prst="rect">
                <a:avLst/>
              </a:prstGeom>
              <a:blipFill>
                <a:blip r:embed="rId13"/>
                <a:stretch>
                  <a:fillRect l="-2163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66800" y="3886200"/>
            <a:ext cx="36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0000"/>
              </a:buClr>
              <a:buSzPct val="150000"/>
              <a:buFontTx/>
              <a:buChar char="♦"/>
            </a:pPr>
            <a:endParaRPr lang="en-US" i="0" dirty="0" smtClean="0">
              <a:latin typeface="Arial Narrow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48000" y="3733800"/>
            <a:ext cx="36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0000"/>
              </a:buClr>
              <a:buSzPct val="150000"/>
              <a:buFontTx/>
              <a:buChar char="♦"/>
            </a:pPr>
            <a:endParaRPr lang="en-US" i="0" dirty="0" smtClean="0">
              <a:latin typeface="Arial Narrow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94997165-B4BF-4021-8C5C-913799BCA1CB}"/>
              </a:ext>
            </a:extLst>
          </p:cNvPr>
          <p:cNvSpPr txBox="1"/>
          <p:nvPr/>
        </p:nvSpPr>
        <p:spPr>
          <a:xfrm>
            <a:off x="6858000" y="4038600"/>
            <a:ext cx="1641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000" dirty="0" smtClean="0">
                <a:solidFill>
                  <a:srgbClr val="0000FF"/>
                </a:solidFill>
                <a:latin typeface="Arial Narrow" pitchFamily="34" charset="0"/>
              </a:rPr>
              <a:t>C</a:t>
            </a:r>
            <a:r>
              <a:rPr lang="en-US" sz="2000" baseline="-25000" dirty="0" smtClean="0">
                <a:solidFill>
                  <a:srgbClr val="0000FF"/>
                </a:solidFill>
                <a:latin typeface="Arial Narrow" pitchFamily="34" charset="0"/>
              </a:rPr>
              <a:t>1</a:t>
            </a:r>
            <a:endParaRPr lang="en-US" sz="2000" i="0" dirty="0" smtClean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94997165-B4BF-4021-8C5C-913799BCA1CB}"/>
              </a:ext>
            </a:extLst>
          </p:cNvPr>
          <p:cNvSpPr txBox="1"/>
          <p:nvPr/>
        </p:nvSpPr>
        <p:spPr>
          <a:xfrm>
            <a:off x="6781800" y="5715000"/>
            <a:ext cx="1641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000" dirty="0" err="1" smtClean="0">
                <a:solidFill>
                  <a:srgbClr val="0000FF"/>
                </a:solidFill>
                <a:latin typeface="Arial Narrow" pitchFamily="34" charset="0"/>
              </a:rPr>
              <a:t>C</a:t>
            </a:r>
            <a:r>
              <a:rPr lang="en-US" sz="2000" baseline="-25000" dirty="0" err="1">
                <a:solidFill>
                  <a:srgbClr val="0000FF"/>
                </a:solidFill>
                <a:latin typeface="Arial Narrow" pitchFamily="34" charset="0"/>
              </a:rPr>
              <a:t>k</a:t>
            </a:r>
            <a:endParaRPr lang="en-US" sz="2000" i="0" dirty="0" smtClean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073118" y="4078069"/>
            <a:ext cx="51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3600" i="1" dirty="0" smtClean="0">
                <a:latin typeface="Times New Roman"/>
                <a:cs typeface="Times New Roman"/>
              </a:rPr>
              <a:t>s</a:t>
            </a:r>
            <a:endParaRPr lang="en-US" sz="3600" i="1" dirty="0" smtClean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05600" y="2667000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0000"/>
              </a:buClr>
              <a:buSzPct val="150000"/>
              <a:buFontTx/>
              <a:buChar char="♦"/>
            </a:pPr>
            <a:r>
              <a:rPr lang="en-US" sz="2000" i="1" dirty="0" smtClean="0">
                <a:latin typeface="Times New Roman"/>
                <a:cs typeface="Times New Roman"/>
              </a:rPr>
              <a:t>n=n</a:t>
            </a:r>
            <a:r>
              <a:rPr lang="en-US" sz="2000" i="1" baseline="-25000" dirty="0" smtClean="0">
                <a:latin typeface="Times New Roman"/>
                <a:cs typeface="Times New Roman"/>
              </a:rPr>
              <a:t>1</a:t>
            </a:r>
            <a:r>
              <a:rPr lang="mr-IN" sz="2000" i="1" dirty="0" smtClean="0">
                <a:latin typeface="Times New Roman"/>
                <a:cs typeface="Times New Roman"/>
              </a:rPr>
              <a:t>…</a:t>
            </a:r>
            <a:r>
              <a:rPr lang="en-US" sz="2000" i="1" dirty="0" err="1" smtClean="0">
                <a:latin typeface="Times New Roman"/>
                <a:cs typeface="Times New Roman"/>
              </a:rPr>
              <a:t>n</a:t>
            </a:r>
            <a:r>
              <a:rPr lang="en-US" sz="2000" i="1" baseline="-25000" dirty="0" err="1" smtClean="0">
                <a:latin typeface="Times New Roman"/>
                <a:cs typeface="Times New Roman"/>
              </a:rPr>
              <a:t>k</a:t>
            </a:r>
            <a:endParaRPr lang="en-US" sz="2000" i="1" baseline="-25000" dirty="0" smtClean="0">
              <a:latin typeface="Times New Roman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05600" y="3048000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0000"/>
              </a:buClr>
              <a:buSzPct val="150000"/>
              <a:buFontTx/>
              <a:buChar char="♦"/>
            </a:pPr>
            <a:r>
              <a:rPr lang="en-US" sz="2000" i="1" dirty="0">
                <a:latin typeface="Times New Roman"/>
                <a:cs typeface="Times New Roman"/>
              </a:rPr>
              <a:t>m</a:t>
            </a:r>
            <a:r>
              <a:rPr lang="en-US" sz="2000" i="1" dirty="0" smtClean="0">
                <a:latin typeface="Times New Roman"/>
                <a:cs typeface="Times New Roman"/>
              </a:rPr>
              <a:t>=</a:t>
            </a:r>
            <a:r>
              <a:rPr lang="en-US" sz="2000" i="1" dirty="0">
                <a:latin typeface="Times New Roman"/>
                <a:cs typeface="Times New Roman"/>
              </a:rPr>
              <a:t>m</a:t>
            </a:r>
            <a:r>
              <a:rPr lang="en-US" sz="2000" i="1" baseline="-25000" dirty="0" smtClean="0">
                <a:latin typeface="Times New Roman"/>
                <a:cs typeface="Times New Roman"/>
              </a:rPr>
              <a:t>1</a:t>
            </a:r>
            <a:r>
              <a:rPr lang="mr-IN" sz="2000" i="1" dirty="0" smtClean="0">
                <a:latin typeface="Times New Roman"/>
                <a:cs typeface="Times New Roman"/>
              </a:rPr>
              <a:t>…</a:t>
            </a:r>
            <a:r>
              <a:rPr lang="en-US" sz="2000" i="1" dirty="0" err="1">
                <a:latin typeface="Times New Roman"/>
                <a:cs typeface="Times New Roman"/>
              </a:rPr>
              <a:t>m</a:t>
            </a:r>
            <a:r>
              <a:rPr lang="en-US" sz="2000" i="1" baseline="-25000" dirty="0" err="1" smtClean="0">
                <a:latin typeface="Times New Roman"/>
                <a:cs typeface="Times New Roman"/>
              </a:rPr>
              <a:t>k</a:t>
            </a:r>
            <a:endParaRPr lang="en-US" sz="2000" i="1" baseline="-25000" dirty="0" smtClean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id="{3FEC824F-94EC-4C38-A2F1-3B77871E5DA8}"/>
                  </a:ext>
                </a:extLst>
              </p:cNvPr>
              <p:cNvSpPr txBox="1"/>
              <p:nvPr/>
            </p:nvSpPr>
            <p:spPr>
              <a:xfrm>
                <a:off x="381000" y="6172200"/>
                <a:ext cx="2376969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buClr>
                    <a:srgbClr val="FF0000"/>
                  </a:buClr>
                  <a:buSzPct val="150000"/>
                </a:pPr>
                <a14:m/>
                <a:endParaRPr lang="en-US" sz="2400" i="0" dirty="0">
                  <a:latin typeface="Arial Narrow" pitchFamily="34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FEC824F-94EC-4C38-A2F1-3B77871E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6172200"/>
                <a:ext cx="2376969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447800" y="6324600"/>
            <a:ext cx="36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0000"/>
              </a:buClr>
              <a:buSzPct val="150000"/>
              <a:buFontTx/>
              <a:buChar char="♦"/>
            </a:pPr>
            <a:endParaRPr lang="en-US" i="0" dirty="0" smtClean="0">
              <a:latin typeface="Arial Narrow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33800" y="3200400"/>
            <a:ext cx="2068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To find all components</a:t>
            </a:r>
            <a:endParaRPr lang="en-US" i="0" dirty="0" smtClean="0">
              <a:solidFill>
                <a:srgbClr val="FF0000"/>
              </a:solidFill>
              <a:latin typeface="Arial Narrow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1447800" y="3657600"/>
            <a:ext cx="2743200" cy="2667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922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47" grpId="0"/>
      <p:bldP spid="6" grpId="0"/>
      <p:bldP spid="7" grpId="0"/>
      <p:bldP spid="45" grpId="0"/>
      <p:bldP spid="49" grpId="0"/>
      <p:bldP spid="50" grpId="0"/>
      <p:bldP spid="52" grpId="0" animBg="1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Two Types of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614747"/>
                <a:ext cx="4343400" cy="205739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Undirected</a:t>
                </a:r>
              </a:p>
              <a:p>
                <a14:m/>
                <a:endParaRPr lang="en-US" dirty="0"/>
              </a:p>
              <a:p>
                <a14:m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614747"/>
                <a:ext cx="4343400" cy="2057399"/>
              </a:xfrm>
              <a:blipFill>
                <a:blip r:embed="rId2"/>
                <a:stretch>
                  <a:fillRect l="-1823" t="-5341" r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941147" y="1645316"/>
                <a:ext cx="4038600" cy="190499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Directed</a:t>
                </a:r>
              </a:p>
              <a:p>
                <a14:m/>
                <a:endParaRPr lang="en-US" dirty="0"/>
              </a:p>
              <a:p>
                <a:r>
                  <a:rPr lang="en-US" dirty="0"/>
                  <a:t>E = {(</a:t>
                </a:r>
                <a:r>
                  <a:rPr lang="en-US" dirty="0" err="1"/>
                  <a:t>a,c</a:t>
                </a:r>
                <a:r>
                  <a:rPr lang="en-US" dirty="0"/>
                  <a:t>), (</a:t>
                </a:r>
                <a:r>
                  <a:rPr lang="en-US" dirty="0" err="1"/>
                  <a:t>a,b</a:t>
                </a:r>
                <a:r>
                  <a:rPr lang="en-US" dirty="0"/>
                  <a:t>) (</a:t>
                </a:r>
                <a:r>
                  <a:rPr lang="en-US" dirty="0" err="1"/>
                  <a:t>b,c</a:t>
                </a:r>
                <a:r>
                  <a:rPr lang="en-US" dirty="0"/>
                  <a:t>), (</a:t>
                </a:r>
                <a:r>
                  <a:rPr lang="en-US" dirty="0" err="1"/>
                  <a:t>c,b</a:t>
                </a:r>
                <a:r>
                  <a:rPr lang="en-US" dirty="0"/>
                  <a:t>)} 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941147" y="1645316"/>
                <a:ext cx="4038600" cy="1904999"/>
              </a:xfrm>
              <a:blipFill>
                <a:blip r:embed="rId3"/>
                <a:stretch>
                  <a:fillRect l="-1964" t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990600" y="3581400"/>
            <a:ext cx="2362200" cy="2273042"/>
            <a:chOff x="533400" y="3899158"/>
            <a:chExt cx="2362200" cy="2273042"/>
          </a:xfrm>
        </p:grpSpPr>
        <p:sp>
          <p:nvSpPr>
            <p:cNvPr id="6" name="Oval 5"/>
            <p:cNvSpPr/>
            <p:nvPr/>
          </p:nvSpPr>
          <p:spPr>
            <a:xfrm>
              <a:off x="533400" y="3962400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33400" y="5715000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438400" y="5715000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438400" y="3962400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>
              <a:stCxn id="6" idx="6"/>
              <a:endCxn id="12" idx="2"/>
            </p:cNvCxnSpPr>
            <p:nvPr/>
          </p:nvCxnSpPr>
          <p:spPr>
            <a:xfrm>
              <a:off x="990600" y="4191000"/>
              <a:ext cx="1447800" cy="158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0" idx="7"/>
              <a:endCxn id="12" idx="3"/>
            </p:cNvCxnSpPr>
            <p:nvPr/>
          </p:nvCxnSpPr>
          <p:spPr>
            <a:xfrm rot="5400000" flipH="1" flipV="1">
              <a:off x="999845" y="4276445"/>
              <a:ext cx="1429310" cy="158171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1" idx="0"/>
              <a:endCxn id="12" idx="4"/>
            </p:cNvCxnSpPr>
            <p:nvPr/>
          </p:nvCxnSpPr>
          <p:spPr>
            <a:xfrm rot="5400000" flipH="1" flipV="1">
              <a:off x="2019300" y="5067300"/>
              <a:ext cx="1295400" cy="158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4"/>
              <a:endCxn id="10" idx="0"/>
            </p:cNvCxnSpPr>
            <p:nvPr/>
          </p:nvCxnSpPr>
          <p:spPr>
            <a:xfrm rot="5400000">
              <a:off x="114300" y="5067300"/>
              <a:ext cx="12954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6"/>
              <a:endCxn id="11" idx="2"/>
            </p:cNvCxnSpPr>
            <p:nvPr/>
          </p:nvCxnSpPr>
          <p:spPr>
            <a:xfrm>
              <a:off x="990600" y="5943600"/>
              <a:ext cx="1447800" cy="158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13169" y="3899158"/>
              <a:ext cx="3257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/>
                  <a:cs typeface="Times New Roman"/>
                </a:rPr>
                <a:t>a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77277" y="3910568"/>
              <a:ext cx="33855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Times New Roman"/>
                  <a:cs typeface="Times New Roman"/>
                </a:rPr>
                <a:t>b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3682" y="5638800"/>
              <a:ext cx="3212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Times New Roman"/>
                  <a:cs typeface="Times New Roman"/>
                </a:rPr>
                <a:t>c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67887" y="5664716"/>
              <a:ext cx="33855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Times New Roman"/>
                  <a:cs typeface="Times New Roman"/>
                </a:rPr>
                <a:t>d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817447" y="3632458"/>
            <a:ext cx="2286000" cy="3429000"/>
            <a:chOff x="5486400" y="3893215"/>
            <a:chExt cx="2286000" cy="3505537"/>
          </a:xfrm>
        </p:grpSpPr>
        <p:sp>
          <p:nvSpPr>
            <p:cNvPr id="48" name="Arc 47"/>
            <p:cNvSpPr/>
            <p:nvPr/>
          </p:nvSpPr>
          <p:spPr>
            <a:xfrm rot="18815845">
              <a:off x="5787355" y="5460917"/>
              <a:ext cx="1836491" cy="2039180"/>
            </a:xfrm>
            <a:prstGeom prst="arc">
              <a:avLst/>
            </a:prstGeom>
            <a:ln w="349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486400" y="3893215"/>
              <a:ext cx="2286000" cy="2466360"/>
              <a:chOff x="5486400" y="3733800"/>
              <a:chExt cx="2286000" cy="2466360"/>
            </a:xfrm>
          </p:grpSpPr>
          <p:sp>
            <p:nvSpPr>
              <p:cNvPr id="49" name="Arc 48"/>
              <p:cNvSpPr/>
              <p:nvPr/>
            </p:nvSpPr>
            <p:spPr>
              <a:xfrm rot="8115684">
                <a:off x="5709470" y="4160980"/>
                <a:ext cx="1836491" cy="2039180"/>
              </a:xfrm>
              <a:prstGeom prst="arc">
                <a:avLst>
                  <a:gd name="adj1" fmla="val 15868201"/>
                  <a:gd name="adj2" fmla="val 214774"/>
                </a:avLst>
              </a:prstGeom>
              <a:ln w="3492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5486400" y="3733800"/>
                <a:ext cx="2286000" cy="2209800"/>
                <a:chOff x="5486400" y="3733800"/>
                <a:chExt cx="2286000" cy="2209800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6400800" y="3810000"/>
                  <a:ext cx="457200" cy="457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5486400" y="5486400"/>
                  <a:ext cx="457200" cy="457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7315200" y="5486400"/>
                  <a:ext cx="457200" cy="457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3" name="Straight Arrow Connector 32"/>
                <p:cNvCxnSpPr>
                  <a:stCxn id="28" idx="3"/>
                  <a:endCxn id="29" idx="7"/>
                </p:cNvCxnSpPr>
                <p:nvPr/>
              </p:nvCxnSpPr>
              <p:spPr>
                <a:xfrm rot="5400000">
                  <a:off x="5495645" y="4581245"/>
                  <a:ext cx="1353110" cy="591110"/>
                </a:xfrm>
                <a:prstGeom prst="straightConnector1">
                  <a:avLst/>
                </a:prstGeom>
                <a:ln w="349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>
                  <a:stCxn id="28" idx="5"/>
                  <a:endCxn id="30" idx="1"/>
                </p:cNvCxnSpPr>
                <p:nvPr/>
              </p:nvCxnSpPr>
              <p:spPr>
                <a:xfrm rot="16200000" flipH="1">
                  <a:off x="6410045" y="4581245"/>
                  <a:ext cx="1353110" cy="591110"/>
                </a:xfrm>
                <a:prstGeom prst="straightConnector1">
                  <a:avLst/>
                </a:prstGeom>
                <a:ln w="349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6477000" y="3733800"/>
                  <a:ext cx="32573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Times New Roman"/>
                      <a:cs typeface="Times New Roman"/>
                    </a:rPr>
                    <a:t>a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5536682" y="5418693"/>
                  <a:ext cx="338554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>
                      <a:latin typeface="Times New Roman"/>
                      <a:cs typeface="Times New Roman"/>
                    </a:rPr>
                    <a:t>b</a:t>
                  </a:r>
                  <a:endParaRPr lang="en-US" sz="24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391400" y="5410200"/>
                  <a:ext cx="32573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>
                      <a:latin typeface="Times New Roman"/>
                      <a:cs typeface="Times New Roman"/>
                    </a:rPr>
                    <a:t>c</a:t>
                  </a:r>
                  <a:endParaRPr lang="en-US" sz="2400" dirty="0">
                    <a:latin typeface="Times New Roman"/>
                    <a:cs typeface="Times New Roman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39374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Bacon Number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926" r="9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05111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Erdős</a:t>
            </a:r>
            <a:r>
              <a:rPr lang="en-US" dirty="0" smtClean="0"/>
              <a:t> Number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3200" y="1447800"/>
            <a:ext cx="563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Erdős</a:t>
            </a:r>
            <a:r>
              <a:rPr lang="en-US" sz="2400" dirty="0"/>
              <a:t> number describes the "collaborative distance" (Shortest path)</a:t>
            </a:r>
          </a:p>
          <a:p>
            <a:r>
              <a:rPr lang="en-US" sz="2400" dirty="0" smtClean="0"/>
              <a:t> between Paul </a:t>
            </a:r>
            <a:r>
              <a:rPr lang="en-US" sz="2400" dirty="0" err="1" smtClean="0"/>
              <a:t>Erdős</a:t>
            </a:r>
            <a:r>
              <a:rPr lang="en-US" sz="2400" dirty="0" smtClean="0"/>
              <a:t>, the father of </a:t>
            </a:r>
            <a:r>
              <a:rPr lang="en-US" sz="2400" dirty="0" err="1" smtClean="0"/>
              <a:t>combinatorics</a:t>
            </a:r>
            <a:r>
              <a:rPr lang="en-US" sz="2400" dirty="0" smtClean="0"/>
              <a:t>, </a:t>
            </a:r>
            <a:r>
              <a:rPr lang="en-US" sz="2400" dirty="0"/>
              <a:t>and another person, as measured by authorship of mathematical papers.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43000"/>
            <a:ext cx="1816100" cy="447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581400"/>
            <a:ext cx="3562272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11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533400"/>
            <a:ext cx="8636000" cy="3225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00200" y="4038600"/>
            <a:ext cx="6248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 smtClean="0"/>
              <a:t>Natali</a:t>
            </a:r>
            <a:r>
              <a:rPr lang="en-US" sz="2400" dirty="0" smtClean="0"/>
              <a:t> Portman </a:t>
            </a:r>
            <a:r>
              <a:rPr lang="en-US" sz="2400" dirty="0" err="1"/>
              <a:t>Erdős</a:t>
            </a:r>
            <a:r>
              <a:rPr lang="en-US" sz="2400" dirty="0"/>
              <a:t>–Bacon number of </a:t>
            </a:r>
            <a:r>
              <a:rPr lang="en-US" sz="2400" dirty="0" smtClean="0"/>
              <a:t>7 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MIT Mathematician Prof. Daniel </a:t>
            </a:r>
            <a:r>
              <a:rPr lang="en-US" sz="2400" dirty="0" err="1"/>
              <a:t>Kleitman</a:t>
            </a:r>
            <a:r>
              <a:rPr lang="en-US" sz="2400" dirty="0"/>
              <a:t> has </a:t>
            </a:r>
            <a:r>
              <a:rPr lang="en-US" sz="2400" dirty="0" smtClean="0"/>
              <a:t>the lowest, an </a:t>
            </a:r>
            <a:r>
              <a:rPr lang="en-US" sz="2400" dirty="0" err="1"/>
              <a:t>Erdős</a:t>
            </a:r>
            <a:r>
              <a:rPr lang="en-US" sz="2400" dirty="0"/>
              <a:t>–Bacon number of 3. He co-authored papers with </a:t>
            </a:r>
            <a:r>
              <a:rPr lang="en-US" sz="2400" dirty="0" err="1"/>
              <a:t>Erdős</a:t>
            </a:r>
            <a:r>
              <a:rPr lang="en-US" sz="2400" dirty="0"/>
              <a:t> and has a Bacon number of 2 via Minnie Driver in Good Will Hunting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58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Two Types of Degrees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990600" y="3581400"/>
            <a:ext cx="2362200" cy="2273042"/>
            <a:chOff x="533400" y="3899158"/>
            <a:chExt cx="2362200" cy="2273042"/>
          </a:xfrm>
        </p:grpSpPr>
        <p:sp>
          <p:nvSpPr>
            <p:cNvPr id="6" name="Oval 5"/>
            <p:cNvSpPr/>
            <p:nvPr/>
          </p:nvSpPr>
          <p:spPr>
            <a:xfrm>
              <a:off x="533400" y="3962400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33400" y="5715000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438400" y="5715000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438400" y="3962400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>
              <a:stCxn id="6" idx="6"/>
              <a:endCxn id="12" idx="2"/>
            </p:cNvCxnSpPr>
            <p:nvPr/>
          </p:nvCxnSpPr>
          <p:spPr>
            <a:xfrm>
              <a:off x="990600" y="4191000"/>
              <a:ext cx="1447800" cy="158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0" idx="7"/>
              <a:endCxn id="12" idx="3"/>
            </p:cNvCxnSpPr>
            <p:nvPr/>
          </p:nvCxnSpPr>
          <p:spPr>
            <a:xfrm rot="5400000" flipH="1" flipV="1">
              <a:off x="999845" y="4276445"/>
              <a:ext cx="1429310" cy="158171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1" idx="0"/>
              <a:endCxn id="12" idx="4"/>
            </p:cNvCxnSpPr>
            <p:nvPr/>
          </p:nvCxnSpPr>
          <p:spPr>
            <a:xfrm rot="5400000" flipH="1" flipV="1">
              <a:off x="2019300" y="5067300"/>
              <a:ext cx="1295400" cy="158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4"/>
              <a:endCxn id="10" idx="0"/>
            </p:cNvCxnSpPr>
            <p:nvPr/>
          </p:nvCxnSpPr>
          <p:spPr>
            <a:xfrm rot="5400000">
              <a:off x="114300" y="5067300"/>
              <a:ext cx="12954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6"/>
              <a:endCxn id="11" idx="2"/>
            </p:cNvCxnSpPr>
            <p:nvPr/>
          </p:nvCxnSpPr>
          <p:spPr>
            <a:xfrm>
              <a:off x="990600" y="5943600"/>
              <a:ext cx="1447800" cy="158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13169" y="3899158"/>
              <a:ext cx="3257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/>
                  <a:cs typeface="Times New Roman"/>
                </a:rPr>
                <a:t>a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77277" y="3910568"/>
              <a:ext cx="33855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Times New Roman"/>
                  <a:cs typeface="Times New Roman"/>
                </a:rPr>
                <a:t>b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3682" y="5638800"/>
              <a:ext cx="3212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Times New Roman"/>
                  <a:cs typeface="Times New Roman"/>
                </a:rPr>
                <a:t>c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67887" y="5664716"/>
              <a:ext cx="33855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Times New Roman"/>
                  <a:cs typeface="Times New Roman"/>
                </a:rPr>
                <a:t>d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1F279C48-1A5A-4C2D-A9A1-8B4B11B24E7E}"/>
                  </a:ext>
                </a:extLst>
              </p:cNvPr>
              <p:cNvSpPr txBox="1"/>
              <p:nvPr/>
            </p:nvSpPr>
            <p:spPr>
              <a:xfrm>
                <a:off x="1136200" y="1135641"/>
                <a:ext cx="68716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i="0" dirty="0">
                    <a:latin typeface="Arial Narrow" pitchFamily="34" charset="0"/>
                  </a:rPr>
                  <a:t>Degree of a node </a:t>
                </a:r>
                <a14:m>
                  <m:oMath xmlns:m="http://schemas.openxmlformats.org/officeDocument/2006/math" xmlns="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i="0" dirty="0">
                    <a:latin typeface="Arial Narrow" pitchFamily="34" charset="0"/>
                  </a:rPr>
                  <a:t> is the number of nodes connected to x</a:t>
                </a:r>
              </a:p>
              <a:p>
                <a:pPr>
                  <a:buClr>
                    <a:srgbClr val="FF0000"/>
                  </a:buClr>
                  <a:buSzPct val="150000"/>
                </a:pPr>
                <a:endParaRPr lang="en-US" sz="2400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279C48-1A5A-4C2D-A9A1-8B4B11B24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00" y="1135641"/>
                <a:ext cx="6871601" cy="830997"/>
              </a:xfrm>
              <a:prstGeom prst="rect">
                <a:avLst/>
              </a:prstGeom>
              <a:blipFill>
                <a:blip r:embed="rId2"/>
                <a:stretch>
                  <a:fillRect l="-1330" t="-5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63EC6CB7-1358-4878-8509-DB7B8E96F56C}"/>
                  </a:ext>
                </a:extLst>
              </p:cNvPr>
              <p:cNvSpPr txBox="1"/>
              <p:nvPr/>
            </p:nvSpPr>
            <p:spPr>
              <a:xfrm>
                <a:off x="1981200" y="2677150"/>
                <a:ext cx="3276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:r>
                  <a:rPr lang="en-US" i="0" dirty="0">
                    <a:latin typeface="Arial Narrow" pitchFamily="34" charset="0"/>
                  </a:rPr>
                  <a:t>Equivalently: </a:t>
                </a:r>
                <a14:m>
                  <m:oMath xmlns:m="http://schemas.openxmlformats.org/officeDocument/2006/math" xmlns="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EC6CB7-1358-4878-8509-DB7B8E96F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677150"/>
                <a:ext cx="3276600" cy="369332"/>
              </a:xfrm>
              <a:prstGeom prst="rect">
                <a:avLst/>
              </a:prstGeom>
              <a:blipFill>
                <a:blip r:embed="rId6"/>
                <a:stretch>
                  <a:fillRect l="-1487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23B94626-7A58-4F03-B3A3-3AA5D49DE3D8}"/>
              </a:ext>
            </a:extLst>
          </p:cNvPr>
          <p:cNvCxnSpPr/>
          <p:nvPr/>
        </p:nvCxnSpPr>
        <p:spPr>
          <a:xfrm>
            <a:off x="2108494" y="3581400"/>
            <a:ext cx="0" cy="2918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1BAFEA9-BEFF-494D-BC1F-0E2E1A82BB87}"/>
              </a:ext>
            </a:extLst>
          </p:cNvPr>
          <p:cNvSpPr txBox="1"/>
          <p:nvPr/>
        </p:nvSpPr>
        <p:spPr>
          <a:xfrm>
            <a:off x="1385146" y="3276600"/>
            <a:ext cx="144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  <a:buSzPct val="150000"/>
            </a:pPr>
            <a:r>
              <a:rPr lang="en-US" i="0" dirty="0">
                <a:solidFill>
                  <a:srgbClr val="FF0000"/>
                </a:solidFill>
                <a:latin typeface="Arial Narrow" pitchFamily="34" charset="0"/>
              </a:rPr>
              <a:t>counted twice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744720" y="1810523"/>
            <a:ext cx="4583853" cy="646331"/>
            <a:chOff x="4744720" y="1810523"/>
            <a:chExt cx="4583853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xmlns="" id="{7EC8F71C-375D-40E7-AE57-BA0A25D2F2AB}"/>
                    </a:ext>
                  </a:extLst>
                </p:cNvPr>
                <p:cNvSpPr txBox="1"/>
                <p:nvPr/>
              </p:nvSpPr>
              <p:spPr>
                <a:xfrm>
                  <a:off x="4744720" y="1810523"/>
                  <a:ext cx="458385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Clr>
                      <a:srgbClr val="FF0000"/>
                    </a:buClr>
                    <a:buSzPct val="150000"/>
                  </a:pPr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𝑜𝑢𝑡𝑑𝑒𝑔𝑟𝑒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b="0" i="0" dirty="0">
                    <a:latin typeface="Arial Narrow" pitchFamily="34" charset="0"/>
                  </a:endParaRPr>
                </a:p>
                <a:p>
                  <a:pPr>
                    <a:buClr>
                      <a:srgbClr val="FF0000"/>
                    </a:buClr>
                    <a:buSzPct val="150000"/>
                  </a:pPr>
                  <a:r>
                    <a:rPr lang="en-US" i="0" dirty="0">
                      <a:latin typeface="Arial Narrow" pitchFamily="34" charset="0"/>
                    </a:rPr>
                    <a:t>If there are k nodes </a:t>
                  </a:r>
                  <a14:m>
                    <m:oMath xmlns:m="http://schemas.openxmlformats.org/officeDocument/2006/math" xmlns="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i="0" dirty="0">
                      <a:latin typeface="Arial Narrow" pitchFamily="34" charset="0"/>
                    </a:rPr>
                    <a:t>such that</a:t>
                  </a:r>
                  <a14:m>
                    <m:oMath xmlns:m="http://schemas.openxmlformats.org/officeDocument/2006/math" xmlns="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a14:m>
                  <a:endParaRPr lang="en-US" i="0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EC8F71C-375D-40E7-AE57-BA0A25D2F2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4720" y="1810523"/>
                  <a:ext cx="4583853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1064" b="-150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/>
            <p:cNvSpPr txBox="1"/>
            <p:nvPr/>
          </p:nvSpPr>
          <p:spPr>
            <a:xfrm>
              <a:off x="4829013" y="1840468"/>
              <a:ext cx="1724187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>
                <a:buClr>
                  <a:srgbClr val="FF0000"/>
                </a:buClr>
                <a:buSzPct val="150000"/>
              </a:pPr>
              <a:r>
                <a:rPr lang="en-US" dirty="0" err="1" smtClean="0">
                  <a:latin typeface="+mj-lt"/>
                  <a:cs typeface="Times New Roman"/>
                </a:rPr>
                <a:t>outd</a:t>
              </a:r>
              <a:r>
                <a:rPr lang="en-US" i="0" dirty="0" err="1" smtClean="0">
                  <a:latin typeface="+mj-lt"/>
                  <a:cs typeface="Times New Roman"/>
                </a:rPr>
                <a:t>egree</a:t>
              </a:r>
              <a:r>
                <a:rPr lang="en-US" i="0" dirty="0" smtClean="0">
                  <a:latin typeface="+mj-lt"/>
                  <a:cs typeface="Times New Roman"/>
                </a:rPr>
                <a:t>(x) = k  </a:t>
              </a:r>
              <a:endParaRPr lang="en-US" i="0" dirty="0" smtClean="0">
                <a:latin typeface="+mj-lt"/>
                <a:cs typeface="Times New Roman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30164" y="2490134"/>
            <a:ext cx="4583853" cy="646331"/>
            <a:chOff x="4830164" y="2490134"/>
            <a:chExt cx="4583853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xmlns="" id="{D4C38B59-F8ED-4275-B3DA-9E92B5FF6EEF}"/>
                    </a:ext>
                  </a:extLst>
                </p:cNvPr>
                <p:cNvSpPr txBox="1"/>
                <p:nvPr/>
              </p:nvSpPr>
              <p:spPr>
                <a:xfrm>
                  <a:off x="4830164" y="2490134"/>
                  <a:ext cx="458385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Clr>
                      <a:srgbClr val="FF0000"/>
                    </a:buClr>
                    <a:buSzPct val="150000"/>
                  </a:pPr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𝑖𝑛𝑑𝑒𝑔𝑟𝑒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b="0" i="0" dirty="0">
                    <a:latin typeface="Arial Narrow" pitchFamily="34" charset="0"/>
                  </a:endParaRPr>
                </a:p>
                <a:p>
                  <a:pPr>
                    <a:buClr>
                      <a:srgbClr val="FF0000"/>
                    </a:buClr>
                    <a:buSzPct val="150000"/>
                  </a:pPr>
                  <a:r>
                    <a:rPr lang="en-US" i="0" dirty="0">
                      <a:latin typeface="Arial Narrow" pitchFamily="34" charset="0"/>
                    </a:rPr>
                    <a:t>If there are k nodes </a:t>
                  </a:r>
                  <a14:m>
                    <m:oMath xmlns:m="http://schemas.openxmlformats.org/officeDocument/2006/math" xmlns="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i="0" dirty="0">
                      <a:latin typeface="Arial Narrow" pitchFamily="34" charset="0"/>
                    </a:rPr>
                    <a:t>such that</a:t>
                  </a:r>
                  <a14:m>
                    <m:oMath xmlns:m="http://schemas.openxmlformats.org/officeDocument/2006/math" xmlns="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a14:m>
                  <a:endParaRPr lang="en-US" i="0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4C38B59-F8ED-4275-B3DA-9E92B5FF6E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0164" y="2490134"/>
                  <a:ext cx="4583853" cy="646331"/>
                </a:xfrm>
                <a:prstGeom prst="rect">
                  <a:avLst/>
                </a:prstGeom>
                <a:blipFill>
                  <a:blip r:embed="rId8"/>
                  <a:stretch>
                    <a:fillRect l="-1064" b="-140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/>
            <p:cNvSpPr txBox="1"/>
            <p:nvPr/>
          </p:nvSpPr>
          <p:spPr>
            <a:xfrm>
              <a:off x="4898886" y="2526268"/>
              <a:ext cx="1578114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>
                <a:buClr>
                  <a:srgbClr val="FF0000"/>
                </a:buClr>
                <a:buSzPct val="150000"/>
              </a:pPr>
              <a:r>
                <a:rPr lang="en-US" dirty="0" err="1" smtClean="0">
                  <a:latin typeface="+mj-lt"/>
                  <a:cs typeface="Times New Roman"/>
                </a:rPr>
                <a:t>ind</a:t>
              </a:r>
              <a:r>
                <a:rPr lang="en-US" i="0" dirty="0" err="1" smtClean="0">
                  <a:latin typeface="+mj-lt"/>
                  <a:cs typeface="Times New Roman"/>
                </a:rPr>
                <a:t>egree</a:t>
              </a:r>
              <a:r>
                <a:rPr lang="en-US" i="0" dirty="0" smtClean="0">
                  <a:latin typeface="+mj-lt"/>
                  <a:cs typeface="Times New Roman"/>
                </a:rPr>
                <a:t>(x) = k  </a:t>
              </a:r>
              <a:endParaRPr lang="en-US" i="0" dirty="0" smtClean="0">
                <a:latin typeface="+mj-lt"/>
                <a:cs typeface="Times New Roman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1828800"/>
            <a:ext cx="4343399" cy="646331"/>
            <a:chOff x="152400" y="1828800"/>
            <a:chExt cx="4343399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xmlns="" id="{55B53782-99D2-4975-A28A-10C70583D7D8}"/>
                    </a:ext>
                  </a:extLst>
                </p:cNvPr>
                <p:cNvSpPr txBox="1"/>
                <p:nvPr/>
              </p:nvSpPr>
              <p:spPr>
                <a:xfrm>
                  <a:off x="152400" y="1828800"/>
                  <a:ext cx="43433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Clr>
                      <a:srgbClr val="FF0000"/>
                    </a:buClr>
                    <a:buSzPct val="150000"/>
                  </a:pPr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𝑑𝑒𝑔𝑟𝑒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b="0" i="0" dirty="0">
                    <a:latin typeface="Arial Narrow" pitchFamily="34" charset="0"/>
                  </a:endParaRPr>
                </a:p>
                <a:p>
                  <a:pPr>
                    <a:buClr>
                      <a:srgbClr val="FF0000"/>
                    </a:buClr>
                    <a:buSzPct val="150000"/>
                  </a:pPr>
                  <a:r>
                    <a:rPr lang="en-US" i="0" dirty="0">
                      <a:latin typeface="Arial Narrow" pitchFamily="34" charset="0"/>
                    </a:rPr>
                    <a:t>If there are k nodes </a:t>
                  </a:r>
                  <a14:m>
                    <m:oMath xmlns:m="http://schemas.openxmlformats.org/officeDocument/2006/math" xmlns="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i="0" dirty="0">
                      <a:latin typeface="Arial Narrow" pitchFamily="34" charset="0"/>
                    </a:rPr>
                    <a:t>such that </a:t>
                  </a:r>
                  <a14:m>
                    <m:oMath xmlns:m="http://schemas.openxmlformats.org/officeDocument/2006/math" xmlns="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a14:m>
                  <a:endParaRPr lang="en-US" i="0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5B53782-99D2-4975-A28A-10C70583D7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837713"/>
                  <a:ext cx="4343399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1124" b="-150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Box 50"/>
            <p:cNvSpPr txBox="1"/>
            <p:nvPr/>
          </p:nvSpPr>
          <p:spPr>
            <a:xfrm>
              <a:off x="180813" y="1840468"/>
              <a:ext cx="1403862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>
                <a:buClr>
                  <a:srgbClr val="FF0000"/>
                </a:buClr>
                <a:buSzPct val="150000"/>
              </a:pPr>
              <a:r>
                <a:rPr lang="en-US" dirty="0" smtClean="0">
                  <a:latin typeface="+mj-lt"/>
                  <a:cs typeface="Times New Roman"/>
                </a:rPr>
                <a:t>d</a:t>
              </a:r>
              <a:r>
                <a:rPr lang="en-US" i="0" dirty="0" smtClean="0">
                  <a:latin typeface="+mj-lt"/>
                  <a:cs typeface="Times New Roman"/>
                </a:rPr>
                <a:t>egree(x) = k  </a:t>
              </a:r>
              <a:endParaRPr lang="en-US" i="0" dirty="0" smtClean="0">
                <a:latin typeface="+mj-lt"/>
                <a:cs typeface="Times New Roman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09600" y="5943600"/>
            <a:ext cx="142651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dirty="0" smtClean="0">
                <a:latin typeface="+mj-lt"/>
                <a:cs typeface="Times New Roman"/>
              </a:rPr>
              <a:t>d</a:t>
            </a:r>
            <a:r>
              <a:rPr lang="en-US" i="0" dirty="0" smtClean="0">
                <a:latin typeface="+mj-lt"/>
                <a:cs typeface="Times New Roman"/>
              </a:rPr>
              <a:t>egree(a) = 2  </a:t>
            </a:r>
            <a:endParaRPr lang="en-US" i="0" dirty="0" smtClean="0">
              <a:latin typeface="+mj-lt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57400" y="5943600"/>
            <a:ext cx="142651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dirty="0" smtClean="0">
                <a:latin typeface="+mj-lt"/>
                <a:cs typeface="Times New Roman"/>
              </a:rPr>
              <a:t>d</a:t>
            </a:r>
            <a:r>
              <a:rPr lang="en-US" i="0" dirty="0" smtClean="0">
                <a:latin typeface="+mj-lt"/>
                <a:cs typeface="Times New Roman"/>
              </a:rPr>
              <a:t>egree(b) = 3  </a:t>
            </a:r>
            <a:endParaRPr lang="en-US" i="0" dirty="0" smtClean="0">
              <a:latin typeface="+mj-lt"/>
              <a:cs typeface="Times New Roman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5800" y="6324600"/>
            <a:ext cx="3345763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dirty="0" smtClean="0">
                <a:latin typeface="+mj-lt"/>
                <a:cs typeface="Times New Roman"/>
              </a:rPr>
              <a:t>Sum of d</a:t>
            </a:r>
            <a:r>
              <a:rPr lang="en-US" i="0" dirty="0" smtClean="0">
                <a:latin typeface="+mj-lt"/>
                <a:cs typeface="Times New Roman"/>
              </a:rPr>
              <a:t>egrees of all nodes  = 2m </a:t>
            </a:r>
            <a:endParaRPr lang="en-US" i="0" dirty="0" smtClean="0">
              <a:latin typeface="+mj-lt"/>
              <a:cs typeface="Times New Roman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334000" y="5868769"/>
            <a:ext cx="2971800" cy="951131"/>
            <a:chOff x="3733800" y="4267200"/>
            <a:chExt cx="2971800" cy="951131"/>
          </a:xfrm>
        </p:grpSpPr>
        <p:grpSp>
          <p:nvGrpSpPr>
            <p:cNvPr id="20" name="Group 19"/>
            <p:cNvGrpSpPr/>
            <p:nvPr/>
          </p:nvGrpSpPr>
          <p:grpSpPr>
            <a:xfrm>
              <a:off x="3733800" y="4267200"/>
              <a:ext cx="2819400" cy="685800"/>
              <a:chOff x="3733800" y="4267200"/>
              <a:chExt cx="2819400" cy="68580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xmlns="" id="{857B84B8-214A-4FE4-A2BA-D4839AF83F1E}"/>
                      </a:ext>
                    </a:extLst>
                  </p:cNvPr>
                  <p:cNvSpPr txBox="1"/>
                  <p:nvPr/>
                </p:nvSpPr>
                <p:spPr>
                  <a:xfrm>
                    <a:off x="3733800" y="4306669"/>
                    <a:ext cx="28194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buClr>
                        <a:srgbClr val="FF0000"/>
                      </a:buClr>
                      <a:buSzPct val="150000"/>
                    </a:pPr>
                    <a14:m/>
                    <a:endParaRPr lang="en-US" sz="2000" i="0" dirty="0">
                      <a:latin typeface="Arial Narrow" pitchFamily="34" charset="0"/>
                    </a:endParaRPr>
                  </a:p>
                </p:txBody>
              </p:sp>
            </mc:Choice>
            <mc:Fallback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857B84B8-214A-4FE4-A2BA-D4839AF83F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3800" y="4306669"/>
                    <a:ext cx="2819400" cy="646331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TextBox 54"/>
              <p:cNvSpPr txBox="1"/>
              <p:nvPr/>
            </p:nvSpPr>
            <p:spPr>
              <a:xfrm>
                <a:off x="4419600" y="4267200"/>
                <a:ext cx="1676400" cy="369332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:r>
                  <a:rPr lang="en-US" dirty="0" err="1" smtClean="0">
                    <a:latin typeface="+mj-lt"/>
                    <a:cs typeface="Times New Roman"/>
                  </a:rPr>
                  <a:t>outd</a:t>
                </a:r>
                <a:r>
                  <a:rPr lang="en-US" i="0" dirty="0" err="1" smtClean="0">
                    <a:latin typeface="+mj-lt"/>
                    <a:cs typeface="Times New Roman"/>
                  </a:rPr>
                  <a:t>egree</a:t>
                </a:r>
                <a:r>
                  <a:rPr lang="en-US" i="0" dirty="0" smtClean="0">
                    <a:latin typeface="+mj-lt"/>
                    <a:cs typeface="Times New Roman"/>
                  </a:rPr>
                  <a:t>(x)       </a:t>
                </a:r>
                <a:endParaRPr lang="en-US" i="0" dirty="0" smtClean="0">
                  <a:latin typeface="+mj-lt"/>
                  <a:cs typeface="Times New Roman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4572000" y="4572000"/>
              <a:ext cx="2133600" cy="64633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>
                <a:buClr>
                  <a:srgbClr val="FF0000"/>
                </a:buClr>
                <a:buSzPct val="150000"/>
              </a:pPr>
              <a:r>
                <a:rPr lang="en-US" dirty="0" err="1" smtClean="0">
                  <a:latin typeface="+mj-lt"/>
                  <a:cs typeface="Times New Roman"/>
                </a:rPr>
                <a:t>ind</a:t>
              </a:r>
              <a:r>
                <a:rPr lang="en-US" i="0" dirty="0" err="1" smtClean="0">
                  <a:latin typeface="+mj-lt"/>
                  <a:cs typeface="Times New Roman"/>
                </a:rPr>
                <a:t>egree</a:t>
              </a:r>
              <a:r>
                <a:rPr lang="en-US" i="0" dirty="0" smtClean="0">
                  <a:latin typeface="+mj-lt"/>
                  <a:cs typeface="Times New Roman"/>
                </a:rPr>
                <a:t>(x) </a:t>
              </a:r>
            </a:p>
            <a:p>
              <a:pPr>
                <a:buClr>
                  <a:srgbClr val="FF0000"/>
                </a:buClr>
                <a:buSzPct val="150000"/>
              </a:pPr>
              <a:r>
                <a:rPr lang="en-US" i="0" dirty="0" smtClean="0">
                  <a:latin typeface="+mj-lt"/>
                  <a:cs typeface="Times New Roman"/>
                </a:rPr>
                <a:t>= m      </a:t>
              </a:r>
              <a:endParaRPr lang="en-US" i="0" dirty="0" smtClean="0">
                <a:latin typeface="+mj-lt"/>
                <a:cs typeface="Times New Roman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817447" y="3632458"/>
            <a:ext cx="2286000" cy="3429000"/>
            <a:chOff x="5486400" y="3893215"/>
            <a:chExt cx="2286000" cy="3505537"/>
          </a:xfrm>
        </p:grpSpPr>
        <p:sp>
          <p:nvSpPr>
            <p:cNvPr id="48" name="Arc 47"/>
            <p:cNvSpPr/>
            <p:nvPr/>
          </p:nvSpPr>
          <p:spPr>
            <a:xfrm rot="18815845">
              <a:off x="5787355" y="5460917"/>
              <a:ext cx="1836491" cy="2039180"/>
            </a:xfrm>
            <a:prstGeom prst="arc">
              <a:avLst/>
            </a:prstGeom>
            <a:ln w="349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486400" y="3893215"/>
              <a:ext cx="2286000" cy="2466360"/>
              <a:chOff x="5486400" y="3733800"/>
              <a:chExt cx="2286000" cy="2466360"/>
            </a:xfrm>
          </p:grpSpPr>
          <p:sp>
            <p:nvSpPr>
              <p:cNvPr id="49" name="Arc 48"/>
              <p:cNvSpPr/>
              <p:nvPr/>
            </p:nvSpPr>
            <p:spPr>
              <a:xfrm rot="8115684">
                <a:off x="5709470" y="4160980"/>
                <a:ext cx="1836491" cy="2039180"/>
              </a:xfrm>
              <a:prstGeom prst="arc">
                <a:avLst>
                  <a:gd name="adj1" fmla="val 15868201"/>
                  <a:gd name="adj2" fmla="val 214774"/>
                </a:avLst>
              </a:prstGeom>
              <a:ln w="3492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5486400" y="3733800"/>
                <a:ext cx="2286000" cy="2209800"/>
                <a:chOff x="5486400" y="3733800"/>
                <a:chExt cx="2286000" cy="2209800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6400800" y="3810000"/>
                  <a:ext cx="457200" cy="457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5486400" y="5486400"/>
                  <a:ext cx="457200" cy="457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7315200" y="5486400"/>
                  <a:ext cx="457200" cy="457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3" name="Straight Arrow Connector 32"/>
                <p:cNvCxnSpPr>
                  <a:stCxn id="28" idx="3"/>
                  <a:endCxn id="29" idx="7"/>
                </p:cNvCxnSpPr>
                <p:nvPr/>
              </p:nvCxnSpPr>
              <p:spPr>
                <a:xfrm rot="5400000">
                  <a:off x="5495645" y="4581245"/>
                  <a:ext cx="1353110" cy="591110"/>
                </a:xfrm>
                <a:prstGeom prst="straightConnector1">
                  <a:avLst/>
                </a:prstGeom>
                <a:ln w="349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>
                  <a:stCxn id="28" idx="5"/>
                  <a:endCxn id="30" idx="1"/>
                </p:cNvCxnSpPr>
                <p:nvPr/>
              </p:nvCxnSpPr>
              <p:spPr>
                <a:xfrm rot="16200000" flipH="1">
                  <a:off x="6410045" y="4581245"/>
                  <a:ext cx="1353110" cy="591110"/>
                </a:xfrm>
                <a:prstGeom prst="straightConnector1">
                  <a:avLst/>
                </a:prstGeom>
                <a:ln w="349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6477000" y="3733800"/>
                  <a:ext cx="32573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Times New Roman"/>
                      <a:cs typeface="Times New Roman"/>
                    </a:rPr>
                    <a:t>a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5536682" y="5418693"/>
                  <a:ext cx="338554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>
                      <a:latin typeface="Times New Roman"/>
                      <a:cs typeface="Times New Roman"/>
                    </a:rPr>
                    <a:t>b</a:t>
                  </a:r>
                  <a:endParaRPr lang="en-US" sz="24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391400" y="5410200"/>
                  <a:ext cx="32573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>
                      <a:latin typeface="Times New Roman"/>
                      <a:cs typeface="Times New Roman"/>
                    </a:rPr>
                    <a:t>c</a:t>
                  </a:r>
                  <a:endParaRPr lang="en-US" sz="2400" dirty="0">
                    <a:latin typeface="Times New Roman"/>
                    <a:cs typeface="Times New Roman"/>
                  </a:endParaRPr>
                </a:p>
              </p:txBody>
            </p:sp>
          </p:grpSp>
        </p:grpSp>
      </p:grpSp>
      <p:sp>
        <p:nvSpPr>
          <p:cNvPr id="57" name="TextBox 56"/>
          <p:cNvSpPr txBox="1"/>
          <p:nvPr/>
        </p:nvSpPr>
        <p:spPr>
          <a:xfrm>
            <a:off x="5029200" y="6096000"/>
            <a:ext cx="174684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dirty="0" err="1" smtClean="0">
                <a:latin typeface="+mj-lt"/>
                <a:cs typeface="Times New Roman"/>
              </a:rPr>
              <a:t>outd</a:t>
            </a:r>
            <a:r>
              <a:rPr lang="en-US" i="0" dirty="0" err="1" smtClean="0">
                <a:latin typeface="+mj-lt"/>
                <a:cs typeface="Times New Roman"/>
              </a:rPr>
              <a:t>egree</a:t>
            </a:r>
            <a:r>
              <a:rPr lang="en-US" i="0" dirty="0" smtClean="0">
                <a:latin typeface="+mj-lt"/>
                <a:cs typeface="Times New Roman"/>
              </a:rPr>
              <a:t>(a) = 2  </a:t>
            </a:r>
            <a:endParaRPr lang="en-US" i="0" dirty="0" smtClean="0">
              <a:latin typeface="+mj-lt"/>
              <a:cs typeface="Times New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705600" y="6096000"/>
            <a:ext cx="175755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dirty="0" err="1">
                <a:latin typeface="+mj-lt"/>
                <a:cs typeface="Times New Roman"/>
              </a:rPr>
              <a:t>o</a:t>
            </a:r>
            <a:r>
              <a:rPr lang="en-US" dirty="0" err="1" smtClean="0">
                <a:latin typeface="+mj-lt"/>
                <a:cs typeface="Times New Roman"/>
              </a:rPr>
              <a:t>utd</a:t>
            </a:r>
            <a:r>
              <a:rPr lang="en-US" i="0" dirty="0" err="1" smtClean="0">
                <a:latin typeface="+mj-lt"/>
                <a:cs typeface="Times New Roman"/>
              </a:rPr>
              <a:t>egree</a:t>
            </a:r>
            <a:r>
              <a:rPr lang="en-US" i="0" dirty="0" smtClean="0">
                <a:latin typeface="+mj-lt"/>
                <a:cs typeface="Times New Roman"/>
              </a:rPr>
              <a:t>(b) = 1  </a:t>
            </a:r>
            <a:endParaRPr lang="en-US" i="0" dirty="0" smtClean="0"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2118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0" grpId="0"/>
      <p:bldP spid="52" grpId="0" animBg="1"/>
      <p:bldP spid="53" grpId="0" animBg="1"/>
      <p:bldP spid="54" grpId="0" animBg="1"/>
      <p:bldP spid="57" grpId="0" animBg="1"/>
      <p:bldP spid="57" grpId="1" animBg="1"/>
      <p:bldP spid="58" grpId="0" animBg="1"/>
      <p:bldP spid="5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0" y="2514600"/>
            <a:ext cx="22479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  <a:buSzPct val="150000"/>
            </a:pPr>
            <a:endParaRPr lang="en-US" sz="2800" b="1" i="0" dirty="0">
              <a:solidFill>
                <a:srgbClr val="0000FF"/>
              </a:solidFill>
              <a:latin typeface="Arial Narrow" pitchFamily="34" charset="0"/>
            </a:endParaRPr>
          </a:p>
          <a:p>
            <a:pPr marL="285750" indent="-285750">
              <a:buClr>
                <a:srgbClr val="FF0000"/>
              </a:buClr>
              <a:buSzPct val="150000"/>
              <a:buFontTx/>
              <a:buChar char="♦"/>
            </a:pPr>
            <a:r>
              <a:rPr lang="en-US" i="0" dirty="0">
                <a:latin typeface="Arial Narrow" pitchFamily="34" charset="0"/>
              </a:rPr>
              <a:t>Friendship</a:t>
            </a:r>
          </a:p>
          <a:p>
            <a:pPr marL="285750" indent="-285750">
              <a:buClr>
                <a:srgbClr val="FF0000"/>
              </a:buClr>
              <a:buSzPct val="150000"/>
              <a:buFontTx/>
              <a:buChar char="♦"/>
            </a:pPr>
            <a:r>
              <a:rPr lang="en-US" dirty="0" err="1">
                <a:latin typeface="Arial Narrow" pitchFamily="34" charset="0"/>
              </a:rPr>
              <a:t>Powergrids</a:t>
            </a:r>
            <a:endParaRPr lang="en-US" dirty="0">
              <a:latin typeface="Arial Narrow" pitchFamily="34" charset="0"/>
            </a:endParaRPr>
          </a:p>
          <a:p>
            <a:pPr marL="285750" indent="-285750">
              <a:buClr>
                <a:srgbClr val="FF0000"/>
              </a:buClr>
              <a:buSzPct val="150000"/>
              <a:buFontTx/>
              <a:buChar char="♦"/>
            </a:pPr>
            <a:r>
              <a:rPr lang="en-US" i="0" dirty="0">
                <a:latin typeface="Arial Narrow" pitchFamily="34" charset="0"/>
              </a:rPr>
              <a:t>Maps</a:t>
            </a:r>
          </a:p>
          <a:p>
            <a:pPr marL="285750" indent="-285750">
              <a:buClr>
                <a:srgbClr val="FF0000"/>
              </a:buClr>
              <a:buSzPct val="150000"/>
              <a:buFontTx/>
              <a:buChar char="♦"/>
            </a:pPr>
            <a:r>
              <a:rPr lang="en-US" dirty="0">
                <a:latin typeface="Arial Narrow" pitchFamily="34" charset="0"/>
              </a:rPr>
              <a:t>Rubik Cube</a:t>
            </a:r>
            <a:endParaRPr lang="en-US" i="0" dirty="0">
              <a:latin typeface="Arial Narrow" pitchFamily="34" charset="0"/>
            </a:endParaRPr>
          </a:p>
          <a:p>
            <a:pPr marL="285750" indent="-285750">
              <a:buClr>
                <a:srgbClr val="FF0000"/>
              </a:buClr>
              <a:buSzPct val="150000"/>
              <a:buFontTx/>
              <a:buChar char="♦"/>
            </a:pPr>
            <a:r>
              <a:rPr lang="en-US" dirty="0">
                <a:latin typeface="Arial Narrow" pitchFamily="34" charset="0"/>
              </a:rPr>
              <a:t>…</a:t>
            </a:r>
          </a:p>
          <a:p>
            <a:pPr marL="285750" indent="-285750">
              <a:buClr>
                <a:srgbClr val="FF0000"/>
              </a:buClr>
              <a:buSzPct val="150000"/>
              <a:buFontTx/>
              <a:buChar char="♦"/>
            </a:pPr>
            <a:endParaRPr lang="en-US" i="0" dirty="0">
              <a:latin typeface="Arial Narrow" pitchFamily="34" charset="0"/>
            </a:endParaRPr>
          </a:p>
          <a:p>
            <a:pPr>
              <a:buClr>
                <a:srgbClr val="FF0000"/>
              </a:buClr>
              <a:buSzPct val="150000"/>
            </a:pPr>
            <a:endParaRPr lang="en-US" i="1" dirty="0">
              <a:latin typeface="Cambria Math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D72FC5E-3EA2-4608-82B7-3664586F973B}"/>
              </a:ext>
            </a:extLst>
          </p:cNvPr>
          <p:cNvSpPr txBox="1"/>
          <p:nvPr/>
        </p:nvSpPr>
        <p:spPr>
          <a:xfrm>
            <a:off x="2247900" y="-8930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  <a:buSzPct val="150000"/>
            </a:pPr>
            <a:r>
              <a:rPr lang="en-US" sz="5400" i="0" dirty="0">
                <a:solidFill>
                  <a:srgbClr val="0000FF"/>
                </a:solidFill>
                <a:latin typeface="Arial Narrow" pitchFamily="34" charset="0"/>
              </a:rPr>
              <a:t>Graph Power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70D3BE7-57C5-40CB-B1F4-98748E137DED}"/>
              </a:ext>
            </a:extLst>
          </p:cNvPr>
          <p:cNvSpPr txBox="1"/>
          <p:nvPr/>
        </p:nvSpPr>
        <p:spPr>
          <a:xfrm>
            <a:off x="2438400" y="167640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  <a:buSzPct val="150000"/>
            </a:pPr>
            <a:r>
              <a:rPr lang="en-US" sz="3200" i="0" dirty="0">
                <a:latin typeface="Arial Narrow" pitchFamily="34" charset="0"/>
              </a:rPr>
              <a:t>Graphs model lots of stuff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EA4FABF-AB3B-4895-8ED4-2CE09B7E32AC}"/>
              </a:ext>
            </a:extLst>
          </p:cNvPr>
          <p:cNvSpPr txBox="1"/>
          <p:nvPr/>
        </p:nvSpPr>
        <p:spPr>
          <a:xfrm>
            <a:off x="2438400" y="5230238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  <a:buSzPct val="150000"/>
            </a:pPr>
            <a:r>
              <a:rPr lang="en-US" sz="3200" i="0" dirty="0">
                <a:latin typeface="Arial Narrow" pitchFamily="34" charset="0"/>
              </a:rPr>
              <a:t>Graphs are visual</a:t>
            </a:r>
          </a:p>
        </p:txBody>
      </p:sp>
    </p:spTree>
    <p:extLst>
      <p:ext uri="{BB962C8B-B14F-4D97-AF65-F5344CB8AC3E}">
        <p14:creationId xmlns:p14="http://schemas.microsoft.com/office/powerpoint/2010/main" val="4264389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Computer Representation 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149926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(Many, with pros &amp; cons)</a:t>
            </a:r>
          </a:p>
          <a:p>
            <a:pPr lvl="1"/>
            <a:r>
              <a:rPr lang="en-US" i="1" dirty="0"/>
              <a:t>Adjacency lists </a:t>
            </a:r>
            <a:r>
              <a:rPr lang="en-US" dirty="0"/>
              <a:t>(of neighbors of each vertex)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307199"/>
              </p:ext>
            </p:extLst>
          </p:nvPr>
        </p:nvGraphicFramePr>
        <p:xfrm>
          <a:off x="4833256" y="3493329"/>
          <a:ext cx="457200" cy="26788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92957">
                <a:tc>
                  <a:txBody>
                    <a:bodyPr/>
                    <a:lstStyle/>
                    <a:p>
                      <a:r>
                        <a:rPr lang="en-US" sz="2800" dirty="0"/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92957">
                <a:tc>
                  <a:txBody>
                    <a:bodyPr/>
                    <a:lstStyle/>
                    <a:p>
                      <a:r>
                        <a:rPr lang="en-US" sz="2800" dirty="0"/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957">
                <a:tc>
                  <a:txBody>
                    <a:bodyPr/>
                    <a:lstStyle/>
                    <a:p>
                      <a:r>
                        <a:rPr lang="en-US" sz="2800" dirty="0"/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262381"/>
              </p:ext>
            </p:extLst>
          </p:nvPr>
        </p:nvGraphicFramePr>
        <p:xfrm>
          <a:off x="6128656" y="3455586"/>
          <a:ext cx="653144" cy="5068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65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6814"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433252"/>
              </p:ext>
            </p:extLst>
          </p:nvPr>
        </p:nvGraphicFramePr>
        <p:xfrm>
          <a:off x="6052456" y="5590478"/>
          <a:ext cx="653144" cy="5314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65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31438">
                <a:tc>
                  <a:txBody>
                    <a:bodyPr/>
                    <a:lstStyle/>
                    <a:p>
                      <a:r>
                        <a:rPr lang="en-US" sz="2800" dirty="0"/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/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Arc 8"/>
          <p:cNvSpPr/>
          <p:nvPr/>
        </p:nvSpPr>
        <p:spPr>
          <a:xfrm rot="18815845">
            <a:off x="1028803" y="5052270"/>
            <a:ext cx="1669559" cy="1782661"/>
          </a:xfrm>
          <a:prstGeom prst="arc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994589"/>
              </p:ext>
            </p:extLst>
          </p:nvPr>
        </p:nvGraphicFramePr>
        <p:xfrm>
          <a:off x="7696200" y="3441868"/>
          <a:ext cx="653144" cy="5181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65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2333">
                <a:tc>
                  <a:txBody>
                    <a:bodyPr/>
                    <a:lstStyle/>
                    <a:p>
                      <a:r>
                        <a:rPr lang="en-US" sz="2800" dirty="0"/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/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457777"/>
              </p:ext>
            </p:extLst>
          </p:nvPr>
        </p:nvGraphicFramePr>
        <p:xfrm>
          <a:off x="6128656" y="4521626"/>
          <a:ext cx="653144" cy="5181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65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2333">
                <a:tc>
                  <a:txBody>
                    <a:bodyPr/>
                    <a:lstStyle/>
                    <a:p>
                      <a:r>
                        <a:rPr lang="en-US" sz="2800" dirty="0"/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/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6629400" y="3657600"/>
            <a:ext cx="914400" cy="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38056" y="3657600"/>
            <a:ext cx="849086" cy="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61856" y="4800600"/>
            <a:ext cx="914400" cy="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985656" y="5867400"/>
            <a:ext cx="914400" cy="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794656" y="3594268"/>
            <a:ext cx="2057400" cy="2170926"/>
            <a:chOff x="533400" y="2362200"/>
            <a:chExt cx="2286000" cy="2466360"/>
          </a:xfrm>
        </p:grpSpPr>
        <p:sp>
          <p:nvSpPr>
            <p:cNvPr id="17" name="Oval 16"/>
            <p:cNvSpPr/>
            <p:nvPr/>
          </p:nvSpPr>
          <p:spPr>
            <a:xfrm>
              <a:off x="1447800" y="2438400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33400" y="4114800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362200" y="4114800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7" idx="3"/>
              <a:endCxn id="18" idx="7"/>
            </p:cNvCxnSpPr>
            <p:nvPr/>
          </p:nvCxnSpPr>
          <p:spPr>
            <a:xfrm rot="5400000">
              <a:off x="542645" y="3209645"/>
              <a:ext cx="1353110" cy="59111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7" idx="5"/>
              <a:endCxn id="19" idx="1"/>
            </p:cNvCxnSpPr>
            <p:nvPr/>
          </p:nvCxnSpPr>
          <p:spPr>
            <a:xfrm rot="16200000" flipH="1">
              <a:off x="1457045" y="3209645"/>
              <a:ext cx="1353110" cy="59111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 21"/>
            <p:cNvSpPr/>
            <p:nvPr/>
          </p:nvSpPr>
          <p:spPr>
            <a:xfrm rot="8115684">
              <a:off x="756470" y="2789380"/>
              <a:ext cx="1836491" cy="2039180"/>
            </a:xfrm>
            <a:prstGeom prst="arc">
              <a:avLst>
                <a:gd name="adj1" fmla="val 15868201"/>
                <a:gd name="adj2" fmla="val 214774"/>
              </a:avLst>
            </a:prstGeom>
            <a:ln w="349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97381" y="2362200"/>
              <a:ext cx="344378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600" dirty="0"/>
                <a:t>a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8400" y="4016315"/>
              <a:ext cx="325655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600" dirty="0" err="1"/>
                <a:t>c</a:t>
              </a:r>
              <a:endParaRPr lang="en-US" sz="2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6641" y="4040683"/>
              <a:ext cx="359844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600" dirty="0" err="1"/>
                <a:t>b</a:t>
              </a:r>
              <a:endParaRPr lang="en-US" sz="26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FA1B2BD-4A6C-4AEA-8020-998733953CD0}"/>
              </a:ext>
            </a:extLst>
          </p:cNvPr>
          <p:cNvSpPr txBox="1"/>
          <p:nvPr/>
        </p:nvSpPr>
        <p:spPr>
          <a:xfrm>
            <a:off x="3066055" y="2261261"/>
            <a:ext cx="3011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  <a:buSzPct val="150000"/>
            </a:pPr>
            <a:r>
              <a:rPr lang="en-US" sz="2800" i="0" dirty="0">
                <a:solidFill>
                  <a:srgbClr val="FF0000"/>
                </a:solidFill>
                <a:latin typeface="Arial Narrow" pitchFamily="34" charset="0"/>
              </a:rPr>
              <a:t>Directed Graphs: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Computer Representation 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2743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Many representations with pros/cons</a:t>
            </a:r>
          </a:p>
          <a:p>
            <a:pPr lvl="1"/>
            <a:r>
              <a:rPr lang="en-US" i="1" dirty="0"/>
              <a:t>Adjacency lists </a:t>
            </a:r>
            <a:r>
              <a:rPr lang="en-US" dirty="0"/>
              <a:t>(of neighbors of each vertex)</a:t>
            </a:r>
          </a:p>
          <a:p>
            <a:pPr lvl="1"/>
            <a:r>
              <a:rPr lang="en-US" i="1" dirty="0"/>
              <a:t>Incidence lists </a:t>
            </a:r>
            <a:r>
              <a:rPr lang="en-US" dirty="0"/>
              <a:t>(of edges from each vertex)</a:t>
            </a:r>
          </a:p>
          <a:p>
            <a:pPr lvl="1"/>
            <a:r>
              <a:rPr lang="en-US" i="1" dirty="0"/>
              <a:t>Adjacency matrix</a:t>
            </a:r>
            <a:r>
              <a:rPr lang="en-US" dirty="0"/>
              <a:t> (of which pairs are adjacent)</a:t>
            </a:r>
          </a:p>
          <a:p>
            <a:pPr lvl="1"/>
            <a:r>
              <a:rPr lang="en-US" i="1" dirty="0"/>
              <a:t>Implicit representation </a:t>
            </a:r>
            <a:r>
              <a:rPr lang="en-US" dirty="0"/>
              <a:t>(as neighbor function)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029950"/>
              </p:ext>
            </p:extLst>
          </p:nvPr>
        </p:nvGraphicFramePr>
        <p:xfrm>
          <a:off x="4833256" y="3493329"/>
          <a:ext cx="457200" cy="26788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92957">
                <a:tc>
                  <a:txBody>
                    <a:bodyPr/>
                    <a:lstStyle/>
                    <a:p>
                      <a:r>
                        <a:rPr lang="en-US" sz="2800" dirty="0"/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92957">
                <a:tc>
                  <a:txBody>
                    <a:bodyPr/>
                    <a:lstStyle/>
                    <a:p>
                      <a:r>
                        <a:rPr lang="en-US" sz="2800" dirty="0"/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957">
                <a:tc>
                  <a:txBody>
                    <a:bodyPr/>
                    <a:lstStyle/>
                    <a:p>
                      <a:r>
                        <a:rPr lang="en-US" sz="2800" dirty="0"/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726513"/>
              </p:ext>
            </p:extLst>
          </p:nvPr>
        </p:nvGraphicFramePr>
        <p:xfrm>
          <a:off x="6128656" y="3455586"/>
          <a:ext cx="653144" cy="5068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65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6814"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644384"/>
              </p:ext>
            </p:extLst>
          </p:nvPr>
        </p:nvGraphicFramePr>
        <p:xfrm>
          <a:off x="6052456" y="5590478"/>
          <a:ext cx="653144" cy="5314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65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31438">
                <a:tc>
                  <a:txBody>
                    <a:bodyPr/>
                    <a:lstStyle/>
                    <a:p>
                      <a:r>
                        <a:rPr lang="en-US" sz="2800" dirty="0"/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320178"/>
              </p:ext>
            </p:extLst>
          </p:nvPr>
        </p:nvGraphicFramePr>
        <p:xfrm>
          <a:off x="7652656" y="3441868"/>
          <a:ext cx="653144" cy="5181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65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2333">
                <a:tc>
                  <a:txBody>
                    <a:bodyPr/>
                    <a:lstStyle/>
                    <a:p>
                      <a:r>
                        <a:rPr lang="en-US" sz="2800" dirty="0"/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/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967574"/>
              </p:ext>
            </p:extLst>
          </p:nvPr>
        </p:nvGraphicFramePr>
        <p:xfrm>
          <a:off x="6128656" y="4521626"/>
          <a:ext cx="653144" cy="5181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65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2333">
                <a:tc>
                  <a:txBody>
                    <a:bodyPr/>
                    <a:lstStyle/>
                    <a:p>
                      <a:r>
                        <a:rPr lang="en-US" sz="2800" dirty="0"/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6629400" y="3657600"/>
            <a:ext cx="914400" cy="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38056" y="3657600"/>
            <a:ext cx="849086" cy="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61856" y="4800600"/>
            <a:ext cx="914400" cy="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985656" y="5867400"/>
            <a:ext cx="914400" cy="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617616" y="3661340"/>
            <a:ext cx="411480" cy="4024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94656" y="5136932"/>
            <a:ext cx="411480" cy="4024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440576" y="5136932"/>
            <a:ext cx="411480" cy="4024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7" idx="3"/>
            <a:endCxn id="18" idx="7"/>
          </p:cNvCxnSpPr>
          <p:nvPr/>
        </p:nvCxnSpPr>
        <p:spPr>
          <a:xfrm rot="5400000">
            <a:off x="816362" y="4334354"/>
            <a:ext cx="1191027" cy="531999"/>
          </a:xfrm>
          <a:prstGeom prst="straightConnector1">
            <a:avLst/>
          </a:prstGeom>
          <a:ln w="349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5"/>
            <a:endCxn id="19" idx="1"/>
          </p:cNvCxnSpPr>
          <p:nvPr/>
        </p:nvCxnSpPr>
        <p:spPr>
          <a:xfrm rot="16200000" flipH="1">
            <a:off x="1639322" y="4334354"/>
            <a:ext cx="1191027" cy="531999"/>
          </a:xfrm>
          <a:prstGeom prst="straightConnector1">
            <a:avLst/>
          </a:prstGeom>
          <a:ln w="349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62239" y="3594268"/>
            <a:ext cx="309940" cy="4334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09156" y="5050244"/>
            <a:ext cx="293090" cy="4334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 err="1"/>
              <a:t>c</a:t>
            </a:r>
            <a:endParaRPr lang="en-US" sz="2600" dirty="0"/>
          </a:p>
        </p:txBody>
      </p:sp>
      <p:sp>
        <p:nvSpPr>
          <p:cNvPr id="25" name="TextBox 24"/>
          <p:cNvSpPr txBox="1"/>
          <p:nvPr/>
        </p:nvSpPr>
        <p:spPr>
          <a:xfrm>
            <a:off x="851573" y="5071693"/>
            <a:ext cx="323860" cy="4334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 err="1"/>
              <a:t>b</a:t>
            </a:r>
            <a:endParaRPr lang="en-US" sz="2600" dirty="0"/>
          </a:p>
        </p:txBody>
      </p:sp>
      <p:sp>
        <p:nvSpPr>
          <p:cNvPr id="2" name="Rectangle 1"/>
          <p:cNvSpPr/>
          <p:nvPr/>
        </p:nvSpPr>
        <p:spPr>
          <a:xfrm>
            <a:off x="304800" y="1828800"/>
            <a:ext cx="81534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18" idx="6"/>
          </p:cNvCxnSpPr>
          <p:nvPr/>
        </p:nvCxnSpPr>
        <p:spPr>
          <a:xfrm>
            <a:off x="1206136" y="5338149"/>
            <a:ext cx="12344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851445"/>
              </p:ext>
            </p:extLst>
          </p:nvPr>
        </p:nvGraphicFramePr>
        <p:xfrm>
          <a:off x="7682361" y="4572000"/>
          <a:ext cx="653144" cy="5181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65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2333">
                <a:tc>
                  <a:txBody>
                    <a:bodyPr/>
                    <a:lstStyle/>
                    <a:p>
                      <a:r>
                        <a:rPr lang="en-US" sz="2800" dirty="0"/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/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6659105" y="4787732"/>
            <a:ext cx="914400" cy="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39967"/>
              </p:ext>
            </p:extLst>
          </p:nvPr>
        </p:nvGraphicFramePr>
        <p:xfrm>
          <a:off x="7620000" y="5638800"/>
          <a:ext cx="653144" cy="5181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65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2333">
                <a:tc>
                  <a:txBody>
                    <a:bodyPr/>
                    <a:lstStyle/>
                    <a:p>
                      <a:r>
                        <a:rPr lang="en-US" sz="2800" dirty="0"/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/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6553200" y="5854532"/>
            <a:ext cx="914400" cy="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D0651B5-778B-4ED0-991D-CEED6E75EF16}"/>
              </a:ext>
            </a:extLst>
          </p:cNvPr>
          <p:cNvSpPr txBox="1"/>
          <p:nvPr/>
        </p:nvSpPr>
        <p:spPr>
          <a:xfrm>
            <a:off x="3066055" y="2261261"/>
            <a:ext cx="3011891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  <a:buSzPct val="150000"/>
            </a:pPr>
            <a:r>
              <a:rPr lang="en-US" sz="2800" i="0" dirty="0">
                <a:solidFill>
                  <a:srgbClr val="FF0000"/>
                </a:solidFill>
                <a:latin typeface="Arial Narrow" pitchFamily="34" charset="0"/>
              </a:rPr>
              <a:t>Undirected Graphs:</a:t>
            </a:r>
          </a:p>
        </p:txBody>
      </p:sp>
    </p:spTree>
    <p:extLst>
      <p:ext uri="{BB962C8B-B14F-4D97-AF65-F5344CB8AC3E}">
        <p14:creationId xmlns:p14="http://schemas.microsoft.com/office/powerpoint/2010/main" val="180794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Computer Representation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240313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Many representations with pros/cons</a:t>
            </a:r>
          </a:p>
          <a:p>
            <a:pPr lvl="1"/>
            <a:r>
              <a:rPr lang="en-US" i="1" dirty="0"/>
              <a:t>Adjacency matrix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49572" y="3168455"/>
            <a:ext cx="325730" cy="4924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91200" y="3168455"/>
            <a:ext cx="359394" cy="4924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44035" y="3168455"/>
            <a:ext cx="352982" cy="4924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99973" y="5590109"/>
            <a:ext cx="325730" cy="4924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c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65230" y="4750013"/>
            <a:ext cx="359394" cy="4924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65230" y="3993063"/>
            <a:ext cx="352982" cy="4924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800600" y="3813163"/>
            <a:ext cx="2401417" cy="2401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4800600" y="4582269"/>
            <a:ext cx="24014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780428" y="5410200"/>
            <a:ext cx="24014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 flipH="1">
            <a:off x="5200092" y="5013872"/>
            <a:ext cx="24014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6200000" flipH="1">
            <a:off x="4438092" y="5013872"/>
            <a:ext cx="24014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94656" y="3594268"/>
            <a:ext cx="2057400" cy="2170926"/>
            <a:chOff x="533400" y="2362200"/>
            <a:chExt cx="2286000" cy="2466360"/>
          </a:xfrm>
        </p:grpSpPr>
        <p:sp>
          <p:nvSpPr>
            <p:cNvPr id="44" name="Oval 43"/>
            <p:cNvSpPr/>
            <p:nvPr/>
          </p:nvSpPr>
          <p:spPr>
            <a:xfrm>
              <a:off x="1447800" y="2438400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533400" y="4114800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2362200" y="4114800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44" idx="3"/>
              <a:endCxn id="45" idx="7"/>
            </p:cNvCxnSpPr>
            <p:nvPr/>
          </p:nvCxnSpPr>
          <p:spPr>
            <a:xfrm rot="5400000">
              <a:off x="542645" y="3209645"/>
              <a:ext cx="1353110" cy="59111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4" idx="5"/>
              <a:endCxn id="46" idx="1"/>
            </p:cNvCxnSpPr>
            <p:nvPr/>
          </p:nvCxnSpPr>
          <p:spPr>
            <a:xfrm rot="16200000" flipH="1">
              <a:off x="1457045" y="3209645"/>
              <a:ext cx="1353110" cy="59111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/>
            <p:cNvSpPr/>
            <p:nvPr/>
          </p:nvSpPr>
          <p:spPr>
            <a:xfrm rot="8115684">
              <a:off x="756470" y="2789380"/>
              <a:ext cx="1836491" cy="2039180"/>
            </a:xfrm>
            <a:prstGeom prst="arc">
              <a:avLst>
                <a:gd name="adj1" fmla="val 15868201"/>
                <a:gd name="adj2" fmla="val 214774"/>
              </a:avLst>
            </a:prstGeom>
            <a:ln w="349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497381" y="2362200"/>
              <a:ext cx="392202" cy="5594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600" dirty="0"/>
                <a:t>a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38400" y="4016315"/>
              <a:ext cx="361922" cy="5594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600" dirty="0"/>
                <a:t>c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96641" y="4040683"/>
              <a:ext cx="399327" cy="5594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600" dirty="0"/>
                <a:t>b</a:t>
              </a:r>
            </a:p>
          </p:txBody>
        </p:sp>
      </p:grpSp>
      <p:sp>
        <p:nvSpPr>
          <p:cNvPr id="53" name="Arc 52"/>
          <p:cNvSpPr/>
          <p:nvPr/>
        </p:nvSpPr>
        <p:spPr>
          <a:xfrm rot="18815845">
            <a:off x="1028803" y="5052270"/>
            <a:ext cx="1669559" cy="1782661"/>
          </a:xfrm>
          <a:prstGeom prst="arc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895418" y="3993063"/>
            <a:ext cx="352982" cy="4924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624918" y="3993063"/>
            <a:ext cx="352982" cy="4924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630522" y="4750013"/>
            <a:ext cx="352982" cy="4924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59560" y="5590109"/>
            <a:ext cx="352982" cy="4924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061701" y="3993063"/>
            <a:ext cx="352982" cy="4924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657418" y="5590109"/>
            <a:ext cx="352982" cy="4924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083843" y="5590109"/>
            <a:ext cx="352982" cy="4924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875246" y="4750013"/>
            <a:ext cx="352982" cy="4924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057218" y="4750013"/>
            <a:ext cx="352982" cy="4924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357946E-942E-4D99-9C9B-75402D60FA08}"/>
              </a:ext>
            </a:extLst>
          </p:cNvPr>
          <p:cNvSpPr txBox="1"/>
          <p:nvPr/>
        </p:nvSpPr>
        <p:spPr>
          <a:xfrm>
            <a:off x="3066055" y="2261261"/>
            <a:ext cx="3011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  <a:buSzPct val="150000"/>
            </a:pPr>
            <a:r>
              <a:rPr lang="en-US" sz="2800" i="0" dirty="0">
                <a:solidFill>
                  <a:srgbClr val="FF0000"/>
                </a:solidFill>
                <a:latin typeface="Arial Narrow" pitchFamily="34" charset="0"/>
              </a:rPr>
              <a:t>Directed Graphs:</a:t>
            </a:r>
          </a:p>
        </p:txBody>
      </p:sp>
    </p:spTree>
    <p:extLst>
      <p:ext uri="{BB962C8B-B14F-4D97-AF65-F5344CB8AC3E}">
        <p14:creationId xmlns:p14="http://schemas.microsoft.com/office/powerpoint/2010/main" val="1737271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Computer Representation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141585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Many representations with pros/cons</a:t>
            </a:r>
          </a:p>
          <a:p>
            <a:pPr lvl="1"/>
            <a:r>
              <a:rPr lang="en-US" i="1" dirty="0"/>
              <a:t>Adjacency matrix</a:t>
            </a:r>
            <a:r>
              <a:rPr lang="en-US" dirty="0"/>
              <a:t> (of which pairs are adjacent)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49572" y="3168455"/>
            <a:ext cx="325730" cy="4924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91200" y="3168455"/>
            <a:ext cx="359394" cy="4924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44035" y="3168455"/>
            <a:ext cx="352982" cy="4924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99973" y="5590109"/>
            <a:ext cx="325730" cy="4924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c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65230" y="4750013"/>
            <a:ext cx="359394" cy="4924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65230" y="3993063"/>
            <a:ext cx="352982" cy="4924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800600" y="3813163"/>
            <a:ext cx="2401417" cy="2401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4800600" y="4582269"/>
            <a:ext cx="24014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780428" y="5410200"/>
            <a:ext cx="24014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 flipH="1">
            <a:off x="5200092" y="5013872"/>
            <a:ext cx="24014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6200000" flipH="1">
            <a:off x="4438092" y="5013872"/>
            <a:ext cx="24014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895418" y="3993063"/>
            <a:ext cx="352982" cy="4924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624918" y="3993063"/>
            <a:ext cx="352982" cy="4924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630522" y="4750013"/>
            <a:ext cx="352982" cy="4924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59560" y="5590109"/>
            <a:ext cx="352982" cy="4924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061701" y="3993063"/>
            <a:ext cx="352982" cy="4924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657418" y="5590109"/>
            <a:ext cx="352982" cy="4924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083843" y="5590109"/>
            <a:ext cx="352982" cy="4924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875246" y="4750013"/>
            <a:ext cx="352982" cy="4924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057218" y="4750013"/>
            <a:ext cx="352982" cy="4924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1</a:t>
            </a:r>
          </a:p>
        </p:txBody>
      </p:sp>
      <p:sp>
        <p:nvSpPr>
          <p:cNvPr id="38" name="Oval 37"/>
          <p:cNvSpPr/>
          <p:nvPr/>
        </p:nvSpPr>
        <p:spPr>
          <a:xfrm>
            <a:off x="1617616" y="4065574"/>
            <a:ext cx="411480" cy="4024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794656" y="5541166"/>
            <a:ext cx="411480" cy="4024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2440576" y="5541166"/>
            <a:ext cx="411480" cy="4024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38" idx="3"/>
            <a:endCxn id="54" idx="7"/>
          </p:cNvCxnSpPr>
          <p:nvPr/>
        </p:nvCxnSpPr>
        <p:spPr>
          <a:xfrm rot="5400000">
            <a:off x="816362" y="4738588"/>
            <a:ext cx="1191027" cy="531999"/>
          </a:xfrm>
          <a:prstGeom prst="straightConnector1">
            <a:avLst/>
          </a:prstGeom>
          <a:ln w="349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8" idx="5"/>
            <a:endCxn id="64" idx="1"/>
          </p:cNvCxnSpPr>
          <p:nvPr/>
        </p:nvCxnSpPr>
        <p:spPr>
          <a:xfrm rot="16200000" flipH="1">
            <a:off x="1639322" y="4738588"/>
            <a:ext cx="1191027" cy="531999"/>
          </a:xfrm>
          <a:prstGeom prst="straightConnector1">
            <a:avLst/>
          </a:prstGeom>
          <a:ln w="349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662239" y="3998502"/>
            <a:ext cx="309940" cy="4334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a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509156" y="5454478"/>
            <a:ext cx="293090" cy="4334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 err="1"/>
              <a:t>c</a:t>
            </a:r>
            <a:endParaRPr lang="en-US" sz="2600" dirty="0"/>
          </a:p>
        </p:txBody>
      </p:sp>
      <p:sp>
        <p:nvSpPr>
          <p:cNvPr id="69" name="TextBox 68"/>
          <p:cNvSpPr txBox="1"/>
          <p:nvPr/>
        </p:nvSpPr>
        <p:spPr>
          <a:xfrm>
            <a:off x="851573" y="5475927"/>
            <a:ext cx="323860" cy="4334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 err="1"/>
              <a:t>b</a:t>
            </a:r>
            <a:endParaRPr lang="en-US" sz="2600" dirty="0"/>
          </a:p>
        </p:txBody>
      </p:sp>
      <p:cxnSp>
        <p:nvCxnSpPr>
          <p:cNvPr id="70" name="Straight Connector 69"/>
          <p:cNvCxnSpPr>
            <a:stCxn id="54" idx="6"/>
          </p:cNvCxnSpPr>
          <p:nvPr/>
        </p:nvCxnSpPr>
        <p:spPr>
          <a:xfrm>
            <a:off x="1206136" y="5742383"/>
            <a:ext cx="12344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4419600" y="3429000"/>
            <a:ext cx="2971800" cy="29718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98EA65F-61AE-4272-A77B-19D423D5CFE8}"/>
              </a:ext>
            </a:extLst>
          </p:cNvPr>
          <p:cNvSpPr txBox="1"/>
          <p:nvPr/>
        </p:nvSpPr>
        <p:spPr>
          <a:xfrm>
            <a:off x="3066055" y="2261261"/>
            <a:ext cx="3011891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  <a:buSzPct val="150000"/>
            </a:pPr>
            <a:r>
              <a:rPr lang="en-US" sz="2800" dirty="0">
                <a:solidFill>
                  <a:srgbClr val="FF0000"/>
                </a:solidFill>
                <a:latin typeface="Arial Narrow" pitchFamily="34" charset="0"/>
              </a:rPr>
              <a:t>U</a:t>
            </a:r>
            <a:r>
              <a:rPr lang="en-US" sz="2800" i="0" dirty="0" smtClean="0">
                <a:solidFill>
                  <a:srgbClr val="FF0000"/>
                </a:solidFill>
                <a:latin typeface="Arial Narrow" pitchFamily="34" charset="0"/>
              </a:rPr>
              <a:t>ndirected </a:t>
            </a:r>
            <a:r>
              <a:rPr lang="en-US" sz="2800" i="0" dirty="0">
                <a:solidFill>
                  <a:srgbClr val="FF0000"/>
                </a:solidFill>
                <a:latin typeface="Arial Narrow" pitchFamily="34" charset="0"/>
              </a:rPr>
              <a:t>Graphs:</a:t>
            </a:r>
          </a:p>
        </p:txBody>
      </p:sp>
    </p:spTree>
    <p:extLst>
      <p:ext uri="{BB962C8B-B14F-4D97-AF65-F5344CB8AC3E}">
        <p14:creationId xmlns:p14="http://schemas.microsoft.com/office/powerpoint/2010/main" val="2940351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buClr>
            <a:srgbClr val="FF0000"/>
          </a:buClr>
          <a:buSzPct val="150000"/>
          <a:buFontTx/>
          <a:buChar char="♦"/>
          <a:defRPr i="0" dirty="0" smtClean="0">
            <a:latin typeface="Arial Narrow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10343</TotalTime>
  <Words>2569</Words>
  <Application>Microsoft Macintosh PowerPoint</Application>
  <PresentationFormat>On-screen Show (4:3)</PresentationFormat>
  <Paragraphs>579</Paragraphs>
  <Slides>32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6.006 Introduction to Algorithms Spring 2021   </vt:lpstr>
      <vt:lpstr>Graphs</vt:lpstr>
      <vt:lpstr>Two Types of Graphs</vt:lpstr>
      <vt:lpstr>Two Types of Degrees</vt:lpstr>
      <vt:lpstr>PowerPoint Presentation</vt:lpstr>
      <vt:lpstr>Computer Representation 1</vt:lpstr>
      <vt:lpstr>Computer Representation 1</vt:lpstr>
      <vt:lpstr>Computer Representation 2</vt:lpstr>
      <vt:lpstr>Computer Representation 2</vt:lpstr>
      <vt:lpstr>Two Computer Representations</vt:lpstr>
      <vt:lpstr> Basic Graph Notions</vt:lpstr>
      <vt:lpstr> Basic Graph Notions</vt:lpstr>
      <vt:lpstr> Basic Graph Notions</vt:lpstr>
      <vt:lpstr> Basic Graph Notions</vt:lpstr>
      <vt:lpstr> Basic Graph Notions</vt:lpstr>
      <vt:lpstr> Basic Graph Notions</vt:lpstr>
      <vt:lpstr> Basic Graph Notions</vt:lpstr>
      <vt:lpstr> Basic Graph Notions</vt:lpstr>
      <vt:lpstr> Basic Graph Notions</vt:lpstr>
      <vt:lpstr> Basic Graph Problems</vt:lpstr>
      <vt:lpstr>Breadth First Search (From 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BFS Tree (if G connected)</vt:lpstr>
      <vt:lpstr>BFS when G not connected </vt:lpstr>
      <vt:lpstr>Bacon Number </vt:lpstr>
      <vt:lpstr>Erdős Number 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11 --- Searching I</dc:title>
  <dc:creator>silvio</dc:creator>
  <cp:lastModifiedBy>Nir Shavit</cp:lastModifiedBy>
  <cp:revision>237</cp:revision>
  <dcterms:created xsi:type="dcterms:W3CDTF">2010-10-19T22:26:52Z</dcterms:created>
  <dcterms:modified xsi:type="dcterms:W3CDTF">2021-03-18T15:06:10Z</dcterms:modified>
</cp:coreProperties>
</file>